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2AE8-062A-450E-A68F-172669CB290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3416-B1EA-4C0C-A4C6-4497E111EB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2ED1D-4699-45FC-BAEA-ACEDD4809181}" type="slidenum">
              <a:rPr lang="ru-RU"/>
              <a:pPr/>
              <a:t>3</a:t>
            </a:fld>
            <a:endParaRPr lang="ru-RU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9AB9C-51D6-41D6-91E9-9270036D4BAF}" type="slidenum">
              <a:rPr lang="ru-RU"/>
              <a:pPr/>
              <a:t>19</a:t>
            </a:fld>
            <a:endParaRPr lang="ru-RU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b="1"/>
              <a:t>Рефлексия</a:t>
            </a:r>
          </a:p>
          <a:p>
            <a:pPr marL="228600" indent="-228600"/>
            <a:r>
              <a:rPr lang="ru-RU" i="1"/>
              <a:t>Учитель.</a:t>
            </a:r>
            <a:r>
              <a:rPr lang="ru-RU"/>
              <a:t> Что сбылось на уроке: Ваши ожидания или опасения? </a:t>
            </a:r>
          </a:p>
          <a:p>
            <a:pPr marL="228600" indent="-228600"/>
            <a:r>
              <a:rPr lang="ru-RU"/>
              <a:t>(</a:t>
            </a:r>
            <a:r>
              <a:rPr lang="ru-RU" i="1"/>
              <a:t>Обучающимся предлагается выбрать фрукт (можно сразу два), и прикрепить на фруктовое дерево</a:t>
            </a:r>
            <a:r>
              <a:rPr lang="ru-RU"/>
              <a:t>. </a:t>
            </a:r>
            <a:r>
              <a:rPr lang="ru-RU" i="1"/>
              <a:t>По выросшим на дереве фруктам,</a:t>
            </a:r>
            <a:r>
              <a:rPr lang="ru-RU"/>
              <a:t> </a:t>
            </a:r>
            <a:r>
              <a:rPr lang="ru-RU" i="1"/>
              <a:t>учитель подводит итог</a:t>
            </a:r>
            <a:r>
              <a:rPr lang="ru-RU"/>
              <a:t>.)</a:t>
            </a:r>
          </a:p>
          <a:p>
            <a:pPr marL="228600" indent="-228600"/>
            <a:endParaRPr lang="ru-RU" b="1"/>
          </a:p>
          <a:p>
            <a:pPr marL="228600" indent="-228600"/>
            <a:r>
              <a:rPr lang="ru-RU" b="1"/>
              <a:t>«Дерево ожиданий».</a:t>
            </a:r>
            <a:endParaRPr lang="ru-RU" i="1" u="sng"/>
          </a:p>
          <a:p>
            <a:pPr marL="228600" indent="-228600"/>
            <a:r>
              <a:rPr lang="ru-RU" i="1" u="sng"/>
              <a:t>Цель</a:t>
            </a:r>
            <a:r>
              <a:rPr lang="ru-RU" i="1"/>
              <a:t>: </a:t>
            </a:r>
            <a:r>
              <a:rPr lang="ru-RU"/>
              <a:t>выявить ожидания и опасения обучающихся на уроке.</a:t>
            </a:r>
            <a:endParaRPr lang="ru-RU" i="1" u="sng"/>
          </a:p>
          <a:p>
            <a:pPr marL="228600" indent="-228600"/>
            <a:r>
              <a:rPr lang="ru-RU" i="1" u="sng"/>
              <a:t>Задание:</a:t>
            </a:r>
            <a:r>
              <a:rPr lang="ru-RU"/>
              <a:t> учитель предлагает обучающимся на красных кружках (яблоках) записать, чего они ждут на уроке, а на желтых кружках (лимонах) – чего опасаются. </a:t>
            </a:r>
            <a:endParaRPr lang="ru-RU" i="1" u="sng"/>
          </a:p>
          <a:p>
            <a:pPr marL="228600" indent="-228600"/>
            <a:r>
              <a:rPr lang="ru-RU" i="1" u="sng"/>
              <a:t>Оценка результата урока:</a:t>
            </a:r>
            <a:r>
              <a:rPr lang="ru-RU" i="1"/>
              <a:t> </a:t>
            </a:r>
            <a:r>
              <a:rPr lang="ru-RU"/>
              <a:t>созрели яблоки – цели достигнуты, созрели лимоны – выросло не то, что ожидали.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B5B95-F715-42D3-9AB3-DBBC9A2BAB2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10C7-1B75-411E-ABD6-F729442969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Desktop\&#1090;&#1077;&#1086;&#1088;&#1077;&#1084;&#1072;%20&#1087;&#1080;&#1092;&#1072;&#1075;&#1086;&#1088;&#1072;\&#1085;&#1072;&#1080;&#1076;&#1080;%20&#1086;&#1096;&#1080;&#1073;&#1082;&#1091;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ÐÐ°ÑÑÐ¸Ð½ÐºÐ¸ Ð¿Ð¾ Ð·Ð°Ð¿ÑÐ¾ÑÑ Ð´Ð¸Ð½Ð°Ð¼Ð¸ÑÐµÑÐºÐ¸Ð¹ ÑÐ¸ÑÑÐ½Ð¾Ðº Ð´Ð¾Ð±ÑÐ¾Ðµ ÑÑÑ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1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914400" indent="-914400" algn="just">
              <a:buAutoNum type="arabicPeriod" startAt="5"/>
            </a:pPr>
            <a:r>
              <a:rPr lang="ru-RU" sz="4800" dirty="0" smtClean="0"/>
              <a:t>В </a:t>
            </a:r>
            <a:r>
              <a:rPr lang="ru-RU" sz="4800" dirty="0"/>
              <a:t>прямоугольном треугольнике углы равны</a:t>
            </a:r>
            <a:r>
              <a:rPr lang="ru-RU" sz="4800" dirty="0" smtClean="0"/>
              <a:t>:</a:t>
            </a:r>
            <a:endParaRPr lang="ru-RU" sz="4800" dirty="0"/>
          </a:p>
          <a:p>
            <a:pPr indent="3598863" algn="just">
              <a:buNone/>
            </a:pPr>
            <a:r>
              <a:rPr lang="ru-RU" sz="4800" dirty="0"/>
              <a:t>а)    90; 60; 90;       </a:t>
            </a:r>
            <a:endParaRPr lang="ru-RU" sz="4800" dirty="0" smtClean="0"/>
          </a:p>
          <a:p>
            <a:pPr indent="3598863" algn="just">
              <a:buNone/>
            </a:pPr>
            <a:r>
              <a:rPr lang="ru-RU" sz="4800" b="1" dirty="0" smtClean="0"/>
              <a:t>б</a:t>
            </a:r>
            <a:r>
              <a:rPr lang="ru-RU" sz="4800" b="1" dirty="0"/>
              <a:t>) 45; 90;45;      </a:t>
            </a:r>
            <a:endParaRPr lang="ru-RU" sz="4800" b="1" dirty="0" smtClean="0"/>
          </a:p>
          <a:p>
            <a:pPr indent="3598863" algn="just">
              <a:buNone/>
            </a:pPr>
            <a:r>
              <a:rPr lang="ru-RU" sz="4800" dirty="0" smtClean="0"/>
              <a:t>  </a:t>
            </a:r>
            <a:r>
              <a:rPr lang="ru-RU" sz="4800" dirty="0"/>
              <a:t>в)60; 30; 60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401080" cy="5340369"/>
          </a:xfrm>
        </p:spPr>
        <p:txBody>
          <a:bodyPr>
            <a:normAutofit lnSpcReduction="10000"/>
          </a:bodyPr>
          <a:lstStyle/>
          <a:p>
            <a:pPr marL="0" indent="0" algn="just">
              <a:buAutoNum type="arabicPeriod" startAt="6"/>
            </a:pPr>
            <a:r>
              <a:rPr lang="ru-RU" sz="4800" dirty="0" smtClean="0"/>
              <a:t>Верно </a:t>
            </a:r>
            <a:r>
              <a:rPr lang="ru-RU" sz="4800" dirty="0"/>
              <a:t>ли, что в прямоугольном треугольнике гипотенуза больше любого из катетов?   </a:t>
            </a:r>
            <a:endParaRPr lang="ru-RU" sz="4800" dirty="0" smtClean="0"/>
          </a:p>
          <a:p>
            <a:pPr marL="914400" indent="3027363">
              <a:buNone/>
            </a:pPr>
            <a:r>
              <a:rPr lang="ru-RU" sz="4800" dirty="0" smtClean="0"/>
              <a:t>а</a:t>
            </a:r>
            <a:r>
              <a:rPr lang="ru-RU" sz="4800" dirty="0"/>
              <a:t>) нет;     </a:t>
            </a:r>
            <a:endParaRPr lang="ru-RU" sz="4800" dirty="0" smtClean="0"/>
          </a:p>
          <a:p>
            <a:pPr marL="914400" indent="3027363">
              <a:buNone/>
            </a:pPr>
            <a:r>
              <a:rPr lang="ru-RU" sz="4800" dirty="0" smtClean="0"/>
              <a:t> </a:t>
            </a:r>
            <a:r>
              <a:rPr lang="ru-RU" sz="4800" dirty="0"/>
              <a:t>б) не знаю; </a:t>
            </a:r>
            <a:endParaRPr lang="ru-RU" sz="4800" dirty="0" smtClean="0"/>
          </a:p>
          <a:p>
            <a:pPr marL="914400" indent="3027363">
              <a:buNone/>
            </a:pPr>
            <a:r>
              <a:rPr lang="ru-RU" sz="4800" dirty="0" smtClean="0"/>
              <a:t> </a:t>
            </a:r>
            <a:r>
              <a:rPr lang="ru-RU" sz="4800" b="1" dirty="0"/>
              <a:t>в) 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7. Чему равна гипотенуза прямоугольного треугольника с катетами 3 см и 4 см?      </a:t>
            </a:r>
            <a:endParaRPr lang="ru-RU" sz="4800" dirty="0" smtClean="0"/>
          </a:p>
          <a:p>
            <a:pPr marL="0" indent="4302125">
              <a:buNone/>
            </a:pPr>
            <a:r>
              <a:rPr lang="ru-RU" sz="4800" dirty="0" smtClean="0"/>
              <a:t> а</a:t>
            </a:r>
            <a:r>
              <a:rPr lang="ru-RU" sz="4800" dirty="0"/>
              <a:t>) 7 см;       </a:t>
            </a:r>
            <a:endParaRPr lang="ru-RU" sz="4800" dirty="0" smtClean="0"/>
          </a:p>
          <a:p>
            <a:pPr marL="0" indent="4302125">
              <a:buNone/>
            </a:pPr>
            <a:r>
              <a:rPr lang="ru-RU" sz="4800" dirty="0" smtClean="0"/>
              <a:t> </a:t>
            </a:r>
            <a:r>
              <a:rPr lang="ru-RU" sz="4800" b="1" dirty="0" smtClean="0"/>
              <a:t>б</a:t>
            </a:r>
            <a:r>
              <a:rPr lang="ru-RU" sz="4800" b="1" dirty="0"/>
              <a:t>) 5 см;        </a:t>
            </a:r>
            <a:endParaRPr lang="ru-RU" sz="4800" b="1" dirty="0" smtClean="0"/>
          </a:p>
          <a:p>
            <a:pPr marL="0" indent="4302125">
              <a:buNone/>
            </a:pPr>
            <a:r>
              <a:rPr lang="ru-RU" sz="4800" dirty="0" smtClean="0"/>
              <a:t> </a:t>
            </a:r>
            <a:r>
              <a:rPr lang="ru-RU" sz="4800" dirty="0"/>
              <a:t>в) 12 см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2" name="AutoShape 2" descr="ÐÐ°ÑÑÐ¸Ð½ÐºÐ¸ Ð¿Ð¾ Ð·Ð°Ð¿ÑÐ¾ÑÑ ÑÑÑÐ¾ÑÑÐ¸Ð¹ÑÑ Ð´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 l="18333" t="6173" r="17500" b="8642"/>
          <a:stretch>
            <a:fillRect/>
          </a:stretch>
        </p:blipFill>
        <p:spPr bwMode="auto">
          <a:xfrm>
            <a:off x="500034" y="285728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+mj-lt"/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Какие виды крыш бывают, и по каким признакам классифицируются?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виды скатных крыш существуют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ли учитывать погодные условия региона и исторические традиции при выборе конкретного вида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скатной крыши?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4" name="наиди ошибку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358246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3957"/>
          <p:cNvPicPr>
            <a:picLocks noChangeAspect="1" noChangeArrowheads="1"/>
          </p:cNvPicPr>
          <p:nvPr/>
        </p:nvPicPr>
        <p:blipFill>
          <a:blip r:embed="rId2"/>
          <a:srcRect l="5172" t="10526" r="10345" b="9211"/>
          <a:stretch>
            <a:fillRect/>
          </a:stretch>
        </p:blipFill>
        <p:spPr bwMode="auto">
          <a:xfrm>
            <a:off x="500034" y="285728"/>
            <a:ext cx="807249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Итог урока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0420"/>
                <a:gridCol w="48291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Первичный балл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Оценка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Более 44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5 (отлично)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43-35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4 (хорошо)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34-26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3 (</a:t>
                      </a:r>
                      <a:r>
                        <a:rPr lang="ru-RU" sz="3200" b="1" dirty="0" smtClean="0"/>
                        <a:t>удовлетворительно)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Менее 26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 (неудовлетворительно)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000" b="1" i="1" dirty="0"/>
              <a:t>Составить задачу, при решении которой используется теорема Пифагора.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0"/>
            <a:ext cx="6602412" cy="6858000"/>
          </a:xfrm>
          <a:prstGeom prst="rect">
            <a:avLst/>
          </a:prstGeom>
          <a:noFill/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755650" y="4365625"/>
            <a:ext cx="1800225" cy="18002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ahoma" pitchFamily="34" charset="0"/>
              </a:rPr>
              <a:t>Ожидания</a:t>
            </a: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6804025" y="4292600"/>
            <a:ext cx="1800225" cy="18002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Опасения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914400" y="4114800"/>
            <a:ext cx="1495425" cy="447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Яблоко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6934200" y="3962400"/>
            <a:ext cx="149542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Лимон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358246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900" dirty="0"/>
              <a:t>Дороги не те знания, которые откладываются в мозгу, как жир, дороги те которые превращаются в умственные мышцы</a:t>
            </a:r>
            <a:r>
              <a:rPr lang="ru-RU" sz="49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Герберт  Спенсер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99535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857232"/>
            <a:ext cx="7400948" cy="526893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60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есть желание, найдется путь</a:t>
            </a:r>
          </a:p>
          <a:p>
            <a:pPr>
              <a:buNone/>
            </a:pPr>
            <a:endParaRPr lang="ru-RU" sz="4000" b="1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44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Джордж   </a:t>
            </a:r>
            <a:r>
              <a:rPr lang="ru-RU" sz="4400" b="1" i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Пойя</a:t>
            </a:r>
            <a:r>
              <a:rPr lang="ru-RU" sz="4400" b="1" i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46" name="Формула" r:id="rId3" imgW="11412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0"/>
            <a:ext cx="6602412" cy="6858000"/>
          </a:xfrm>
          <a:prstGeom prst="rect">
            <a:avLst/>
          </a:prstGeom>
          <a:noFill/>
        </p:spPr>
      </p:pic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755650" y="4365625"/>
            <a:ext cx="1800225" cy="18002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Ожидания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6804025" y="4292600"/>
            <a:ext cx="1800225" cy="18002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Опасения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838200" y="4038600"/>
            <a:ext cx="149542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Яблоко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7010400" y="4038600"/>
            <a:ext cx="149542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Лимон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41-33 коп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642918"/>
            <a:ext cx="500066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Тест  «Вспомни»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72560" cy="5197493"/>
          </a:xfrm>
        </p:spPr>
        <p:txBody>
          <a:bodyPr>
            <a:normAutofit/>
          </a:bodyPr>
          <a:lstStyle/>
          <a:p>
            <a:pPr marL="914400" indent="-914400" algn="just">
              <a:buAutoNum type="arabicPeriod"/>
            </a:pPr>
            <a:r>
              <a:rPr lang="ru-RU" sz="4800" dirty="0" smtClean="0"/>
              <a:t>К </a:t>
            </a:r>
            <a:r>
              <a:rPr lang="ru-RU" sz="4800" dirty="0"/>
              <a:t>каким треугольникам можно применить теорему Пифагора?</a:t>
            </a:r>
          </a:p>
          <a:p>
            <a:pPr marL="914400" indent="-914400">
              <a:buNone/>
            </a:pPr>
            <a:r>
              <a:rPr lang="ru-RU" sz="4800" dirty="0" smtClean="0"/>
              <a:t>                        а</a:t>
            </a:r>
            <a:r>
              <a:rPr lang="ru-RU" sz="4800" dirty="0"/>
              <a:t>) любым;     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                      </a:t>
            </a:r>
            <a:r>
              <a:rPr lang="ru-RU" sz="4800" b="1" dirty="0" smtClean="0"/>
              <a:t>б</a:t>
            </a:r>
            <a:r>
              <a:rPr lang="ru-RU" sz="4800" b="1" dirty="0"/>
              <a:t>) прямоугольным;     </a:t>
            </a:r>
            <a:endParaRPr lang="ru-RU" sz="4800" b="1" dirty="0" smtClean="0"/>
          </a:p>
          <a:p>
            <a:pPr>
              <a:buNone/>
            </a:pPr>
            <a:r>
              <a:rPr lang="ru-RU" sz="4800" dirty="0" smtClean="0"/>
              <a:t>                        в</a:t>
            </a:r>
            <a:r>
              <a:rPr lang="ru-RU" sz="4800" dirty="0"/>
              <a:t>) равносторонним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 marL="0" indent="3402013" algn="just">
              <a:buAutoNum type="arabicPeriod" startAt="2"/>
            </a:pPr>
            <a:r>
              <a:rPr lang="ru-RU" sz="4800" dirty="0" smtClean="0"/>
              <a:t>Верно </a:t>
            </a:r>
            <a:r>
              <a:rPr lang="ru-RU" sz="4800" dirty="0"/>
              <a:t>ли, что в прямоугольном треугольнике любой из катетов меньше гипотенузы?            </a:t>
            </a:r>
            <a:endParaRPr lang="ru-RU" sz="4800" dirty="0" smtClean="0"/>
          </a:p>
          <a:p>
            <a:pPr marL="0" indent="3402013">
              <a:buNone/>
            </a:pPr>
            <a:r>
              <a:rPr lang="ru-RU" sz="4800" dirty="0" smtClean="0"/>
              <a:t> </a:t>
            </a:r>
            <a:r>
              <a:rPr lang="ru-RU" sz="4800" dirty="0"/>
              <a:t>а) нет;     </a:t>
            </a:r>
            <a:endParaRPr lang="ru-RU" sz="4800" dirty="0" smtClean="0"/>
          </a:p>
          <a:p>
            <a:pPr marL="0" indent="3402013">
              <a:buNone/>
            </a:pPr>
            <a:r>
              <a:rPr lang="ru-RU" sz="4800" dirty="0" smtClean="0"/>
              <a:t> </a:t>
            </a:r>
            <a:r>
              <a:rPr lang="ru-RU" sz="4800" dirty="0"/>
              <a:t>б) не знаю;    </a:t>
            </a:r>
            <a:endParaRPr lang="ru-RU" sz="4800" dirty="0" smtClean="0"/>
          </a:p>
          <a:p>
            <a:pPr marL="0" indent="3402013">
              <a:buNone/>
            </a:pPr>
            <a:r>
              <a:rPr lang="ru-RU" sz="4800" dirty="0" smtClean="0"/>
              <a:t>  </a:t>
            </a:r>
            <a:r>
              <a:rPr lang="ru-RU" sz="4800" b="1" dirty="0"/>
              <a:t>в) 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4800" dirty="0"/>
              <a:t>3. Гипотенуза прямоугольного треугольника равна 5 см,  катет 3 см. Найти длину второго  катета?       </a:t>
            </a:r>
            <a:endParaRPr lang="ru-RU" sz="4800" dirty="0" smtClean="0"/>
          </a:p>
          <a:p>
            <a:pPr indent="3959225" algn="just">
              <a:buNone/>
            </a:pPr>
            <a:r>
              <a:rPr lang="ru-RU" sz="4800" dirty="0" smtClean="0"/>
              <a:t>  </a:t>
            </a:r>
            <a:r>
              <a:rPr lang="ru-RU" sz="4800" dirty="0"/>
              <a:t>а) 8 см;       </a:t>
            </a:r>
            <a:endParaRPr lang="ru-RU" sz="4800" dirty="0" smtClean="0"/>
          </a:p>
          <a:p>
            <a:pPr indent="3959225" algn="just">
              <a:buNone/>
            </a:pPr>
            <a:r>
              <a:rPr lang="ru-RU" sz="4800" b="1" dirty="0" smtClean="0"/>
              <a:t>  </a:t>
            </a:r>
            <a:r>
              <a:rPr lang="ru-RU" sz="4800" b="1" dirty="0"/>
              <a:t>б) 4 см</a:t>
            </a:r>
            <a:r>
              <a:rPr lang="ru-RU" sz="4800" dirty="0"/>
              <a:t>;      </a:t>
            </a:r>
            <a:endParaRPr lang="ru-RU" sz="4800" dirty="0" smtClean="0"/>
          </a:p>
          <a:p>
            <a:pPr indent="3959225" algn="just">
              <a:buNone/>
            </a:pPr>
            <a:r>
              <a:rPr lang="ru-RU" sz="4800" dirty="0" smtClean="0"/>
              <a:t>  </a:t>
            </a:r>
            <a:r>
              <a:rPr lang="ru-RU" sz="4800" dirty="0"/>
              <a:t>в) 10 см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519749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4800" dirty="0"/>
              <a:t>4. Если </a:t>
            </a:r>
            <a:r>
              <a:rPr lang="ru-RU" sz="5200" b="1" i="1" dirty="0"/>
              <a:t>с</a:t>
            </a:r>
            <a:r>
              <a:rPr lang="ru-RU" sz="4800" dirty="0"/>
              <a:t>-гипотенуза, </a:t>
            </a:r>
            <a:r>
              <a:rPr lang="ru-RU" sz="5200" b="1" dirty="0"/>
              <a:t>а</a:t>
            </a:r>
            <a:r>
              <a:rPr lang="ru-RU" sz="4800" dirty="0"/>
              <a:t> и </a:t>
            </a:r>
            <a:r>
              <a:rPr lang="ru-RU" sz="5200" b="1" dirty="0"/>
              <a:t>в</a:t>
            </a:r>
            <a:r>
              <a:rPr lang="ru-RU" sz="4800" dirty="0"/>
              <a:t>- катеты, то теорема Пифагора записывается так:		</a:t>
            </a:r>
            <a:endParaRPr lang="ru-RU" sz="4800" dirty="0" smtClean="0"/>
          </a:p>
          <a:p>
            <a:pPr indent="3689350">
              <a:buNone/>
            </a:pPr>
            <a:r>
              <a:rPr lang="ru-RU" sz="4800" dirty="0" smtClean="0"/>
              <a:t>а</a:t>
            </a:r>
            <a:r>
              <a:rPr lang="ru-RU" sz="4800" dirty="0"/>
              <a:t>) а</a:t>
            </a:r>
            <a:r>
              <a:rPr lang="ru-RU" sz="4800" baseline="30000" dirty="0"/>
              <a:t>2</a:t>
            </a:r>
            <a:r>
              <a:rPr lang="ru-RU" sz="4800" dirty="0"/>
              <a:t> =  с</a:t>
            </a:r>
            <a:r>
              <a:rPr lang="ru-RU" sz="4800" baseline="30000" dirty="0"/>
              <a:t>2 </a:t>
            </a:r>
            <a:r>
              <a:rPr lang="ru-RU" sz="4800" dirty="0"/>
              <a:t>- в</a:t>
            </a:r>
            <a:r>
              <a:rPr lang="ru-RU" sz="4800" baseline="30000" dirty="0"/>
              <a:t>2 </a:t>
            </a:r>
            <a:r>
              <a:rPr lang="ru-RU" sz="4800" dirty="0"/>
              <a:t>	</a:t>
            </a:r>
            <a:endParaRPr lang="ru-RU" sz="4800" dirty="0" smtClean="0"/>
          </a:p>
          <a:p>
            <a:pPr indent="3689350" algn="just">
              <a:buNone/>
            </a:pPr>
            <a:r>
              <a:rPr lang="ru-RU" sz="4800" dirty="0" smtClean="0"/>
              <a:t>б</a:t>
            </a:r>
            <a:r>
              <a:rPr lang="ru-RU" sz="4800" dirty="0"/>
              <a:t>) в</a:t>
            </a:r>
            <a:r>
              <a:rPr lang="ru-RU" sz="4800" baseline="30000" dirty="0"/>
              <a:t>2</a:t>
            </a:r>
            <a:r>
              <a:rPr lang="ru-RU" sz="4800" dirty="0"/>
              <a:t> = с</a:t>
            </a:r>
            <a:r>
              <a:rPr lang="ru-RU" sz="4800" baseline="30000" dirty="0"/>
              <a:t>2</a:t>
            </a:r>
            <a:r>
              <a:rPr lang="ru-RU" sz="4800" dirty="0"/>
              <a:t> – а</a:t>
            </a:r>
            <a:r>
              <a:rPr lang="ru-RU" sz="4800" baseline="30000" dirty="0"/>
              <a:t>2 </a:t>
            </a:r>
            <a:r>
              <a:rPr lang="ru-RU" sz="4800" dirty="0"/>
              <a:t>	</a:t>
            </a:r>
            <a:endParaRPr lang="ru-RU" sz="4800" dirty="0" smtClean="0"/>
          </a:p>
          <a:p>
            <a:pPr indent="3689350">
              <a:buNone/>
            </a:pPr>
            <a:r>
              <a:rPr lang="ru-RU" sz="4800" b="1" dirty="0" smtClean="0"/>
              <a:t>в</a:t>
            </a:r>
            <a:r>
              <a:rPr lang="ru-RU" sz="4800" b="1" dirty="0"/>
              <a:t>) с</a:t>
            </a:r>
            <a:r>
              <a:rPr lang="ru-RU" sz="4800" b="1" baseline="30000" dirty="0"/>
              <a:t>2</a:t>
            </a:r>
            <a:r>
              <a:rPr lang="ru-RU" sz="4800" b="1" dirty="0"/>
              <a:t> = а</a:t>
            </a:r>
            <a:r>
              <a:rPr lang="ru-RU" sz="4800" b="1" baseline="30000" dirty="0"/>
              <a:t>2</a:t>
            </a:r>
            <a:r>
              <a:rPr lang="ru-RU" sz="4800" b="1" dirty="0"/>
              <a:t>+ в</a:t>
            </a:r>
            <a:r>
              <a:rPr lang="ru-RU" sz="4800" b="1" baseline="30000" dirty="0"/>
              <a:t>2</a:t>
            </a:r>
            <a:endParaRPr lang="ru-RU" sz="4800" b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405</Words>
  <Application>Microsoft Office PowerPoint</Application>
  <PresentationFormat>Экран (4:3)</PresentationFormat>
  <Paragraphs>67</Paragraphs>
  <Slides>20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Microsoft Equation 3.0</vt:lpstr>
      <vt:lpstr>Слайд 1</vt:lpstr>
      <vt:lpstr>Дороги не те знания, которые откладываются в мозгу, как жир, дороги те которые превращаются в умственные мышцы.                                    Герберт  Спенсер </vt:lpstr>
      <vt:lpstr>Слайд 3</vt:lpstr>
      <vt:lpstr>Слайд 4</vt:lpstr>
      <vt:lpstr>Тест  «Вспомни»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Итог урока</vt:lpstr>
      <vt:lpstr>Домашнее задание: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2018-12-11T13:06:44Z</dcterms:created>
  <dcterms:modified xsi:type="dcterms:W3CDTF">2018-12-11T14:24:01Z</dcterms:modified>
</cp:coreProperties>
</file>