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78" r:id="rId3"/>
    <p:sldId id="279" r:id="rId4"/>
    <p:sldId id="297" r:id="rId5"/>
    <p:sldId id="280" r:id="rId6"/>
    <p:sldId id="301" r:id="rId7"/>
    <p:sldId id="302" r:id="rId8"/>
    <p:sldId id="303" r:id="rId9"/>
    <p:sldId id="295" r:id="rId10"/>
    <p:sldId id="28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990000"/>
    <a:srgbClr val="CC0000"/>
    <a:srgbClr val="008000"/>
    <a:srgbClr val="FF9999"/>
    <a:srgbClr val="FFFF99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E08CF-F1B4-4891-99C1-B6DA250ADCFB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9062-D81C-4C47-BEF4-34F5C0BF6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9D50-F647-4941-A721-FEE851736479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B36A-C05E-4866-B255-038E8F932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EF222-7BC4-40A5-8D92-E34070ED273D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DE32-801A-4C78-81D2-A94DEF47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5035-9FC1-4717-8673-7FD5C9208D90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69D0-DB06-4096-AB52-9D141745E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813BF-FD6D-4819-A363-6D7AC10924E4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3749-6700-4921-A1A8-923547169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D558-E1A8-4EA2-9F7D-2F8A83C0D58C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C69FF-E169-447F-92FB-D404FAAB1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0EA95-6472-4B1E-804A-A5EA8A9A6A6D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F274-4255-4357-9D4D-795F72E85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FCD7-C54E-4DC4-8926-3DCAE96E685E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A2AA9-F1E4-4101-9A48-482758356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F1CD-4E51-49AA-922C-716D8CF96647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F9A6-6153-477E-9804-2525B49D0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EC43-A520-431D-9E71-9B260C52DA38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F6100-BCEA-4058-A87F-AD19F3EFE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C256-36F9-44F0-BE79-7789C6D4E094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F65A-D8E7-4050-B3D6-CF69A7082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AE5CB7-AE9E-44E6-8283-270D667E2C6D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C90701-3800-4237-A706-8AE127DB7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4" descr="image_hippocrates"/>
          <p:cNvPicPr>
            <a:picLocks noChangeAspect="1" noChangeArrowheads="1"/>
          </p:cNvPicPr>
          <p:nvPr/>
        </p:nvPicPr>
        <p:blipFill>
          <a:blip r:embed="rId2"/>
          <a:srcRect l="7483" r="3542" b="9303"/>
          <a:stretch>
            <a:fillRect/>
          </a:stretch>
        </p:blipFill>
        <p:spPr bwMode="auto">
          <a:xfrm>
            <a:off x="0" y="404813"/>
            <a:ext cx="914400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07950" y="2781300"/>
            <a:ext cx="5399088" cy="24558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Monotype Corsiva" pitchFamily="66" charset="0"/>
              </a:rPr>
              <a:t>«Высшей степенью невежества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latin typeface="Monotype Corsiva" pitchFamily="66" charset="0"/>
              </a:rPr>
              <a:t>является незнание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latin typeface="Monotype Corsiva" pitchFamily="66" charset="0"/>
              </a:rPr>
              <a:t>собственного организма».</a:t>
            </a:r>
          </a:p>
          <a:p>
            <a:pPr algn="r">
              <a:spcBef>
                <a:spcPct val="50000"/>
              </a:spcBef>
            </a:pPr>
            <a:r>
              <a:rPr lang="ru-RU" b="1"/>
              <a:t>Гиппократ</a:t>
            </a:r>
            <a:r>
              <a:rPr lang="ru-RU"/>
              <a:t> </a:t>
            </a:r>
            <a:r>
              <a:rPr lang="ru-RU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99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Типы кровотечений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39750" y="1557338"/>
          <a:ext cx="7993063" cy="40211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4296"/>
                <a:gridCol w="2664296"/>
                <a:gridCol w="266429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</a:t>
                      </a:r>
                    </a:p>
                    <a:p>
                      <a:pPr algn="ctr"/>
                      <a:r>
                        <a:rPr lang="ru-RU" dirty="0" smtClean="0"/>
                        <a:t>кровотечения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Меры первой помощи</a:t>
                      </a:r>
                      <a:endParaRPr lang="ru-RU" dirty="0"/>
                    </a:p>
                  </a:txBody>
                  <a:tcPr/>
                </a:tc>
              </a:tr>
              <a:tr h="6604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Капиллярное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4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Артериальное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4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Венозное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4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Внутреннее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04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Носовое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989138"/>
            <a:ext cx="8229600" cy="30829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smtClean="0">
                <a:solidFill>
                  <a:srgbClr val="F2F2F2"/>
                </a:solidFill>
                <a:latin typeface="Book Antiqua" pitchFamily="18" charset="0"/>
              </a:rPr>
              <a:t>Тема урока: </a:t>
            </a:r>
            <a:br>
              <a:rPr lang="ru-RU" sz="4000" b="1" smtClean="0">
                <a:solidFill>
                  <a:srgbClr val="F2F2F2"/>
                </a:solidFill>
                <a:latin typeface="Book Antiqua" pitchFamily="18" charset="0"/>
              </a:rPr>
            </a:br>
            <a:r>
              <a:rPr lang="ru-RU" sz="4000" b="1" smtClean="0">
                <a:solidFill>
                  <a:srgbClr val="F2F2F2"/>
                </a:solidFill>
                <a:latin typeface="Book Antiqua" pitchFamily="18" charset="0"/>
              </a:rPr>
              <a:t/>
            </a:r>
            <a:br>
              <a:rPr lang="ru-RU" sz="4000" b="1" smtClean="0">
                <a:solidFill>
                  <a:srgbClr val="F2F2F2"/>
                </a:solidFill>
                <a:latin typeface="Book Antiqua" pitchFamily="18" charset="0"/>
              </a:rPr>
            </a:br>
            <a:r>
              <a:rPr lang="ru-RU" sz="4000" b="1" smtClean="0">
                <a:solidFill>
                  <a:srgbClr val="F2F2F2"/>
                </a:solidFill>
                <a:latin typeface="Book Antiqua" pitchFamily="18" charset="0"/>
              </a:rPr>
              <a:t>«Типы   кровотечений.</a:t>
            </a:r>
            <a:br>
              <a:rPr lang="ru-RU" sz="4000" b="1" smtClean="0">
                <a:solidFill>
                  <a:srgbClr val="F2F2F2"/>
                </a:solidFill>
                <a:latin typeface="Book Antiqua" pitchFamily="18" charset="0"/>
              </a:rPr>
            </a:br>
            <a:r>
              <a:rPr lang="ru-RU" sz="4000" b="1" smtClean="0">
                <a:solidFill>
                  <a:srgbClr val="F2F2F2"/>
                </a:solidFill>
                <a:latin typeface="Book Antiqua" pitchFamily="18" charset="0"/>
              </a:rPr>
              <a:t>Первая помощь при кровотечениях.»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1692275" y="115888"/>
            <a:ext cx="6059488" cy="633412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4000" b="1" smtClean="0"/>
              <a:t>Задачи  урока:</a:t>
            </a:r>
          </a:p>
        </p:txBody>
      </p:sp>
      <p:sp>
        <p:nvSpPr>
          <p:cNvPr id="16387" name="Объект 5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761038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4000" b="1" smtClean="0"/>
              <a:t>изучить типы кровотечений, их признаки и сравнительную характеристику;</a:t>
            </a:r>
          </a:p>
          <a:p>
            <a:pPr eaLnBrk="1" hangingPunct="1"/>
            <a:r>
              <a:rPr lang="ru-RU" sz="4000" b="1" smtClean="0"/>
              <a:t>изучить меры первой медицинской помощи при различных типах кровотечений.</a:t>
            </a:r>
          </a:p>
          <a:p>
            <a:pPr eaLnBrk="1" hangingPunct="1"/>
            <a:r>
              <a:rPr lang="ru-RU" sz="4000" b="1" smtClean="0"/>
              <a:t>научиться оказывать первую медицинскую помощь при различных типах кровотечения.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5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C00000"/>
                </a:solidFill>
              </a:rPr>
              <a:t>Кровотечение – </a:t>
            </a:r>
            <a:r>
              <a:rPr lang="ru-RU" i="1" smtClean="0">
                <a:solidFill>
                  <a:srgbClr val="C00000"/>
                </a:solidFill>
              </a:rPr>
              <a:t>истечение крови из повреждённого сосуда. </a:t>
            </a: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                                     </a:t>
            </a:r>
            <a:r>
              <a:rPr lang="ru-RU" i="1" smtClean="0">
                <a:solidFill>
                  <a:srgbClr val="C00000"/>
                </a:solidFill>
              </a:rPr>
              <a:t>(сл. Ожегова)</a:t>
            </a:r>
          </a:p>
        </p:txBody>
      </p:sp>
      <p:pic>
        <p:nvPicPr>
          <p:cNvPr id="17411" name="Picture 2" descr="C:\Users\Ирина\Desktop\111\bleeding-hand-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094038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95288" y="1628775"/>
            <a:ext cx="2952750" cy="719138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Овал 6"/>
          <p:cNvSpPr/>
          <p:nvPr/>
        </p:nvSpPr>
        <p:spPr>
          <a:xfrm>
            <a:off x="5580063" y="1628775"/>
            <a:ext cx="2843212" cy="7207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Овал 7"/>
          <p:cNvSpPr/>
          <p:nvPr/>
        </p:nvSpPr>
        <p:spPr>
          <a:xfrm>
            <a:off x="250825" y="4437063"/>
            <a:ext cx="2665413" cy="5762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Овал 8"/>
          <p:cNvSpPr/>
          <p:nvPr/>
        </p:nvSpPr>
        <p:spPr>
          <a:xfrm>
            <a:off x="3276600" y="4652963"/>
            <a:ext cx="2940050" cy="5762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Овал 10"/>
          <p:cNvSpPr/>
          <p:nvPr/>
        </p:nvSpPr>
        <p:spPr>
          <a:xfrm>
            <a:off x="6732588" y="4508500"/>
            <a:ext cx="2305050" cy="57626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Лента лицом вниз 11"/>
          <p:cNvSpPr/>
          <p:nvPr/>
        </p:nvSpPr>
        <p:spPr>
          <a:xfrm>
            <a:off x="503238" y="2924175"/>
            <a:ext cx="8640762" cy="719138"/>
          </a:xfrm>
          <a:prstGeom prst="ribbon">
            <a:avLst>
              <a:gd name="adj1" fmla="val 16667"/>
              <a:gd name="adj2" fmla="val 7274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C00000"/>
                </a:solidFill>
                <a:latin typeface="Book Antiqua" pitchFamily="18" charset="0"/>
              </a:rPr>
              <a:t>    КРОВОТЕЧЕНИЯ</a:t>
            </a:r>
          </a:p>
        </p:txBody>
      </p:sp>
      <p:sp>
        <p:nvSpPr>
          <p:cNvPr id="2" name="Овал 7"/>
          <p:cNvSpPr/>
          <p:nvPr/>
        </p:nvSpPr>
        <p:spPr>
          <a:xfrm>
            <a:off x="7308850" y="1052513"/>
            <a:ext cx="1296988" cy="28892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Овал 7"/>
          <p:cNvSpPr/>
          <p:nvPr/>
        </p:nvSpPr>
        <p:spPr>
          <a:xfrm>
            <a:off x="5867400" y="765175"/>
            <a:ext cx="1441450" cy="28892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Овал 7"/>
          <p:cNvSpPr/>
          <p:nvPr/>
        </p:nvSpPr>
        <p:spPr>
          <a:xfrm>
            <a:off x="4787900" y="1125538"/>
            <a:ext cx="1512888" cy="28892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Овал 7"/>
          <p:cNvSpPr/>
          <p:nvPr/>
        </p:nvSpPr>
        <p:spPr>
          <a:xfrm>
            <a:off x="2195513" y="260350"/>
            <a:ext cx="1370012" cy="28892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Овал 7"/>
          <p:cNvSpPr/>
          <p:nvPr/>
        </p:nvSpPr>
        <p:spPr>
          <a:xfrm>
            <a:off x="250825" y="115888"/>
            <a:ext cx="1441450" cy="28892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Овал 7"/>
          <p:cNvSpPr/>
          <p:nvPr/>
        </p:nvSpPr>
        <p:spPr>
          <a:xfrm>
            <a:off x="1979613" y="981075"/>
            <a:ext cx="1584325" cy="36036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Овал 7"/>
          <p:cNvSpPr/>
          <p:nvPr/>
        </p:nvSpPr>
        <p:spPr>
          <a:xfrm>
            <a:off x="827088" y="549275"/>
            <a:ext cx="1370012" cy="28892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Овал 7"/>
          <p:cNvSpPr/>
          <p:nvPr/>
        </p:nvSpPr>
        <p:spPr>
          <a:xfrm>
            <a:off x="107950" y="1052513"/>
            <a:ext cx="1619250" cy="36195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Овал 7"/>
          <p:cNvSpPr/>
          <p:nvPr/>
        </p:nvSpPr>
        <p:spPr>
          <a:xfrm>
            <a:off x="684213" y="5876925"/>
            <a:ext cx="1584325" cy="36036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Овал 7"/>
          <p:cNvSpPr/>
          <p:nvPr/>
        </p:nvSpPr>
        <p:spPr>
          <a:xfrm>
            <a:off x="250825" y="5300663"/>
            <a:ext cx="1584325" cy="3603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Овал 7"/>
          <p:cNvSpPr/>
          <p:nvPr/>
        </p:nvSpPr>
        <p:spPr>
          <a:xfrm>
            <a:off x="4932363" y="188913"/>
            <a:ext cx="1584325" cy="3603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Овал 7"/>
          <p:cNvSpPr/>
          <p:nvPr/>
        </p:nvSpPr>
        <p:spPr>
          <a:xfrm>
            <a:off x="7019925" y="333375"/>
            <a:ext cx="1584325" cy="36036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Овал 7"/>
          <p:cNvSpPr/>
          <p:nvPr/>
        </p:nvSpPr>
        <p:spPr>
          <a:xfrm>
            <a:off x="3779838" y="5373688"/>
            <a:ext cx="1584325" cy="3603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Овал 7"/>
          <p:cNvSpPr/>
          <p:nvPr/>
        </p:nvSpPr>
        <p:spPr>
          <a:xfrm>
            <a:off x="7164388" y="6381750"/>
            <a:ext cx="1584325" cy="36036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Овал 7"/>
          <p:cNvSpPr/>
          <p:nvPr/>
        </p:nvSpPr>
        <p:spPr>
          <a:xfrm>
            <a:off x="7164388" y="5876925"/>
            <a:ext cx="1584325" cy="36036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3" name="Овал 7"/>
          <p:cNvSpPr/>
          <p:nvPr/>
        </p:nvSpPr>
        <p:spPr>
          <a:xfrm>
            <a:off x="7380288" y="5373688"/>
            <a:ext cx="1584325" cy="36036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Овал 7"/>
          <p:cNvSpPr/>
          <p:nvPr/>
        </p:nvSpPr>
        <p:spPr>
          <a:xfrm>
            <a:off x="3708400" y="5876925"/>
            <a:ext cx="1584325" cy="36036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Овал 7"/>
          <p:cNvSpPr/>
          <p:nvPr/>
        </p:nvSpPr>
        <p:spPr>
          <a:xfrm>
            <a:off x="4643438" y="6308725"/>
            <a:ext cx="1584325" cy="36036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91513" cy="1714500"/>
          </a:xfrm>
          <a:solidFill>
            <a:srgbClr val="CCFFFF"/>
          </a:solidFill>
        </p:spPr>
        <p:txBody>
          <a:bodyPr/>
          <a:lstStyle/>
          <a:p>
            <a:r>
              <a:rPr lang="ru-RU" sz="2000" b="1" smtClean="0">
                <a:solidFill>
                  <a:schemeClr val="hlink"/>
                </a:solidFill>
              </a:rPr>
              <a:t>Проанализируйте информацию в тексте по пунктам:</a:t>
            </a:r>
            <a:r>
              <a:rPr lang="ru-RU" sz="3200" b="1" smtClean="0">
                <a:solidFill>
                  <a:schemeClr val="hlink"/>
                </a:solidFill>
              </a:rPr>
              <a:t> </a:t>
            </a:r>
            <a:br>
              <a:rPr lang="ru-RU" sz="3200" b="1" smtClean="0">
                <a:solidFill>
                  <a:schemeClr val="hlink"/>
                </a:solidFill>
              </a:rPr>
            </a:br>
            <a:r>
              <a:rPr lang="ru-RU" sz="3200" smtClean="0"/>
              <a:t>- уже знал   </a:t>
            </a:r>
            <a:br>
              <a:rPr lang="ru-RU" sz="3200" smtClean="0"/>
            </a:br>
            <a:r>
              <a:rPr lang="ru-RU" sz="3200" smtClean="0"/>
              <a:t>  </a:t>
            </a:r>
            <a:r>
              <a:rPr lang="ru-RU" sz="3200" b="1" smtClean="0"/>
              <a:t> </a:t>
            </a:r>
            <a:r>
              <a:rPr lang="ru-RU" sz="3200" smtClean="0"/>
              <a:t>-  новое      </a:t>
            </a:r>
            <a:br>
              <a:rPr lang="ru-RU" sz="3200" smtClean="0"/>
            </a:br>
            <a:r>
              <a:rPr lang="ru-RU" sz="3200" b="1" smtClean="0"/>
              <a:t> </a:t>
            </a:r>
            <a:r>
              <a:rPr lang="ru-RU" sz="3200" smtClean="0"/>
              <a:t>- не понял, есть вопросы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>
                <a:solidFill>
                  <a:schemeClr val="hlink"/>
                </a:solidFill>
              </a:rPr>
              <a:t>и используйте следующую систему пометок: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611188" y="2852738"/>
            <a:ext cx="8135937" cy="1944687"/>
          </a:xfrm>
          <a:solidFill>
            <a:srgbClr val="FFFF99"/>
          </a:solidFill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 « V »</a:t>
            </a:r>
            <a:r>
              <a:rPr lang="ru-RU" sz="3600" smtClean="0"/>
              <a:t> - уже знал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 « + »</a:t>
            </a:r>
            <a:r>
              <a:rPr lang="ru-RU" sz="3600" smtClean="0"/>
              <a:t> -  новое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 « ? » </a:t>
            </a:r>
            <a:r>
              <a:rPr lang="ru-RU" sz="3600" smtClean="0"/>
              <a:t>- не понял, есть вопросы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3600" smtClean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79388" y="5300663"/>
            <a:ext cx="87852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chemeClr val="hlink"/>
                </a:solidFill>
              </a:rPr>
              <a:t>Ставьте значки по ходу чтения текста.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>
                <a:solidFill>
                  <a:schemeClr val="hlink"/>
                </a:solidFill>
              </a:rPr>
              <a:t> Прочитав один раз, вернитесь к своим первоначальным предположениям, вспомните, что вы знали или предполагали по данной теме раньше.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solidFill>
            <a:srgbClr val="FF9999"/>
          </a:solidFill>
        </p:spPr>
        <p:txBody>
          <a:bodyPr/>
          <a:lstStyle/>
          <a:p>
            <a:r>
              <a:rPr lang="ru-RU" sz="4000" smtClean="0"/>
              <a:t>  </a:t>
            </a:r>
            <a:br>
              <a:rPr lang="ru-RU" sz="4000" smtClean="0"/>
            </a:br>
            <a:r>
              <a:rPr lang="ru-RU" sz="4000" smtClean="0"/>
              <a:t>Выполнение задания по алгоритму: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ru-RU" smtClean="0"/>
              <a:t>Определить вид кровотечения</a:t>
            </a:r>
          </a:p>
          <a:p>
            <a:r>
              <a:rPr lang="ru-RU" smtClean="0"/>
              <a:t>Определить порядок действий оказания первой помощи</a:t>
            </a:r>
          </a:p>
          <a:p>
            <a:r>
              <a:rPr lang="ru-RU" smtClean="0"/>
              <a:t> Отобрать из аптечки все необходимое для оказания первой помощи</a:t>
            </a:r>
          </a:p>
          <a:p>
            <a:r>
              <a:rPr lang="ru-RU" smtClean="0"/>
              <a:t>Продемонстрировать оказание первой помощи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rgbClr val="FFFF99"/>
          </a:solidFill>
        </p:spPr>
        <p:txBody>
          <a:bodyPr/>
          <a:lstStyle/>
          <a:p>
            <a:r>
              <a:rPr lang="ru-RU" smtClean="0"/>
              <a:t>  </a:t>
            </a:r>
            <a:r>
              <a:rPr lang="ru-RU" sz="3200" smtClean="0"/>
              <a:t>Великие мудрецы говорили: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280400" cy="5000625"/>
          </a:xfrm>
          <a:solidFill>
            <a:srgbClr val="FFCCCC"/>
          </a:solidFill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mtClean="0"/>
              <a:t>  </a:t>
            </a:r>
            <a:r>
              <a:rPr lang="ru-RU" b="1" smtClean="0">
                <a:solidFill>
                  <a:schemeClr val="hlink"/>
                </a:solidFill>
              </a:rPr>
              <a:t>Аристотель: 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</a:rPr>
              <a:t>«Познание начинается с удивления»</a:t>
            </a:r>
            <a:r>
              <a:rPr lang="ru-RU" smtClean="0"/>
              <a:t>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mtClean="0">
              <a:solidFill>
                <a:srgbClr val="008000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smtClean="0">
                <a:solidFill>
                  <a:srgbClr val="008000"/>
                </a:solidFill>
              </a:rPr>
              <a:t>Мольер: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smtClean="0">
                <a:solidFill>
                  <a:srgbClr val="008000"/>
                </a:solidFill>
              </a:rPr>
              <a:t> «Как приятно знать, что я что-то узнал» </a:t>
            </a:r>
            <a:endParaRPr lang="ru-RU" b="1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b="1" smtClean="0">
              <a:solidFill>
                <a:srgbClr val="CC0000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smtClean="0">
                <a:solidFill>
                  <a:srgbClr val="990000"/>
                </a:solidFill>
              </a:rPr>
              <a:t>Конфуций: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smtClean="0">
                <a:solidFill>
                  <a:srgbClr val="990000"/>
                </a:solidFill>
              </a:rPr>
              <a:t>   «Скажи мне, и я забуду.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smtClean="0">
                <a:solidFill>
                  <a:srgbClr val="990000"/>
                </a:solidFill>
              </a:rPr>
              <a:t> Покажи мне, и я запомню.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smtClean="0">
                <a:solidFill>
                  <a:srgbClr val="990000"/>
                </a:solidFill>
              </a:rPr>
              <a:t>Дай мне действовать самому, и я пойму»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1600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С каким  из   высказываний  вы   сравниваете   свою   деятельность   на   уроке?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ru-RU" b="1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>
          <a:xfrm>
            <a:off x="611188" y="1125538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latin typeface="Book Antiqua" pitchFamily="18" charset="0"/>
              </a:rPr>
              <a:t>Домашнее задание:</a:t>
            </a:r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2492375"/>
            <a:ext cx="7985125" cy="38417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ea typeface="Aharoni"/>
                <a:cs typeface="Aharoni"/>
              </a:rPr>
              <a:t>Обязательное </a:t>
            </a:r>
          </a:p>
          <a:p>
            <a:pPr eaLnBrk="1" hangingPunct="1"/>
            <a:r>
              <a:rPr lang="ru-RU" b="1" smtClean="0">
                <a:solidFill>
                  <a:schemeClr val="bg1"/>
                </a:solidFill>
                <a:ea typeface="Aharoni"/>
                <a:cs typeface="Aharoni"/>
              </a:rPr>
              <a:t>§ 25, таблица</a:t>
            </a:r>
          </a:p>
          <a:p>
            <a:pPr eaLnBrk="1" hangingPunct="1"/>
            <a:r>
              <a:rPr lang="ru-RU" b="1" smtClean="0">
                <a:solidFill>
                  <a:schemeClr val="bg1"/>
                </a:solidFill>
                <a:ea typeface="Aharoni"/>
                <a:cs typeface="Aharoni"/>
              </a:rPr>
              <a:t> </a:t>
            </a:r>
          </a:p>
          <a:p>
            <a:pPr eaLnBrk="1" hangingPunct="1"/>
            <a:r>
              <a:rPr lang="ru-RU" b="1" smtClean="0">
                <a:solidFill>
                  <a:schemeClr val="bg1"/>
                </a:solidFill>
                <a:ea typeface="Aharoni"/>
                <a:cs typeface="Aharoni"/>
              </a:rPr>
              <a:t>Творческое: </a:t>
            </a:r>
          </a:p>
          <a:p>
            <a:pPr eaLnBrk="1" hangingPunct="1"/>
            <a:r>
              <a:rPr lang="ru-RU" b="1" smtClean="0">
                <a:solidFill>
                  <a:schemeClr val="bg1"/>
                </a:solidFill>
                <a:ea typeface="Aharoni"/>
                <a:cs typeface="Aharoni"/>
              </a:rPr>
              <a:t>Инструкция юного спасателя</a:t>
            </a:r>
            <a:endParaRPr lang="ru-RU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785</TotalTime>
  <Words>195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Monotype Corsiva</vt:lpstr>
      <vt:lpstr>Book Antiqua</vt:lpstr>
      <vt:lpstr>Aharoni</vt:lpstr>
      <vt:lpstr>Тема Office</vt:lpstr>
      <vt:lpstr>Слайд 1</vt:lpstr>
      <vt:lpstr>Тема урока:   «Типы   кровотечений. Первая помощь при кровотечениях.»</vt:lpstr>
      <vt:lpstr>Задачи  урока:</vt:lpstr>
      <vt:lpstr>Кровотечение – истечение крови из повреждённого сосуда.                                       (сл. Ожегова)</vt:lpstr>
      <vt:lpstr>Слайд 5</vt:lpstr>
      <vt:lpstr>Проанализируйте информацию в тексте по пунктам:  - уже знал       -  новое        - не понял, есть вопросы  и используйте следующую систему пометок:</vt:lpstr>
      <vt:lpstr>   Выполнение задания по алгоритму:  </vt:lpstr>
      <vt:lpstr>  Великие мудрецы говорили:</vt:lpstr>
      <vt:lpstr>Домашнее задание:</vt:lpstr>
      <vt:lpstr>Типы кровотечений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Admin</cp:lastModifiedBy>
  <cp:revision>53</cp:revision>
  <dcterms:created xsi:type="dcterms:W3CDTF">2014-12-03T01:15:06Z</dcterms:created>
  <dcterms:modified xsi:type="dcterms:W3CDTF">2017-10-15T23:13:20Z</dcterms:modified>
</cp:coreProperties>
</file>