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17"/>
  </p:notesMasterIdLst>
  <p:sldIdLst>
    <p:sldId id="256" r:id="rId2"/>
    <p:sldId id="270" r:id="rId3"/>
    <p:sldId id="271" r:id="rId4"/>
    <p:sldId id="257" r:id="rId5"/>
    <p:sldId id="278" r:id="rId6"/>
    <p:sldId id="259" r:id="rId7"/>
    <p:sldId id="262" r:id="rId8"/>
    <p:sldId id="276" r:id="rId9"/>
    <p:sldId id="272" r:id="rId10"/>
    <p:sldId id="273" r:id="rId11"/>
    <p:sldId id="274" r:id="rId12"/>
    <p:sldId id="275" r:id="rId13"/>
    <p:sldId id="263" r:id="rId14"/>
    <p:sldId id="264" r:id="rId15"/>
    <p:sldId id="268" r:id="rId16"/>
  </p:sldIdLst>
  <p:sldSz cx="10080625" cy="7559675"/>
  <p:notesSz cx="7559675" cy="10691813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277" autoAdjust="0"/>
    <p:restoredTop sz="89620" autoAdjust="0"/>
  </p:normalViewPr>
  <p:slideViewPr>
    <p:cSldViewPr>
      <p:cViewPr varScale="1">
        <p:scale>
          <a:sx n="73" d="100"/>
          <a:sy n="73" d="100"/>
        </p:scale>
        <p:origin x="1446" y="7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 cap="sq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ru-RU">
              <a:latin typeface="Arial" charset="0"/>
              <a:ea typeface="Microsoft YaHei" charset="-122"/>
            </a:endParaRPr>
          </a:p>
        </p:txBody>
      </p:sp>
      <p:sp>
        <p:nvSpPr>
          <p:cNvPr id="2051" name="AutoShape 2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ru-RU">
              <a:latin typeface="Arial" charset="0"/>
              <a:ea typeface="Microsoft YaHei" charset="-122"/>
            </a:endParaRPr>
          </a:p>
        </p:txBody>
      </p:sp>
      <p:sp>
        <p:nvSpPr>
          <p:cNvPr id="2052" name="AutoShape 3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ru-RU">
              <a:latin typeface="Arial" charset="0"/>
              <a:ea typeface="Microsoft YaHei" charset="-122"/>
            </a:endParaRPr>
          </a:p>
        </p:txBody>
      </p:sp>
      <p:sp>
        <p:nvSpPr>
          <p:cNvPr id="16389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38762" cy="400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2025" cy="48053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altLang="ru-RU" noProof="0"/>
          </a:p>
        </p:txBody>
      </p:sp>
      <p:sp>
        <p:nvSpPr>
          <p:cNvPr id="2055" name="Text Box 6"/>
          <p:cNvSpPr txBox="1">
            <a:spLocks noChangeArrowheads="1"/>
          </p:cNvSpPr>
          <p:nvPr/>
        </p:nvSpPr>
        <p:spPr bwMode="auto">
          <a:xfrm>
            <a:off x="0" y="0"/>
            <a:ext cx="3278188" cy="531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ru-RU">
              <a:latin typeface="Arial" charset="0"/>
              <a:ea typeface="Microsoft YaHei" charset="-122"/>
            </a:endParaRPr>
          </a:p>
        </p:txBody>
      </p:sp>
      <p:sp>
        <p:nvSpPr>
          <p:cNvPr id="2056" name="Text Box 7"/>
          <p:cNvSpPr txBox="1">
            <a:spLocks noChangeArrowheads="1"/>
          </p:cNvSpPr>
          <p:nvPr/>
        </p:nvSpPr>
        <p:spPr bwMode="auto">
          <a:xfrm>
            <a:off x="4278313" y="0"/>
            <a:ext cx="3278187" cy="531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ru-RU">
              <a:latin typeface="Arial" charset="0"/>
              <a:ea typeface="Microsoft YaHei" charset="-122"/>
            </a:endParaRPr>
          </a:p>
        </p:txBody>
      </p:sp>
      <p:sp>
        <p:nvSpPr>
          <p:cNvPr id="2057" name="Text Box 8"/>
          <p:cNvSpPr txBox="1">
            <a:spLocks noChangeArrowheads="1"/>
          </p:cNvSpPr>
          <p:nvPr/>
        </p:nvSpPr>
        <p:spPr bwMode="auto">
          <a:xfrm>
            <a:off x="0" y="10156825"/>
            <a:ext cx="3278188" cy="531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ru-RU">
              <a:latin typeface="Arial" charset="0"/>
              <a:ea typeface="Microsoft YaHei" charset="-122"/>
            </a:endParaRPr>
          </a:p>
        </p:txBody>
      </p:sp>
      <p:sp>
        <p:nvSpPr>
          <p:cNvPr id="3" name="Rectangle 9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5012" cy="5286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fld id="{5C21E8E2-D93E-4C57-A86A-2B0FE69141E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745330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B14F73A2-7093-4E1B-9B7C-D8F49A1BDB6C}" type="slidenum">
              <a:rPr lang="ru-RU" altLang="ru-RU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</a:t>
            </a:fld>
            <a:endParaRPr lang="ru-RU" altLang="ru-RU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411" name="Text Box 1"/>
          <p:cNvSpPr txBox="1">
            <a:spLocks noChangeArrowheads="1"/>
          </p:cNvSpPr>
          <p:nvPr/>
        </p:nvSpPr>
        <p:spPr bwMode="auto">
          <a:xfrm>
            <a:off x="4278313" y="10156825"/>
            <a:ext cx="3278187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>
              <a:lnSpc>
                <a:spcPct val="95000"/>
              </a:lnSpc>
              <a:buSzPct val="100000"/>
            </a:pPr>
            <a:fld id="{700DB476-6E7C-4F22-BD39-28F7190FFB22}" type="slidenum">
              <a:rPr lang="ru-RU" altLang="ru-RU" sz="1400">
                <a:solidFill>
                  <a:srgbClr val="000000"/>
                </a:solidFill>
                <a:latin typeface="Times New Roman" panose="02020603050405020304" pitchFamily="18" charset="0"/>
              </a:rPr>
              <a:pPr algn="r" eaLnBrk="1">
                <a:lnSpc>
                  <a:spcPct val="95000"/>
                </a:lnSpc>
                <a:buSzPct val="100000"/>
              </a:pPr>
              <a:t>1</a:t>
            </a:fld>
            <a:endParaRPr lang="ru-RU" altLang="ru-RU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4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573969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4D93B98C-E1A0-4AE2-96C0-A39D927A14B9}" type="slidenum">
              <a:rPr lang="ru-RU" altLang="ru-RU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4</a:t>
            </a:fld>
            <a:endParaRPr lang="ru-RU" altLang="ru-RU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4278313" y="10156825"/>
            <a:ext cx="3278187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>
              <a:lnSpc>
                <a:spcPct val="95000"/>
              </a:lnSpc>
              <a:buSzPct val="100000"/>
            </a:pPr>
            <a:fld id="{60CFBFF8-66A0-42EA-ADF0-285B22145900}" type="slidenum">
              <a:rPr lang="ru-RU" altLang="ru-RU" sz="1400">
                <a:solidFill>
                  <a:srgbClr val="000000"/>
                </a:solidFill>
                <a:latin typeface="Times New Roman" panose="02020603050405020304" pitchFamily="18" charset="0"/>
              </a:rPr>
              <a:pPr algn="r" eaLnBrk="1">
                <a:lnSpc>
                  <a:spcPct val="95000"/>
                </a:lnSpc>
                <a:buSzPct val="100000"/>
              </a:pPr>
              <a:t>4</a:t>
            </a:fld>
            <a:endParaRPr lang="ru-RU" altLang="ru-RU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4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889749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6816E3D6-9D19-4CF8-A5F4-CAD2EB9097D9}" type="slidenum">
              <a:rPr lang="ru-RU" altLang="ru-RU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5</a:t>
            </a:fld>
            <a:endParaRPr lang="ru-RU" altLang="ru-RU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1937" cy="400526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5200" cy="48085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7663285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38A6173E-3090-4A52-9F75-6AB53D01C721}" type="slidenum">
              <a:rPr lang="ru-RU" altLang="ru-RU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6</a:t>
            </a:fld>
            <a:endParaRPr lang="ru-RU" altLang="ru-RU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483" name="Text Box 1"/>
          <p:cNvSpPr txBox="1">
            <a:spLocks noChangeArrowheads="1"/>
          </p:cNvSpPr>
          <p:nvPr/>
        </p:nvSpPr>
        <p:spPr bwMode="auto">
          <a:xfrm>
            <a:off x="4278313" y="10156825"/>
            <a:ext cx="3278187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>
              <a:lnSpc>
                <a:spcPct val="95000"/>
              </a:lnSpc>
              <a:buSzPct val="100000"/>
            </a:pPr>
            <a:fld id="{9E6B6FF7-9A7B-4CEA-ACD8-FF93DDDB15A0}" type="slidenum">
              <a:rPr lang="ru-RU" altLang="ru-RU" sz="1400">
                <a:solidFill>
                  <a:srgbClr val="000000"/>
                </a:solidFill>
                <a:latin typeface="Times New Roman" panose="02020603050405020304" pitchFamily="18" charset="0"/>
              </a:rPr>
              <a:pPr algn="r" eaLnBrk="1">
                <a:lnSpc>
                  <a:spcPct val="95000"/>
                </a:lnSpc>
                <a:buSzPct val="100000"/>
              </a:pPr>
              <a:t>6</a:t>
            </a:fld>
            <a:endParaRPr lang="ru-RU" altLang="ru-RU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571251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48C4DD66-A0DC-4A10-9BA2-092C5B4906F4}" type="slidenum">
              <a:rPr lang="ru-RU" altLang="ru-RU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7</a:t>
            </a:fld>
            <a:endParaRPr lang="ru-RU" altLang="ru-RU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531" name="Text Box 1"/>
          <p:cNvSpPr txBox="1">
            <a:spLocks noChangeArrowheads="1"/>
          </p:cNvSpPr>
          <p:nvPr/>
        </p:nvSpPr>
        <p:spPr bwMode="auto">
          <a:xfrm>
            <a:off x="4278313" y="10156825"/>
            <a:ext cx="3278187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>
              <a:lnSpc>
                <a:spcPct val="95000"/>
              </a:lnSpc>
              <a:buSzPct val="100000"/>
            </a:pPr>
            <a:fld id="{1297E1DA-A098-4191-82D7-A9CEEDF9263D}" type="slidenum">
              <a:rPr lang="ru-RU" altLang="ru-RU" sz="1400">
                <a:solidFill>
                  <a:srgbClr val="000000"/>
                </a:solidFill>
                <a:latin typeface="Times New Roman" panose="02020603050405020304" pitchFamily="18" charset="0"/>
              </a:rPr>
              <a:pPr algn="r" eaLnBrk="1">
                <a:lnSpc>
                  <a:spcPct val="95000"/>
                </a:lnSpc>
                <a:buSzPct val="100000"/>
              </a:pPr>
              <a:t>7</a:t>
            </a:fld>
            <a:endParaRPr lang="ru-RU" altLang="ru-RU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5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930372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62E9FAA1-A160-44CB-A28E-8733D4289821}" type="slidenum">
              <a:rPr lang="ru-RU" altLang="ru-RU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13</a:t>
            </a:fld>
            <a:endParaRPr lang="ru-RU" altLang="ru-RU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555" name="Text Box 1"/>
          <p:cNvSpPr txBox="1">
            <a:spLocks noChangeArrowheads="1"/>
          </p:cNvSpPr>
          <p:nvPr/>
        </p:nvSpPr>
        <p:spPr bwMode="auto">
          <a:xfrm>
            <a:off x="4278313" y="10156825"/>
            <a:ext cx="3278187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>
              <a:lnSpc>
                <a:spcPct val="95000"/>
              </a:lnSpc>
              <a:buSzPct val="100000"/>
            </a:pPr>
            <a:fld id="{548501FF-34E8-4262-8E70-32252D64924C}" type="slidenum">
              <a:rPr lang="ru-RU" altLang="ru-RU" sz="1400">
                <a:solidFill>
                  <a:srgbClr val="000000"/>
                </a:solidFill>
                <a:latin typeface="Times New Roman" panose="02020603050405020304" pitchFamily="18" charset="0"/>
              </a:rPr>
              <a:pPr algn="r" eaLnBrk="1">
                <a:lnSpc>
                  <a:spcPct val="95000"/>
                </a:lnSpc>
                <a:buSzPct val="100000"/>
              </a:pPr>
              <a:t>13</a:t>
            </a:fld>
            <a:endParaRPr lang="ru-RU" altLang="ru-RU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5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019746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5A07120F-5F66-4E19-A8D9-DEC000A165F0}" type="slidenum">
              <a:rPr lang="ru-RU" altLang="ru-RU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14</a:t>
            </a:fld>
            <a:endParaRPr lang="ru-RU" altLang="ru-RU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579" name="Text Box 1"/>
          <p:cNvSpPr txBox="1">
            <a:spLocks noChangeArrowheads="1"/>
          </p:cNvSpPr>
          <p:nvPr/>
        </p:nvSpPr>
        <p:spPr bwMode="auto">
          <a:xfrm>
            <a:off x="4278313" y="10156825"/>
            <a:ext cx="3278187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>
              <a:lnSpc>
                <a:spcPct val="95000"/>
              </a:lnSpc>
              <a:buSzPct val="100000"/>
            </a:pPr>
            <a:fld id="{31DE2ED7-9695-4D32-9744-AEB09B789496}" type="slidenum">
              <a:rPr lang="ru-RU" altLang="ru-RU" sz="1400">
                <a:solidFill>
                  <a:srgbClr val="000000"/>
                </a:solidFill>
                <a:latin typeface="Times New Roman" panose="02020603050405020304" pitchFamily="18" charset="0"/>
              </a:rPr>
              <a:pPr algn="r" eaLnBrk="1">
                <a:lnSpc>
                  <a:spcPct val="95000"/>
                </a:lnSpc>
                <a:buSzPct val="100000"/>
              </a:pPr>
              <a:t>14</a:t>
            </a:fld>
            <a:endParaRPr lang="ru-RU" altLang="ru-RU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58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2477906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D07279C7-9B80-4B38-B62B-6F8D3307BF35}" type="slidenum">
              <a:rPr lang="ru-RU" altLang="ru-RU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15</a:t>
            </a:fld>
            <a:endParaRPr lang="ru-RU" altLang="ru-RU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627" name="Text Box 1"/>
          <p:cNvSpPr txBox="1">
            <a:spLocks noChangeArrowheads="1"/>
          </p:cNvSpPr>
          <p:nvPr/>
        </p:nvSpPr>
        <p:spPr bwMode="auto">
          <a:xfrm>
            <a:off x="4278313" y="10156825"/>
            <a:ext cx="3278187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>
              <a:lnSpc>
                <a:spcPct val="95000"/>
              </a:lnSpc>
              <a:buSzPct val="100000"/>
            </a:pPr>
            <a:fld id="{714070C1-CA8F-466B-9B95-A1D94F716525}" type="slidenum">
              <a:rPr lang="ru-RU" altLang="ru-RU" sz="1400">
                <a:solidFill>
                  <a:srgbClr val="000000"/>
                </a:solidFill>
                <a:latin typeface="Times New Roman" panose="02020603050405020304" pitchFamily="18" charset="0"/>
              </a:rPr>
              <a:pPr algn="r" eaLnBrk="1">
                <a:lnSpc>
                  <a:spcPct val="95000"/>
                </a:lnSpc>
                <a:buSzPct val="100000"/>
              </a:pPr>
              <a:t>15</a:t>
            </a:fld>
            <a:endParaRPr lang="ru-RU" altLang="ru-RU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6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83464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flipH="1">
            <a:off x="2940182" y="0"/>
            <a:ext cx="7140443" cy="7559675"/>
          </a:xfrm>
          <a:prstGeom prst="rect">
            <a:avLst/>
          </a:prstGeom>
          <a:blipFill>
            <a:blip r:embed="rId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 rot="16200000">
            <a:off x="-839788" y="3779838"/>
            <a:ext cx="7559675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100794" tIns="50397" rIns="100794" bIns="50397"/>
          <a:lstStyle/>
          <a:p>
            <a:pPr>
              <a:defRPr/>
            </a:pPr>
            <a:endParaRPr lang="en-US">
              <a:latin typeface="Arial" charset="0"/>
              <a:ea typeface="Microsoft YaHei" charset="-122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711738" y="587975"/>
            <a:ext cx="5628349" cy="3161624"/>
          </a:xfrm>
        </p:spPr>
        <p:txBody>
          <a:bodyPr>
            <a:noAutofit/>
          </a:bodyPr>
          <a:lstStyle>
            <a:lvl1pPr algn="r">
              <a:defRPr sz="4600" b="1"/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698039" y="3902045"/>
            <a:ext cx="5638688" cy="1213922"/>
          </a:xfrm>
        </p:spPr>
        <p:txBody>
          <a:bodyPr lIns="50397" tIns="0" rIns="50397" bIns="0"/>
          <a:lstStyle>
            <a:lvl1pPr marL="0" indent="0" algn="r">
              <a:buNone/>
              <a:defRPr sz="2400">
                <a:solidFill>
                  <a:srgbClr val="FFFFFF"/>
                </a:solidFill>
                <a:effectLst/>
              </a:defRPr>
            </a:lvl1pPr>
            <a:lvl2pPr marL="503972" indent="0" algn="ctr">
              <a:buNone/>
            </a:lvl2pPr>
            <a:lvl3pPr marL="1007943" indent="0" algn="ctr">
              <a:buNone/>
            </a:lvl3pPr>
            <a:lvl4pPr marL="1511915" indent="0" algn="ctr">
              <a:buNone/>
            </a:lvl4pPr>
            <a:lvl5pPr marL="2015886" indent="0" algn="ctr">
              <a:buNone/>
            </a:lvl5pPr>
            <a:lvl6pPr marL="2519858" indent="0" algn="ctr">
              <a:buNone/>
            </a:lvl6pPr>
            <a:lvl7pPr marL="3023829" indent="0" algn="ctr">
              <a:buNone/>
            </a:lvl7pPr>
            <a:lvl8pPr marL="3527801" indent="0" algn="ctr">
              <a:buNone/>
            </a:lvl8pPr>
            <a:lvl9pPr marL="4031772" indent="0" algn="ctr">
              <a:buNone/>
            </a:lvl9pPr>
            <a:extLst/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6" name="Дата 30"/>
          <p:cNvSpPr>
            <a:spLocks noGrp="1"/>
          </p:cNvSpPr>
          <p:nvPr>
            <p:ph type="dt" sz="half" idx="10"/>
          </p:nvPr>
        </p:nvSpPr>
        <p:spPr>
          <a:xfrm>
            <a:off x="6472238" y="7229475"/>
            <a:ext cx="2208212" cy="249238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B89BF226-13C1-4B40-A382-D31798396BD8}" type="datetimeFigureOut">
              <a:rPr lang="ru-RU"/>
              <a:pPr>
                <a:defRPr/>
              </a:pPr>
              <a:t>22.10.2019</a:t>
            </a:fld>
            <a:endParaRPr dirty="0"/>
          </a:p>
        </p:txBody>
      </p:sp>
      <p:sp>
        <p:nvSpPr>
          <p:cNvPr id="7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3108325" y="7229475"/>
            <a:ext cx="3227388" cy="250825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/>
          </a:p>
        </p:txBody>
      </p:sp>
      <p:sp>
        <p:nvSpPr>
          <p:cNvPr id="8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688388" y="7226300"/>
            <a:ext cx="647700" cy="252413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548A48F-3FC5-40C5-94EF-666231ABA8D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878784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455600-67FA-44EB-8FD0-21A46C7B0898}" type="datetimeFigureOut">
              <a:rPr lang="en-US"/>
              <a:pPr>
                <a:defRPr/>
              </a:pPr>
              <a:t>10/22/2019</a:t>
            </a:fld>
            <a:endParaRPr lang="en-US" dirty="0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54F0EC-5E96-4B5D-B253-55711DE1BC2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49967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224448" y="303087"/>
            <a:ext cx="1680104" cy="6450223"/>
          </a:xfrm>
        </p:spPr>
        <p:txBody>
          <a:bodyPr vert="eaVert" anchor="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4031" y="302742"/>
            <a:ext cx="6636411" cy="645022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676775" y="7229475"/>
            <a:ext cx="2208213" cy="249238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BC6EFA0-1022-4D87-BAB0-36457012260C}" type="datetimeFigureOut">
              <a:rPr lang="en-US"/>
              <a:pPr>
                <a:defRPr/>
              </a:pPr>
              <a:t>10/22/2019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03238" y="7226300"/>
            <a:ext cx="4032250" cy="252413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894513" y="7223125"/>
            <a:ext cx="649287" cy="252413"/>
          </a:xfrm>
        </p:spPr>
        <p:txBody>
          <a:bodyPr/>
          <a:lstStyle>
            <a:lvl1pPr>
              <a:defRPr/>
            </a:lvl1pPr>
          </a:lstStyle>
          <a:p>
            <a:fld id="{F734B725-8354-423E-BCDB-BE16EF702F0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02020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DD5080-BAE1-42E5-B243-17F08ECF4BAD}" type="datetimeFigureOut">
              <a:rPr lang="en-US"/>
              <a:pPr>
                <a:defRPr/>
              </a:pPr>
              <a:t>10/22/2019</a:t>
            </a:fld>
            <a:endParaRPr lang="en-US" dirty="0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818DF2-6363-450B-B571-AD6255C6C6B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9054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6073" y="3110554"/>
            <a:ext cx="6896241" cy="1501435"/>
          </a:xfrm>
        </p:spPr>
        <p:txBody>
          <a:bodyPr anchor="t"/>
          <a:lstStyle>
            <a:lvl1pPr algn="r">
              <a:buNone/>
              <a:defRPr sz="4600" b="1" cap="all"/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76073" y="2099910"/>
            <a:ext cx="6896241" cy="819579"/>
          </a:xfrm>
        </p:spPr>
        <p:txBody>
          <a:bodyPr anchor="b"/>
          <a:lstStyle>
            <a:lvl1pPr marL="0" indent="0" algn="r">
              <a:buNone/>
              <a:defRPr sz="2200">
                <a:solidFill>
                  <a:schemeClr val="tx1"/>
                </a:solidFill>
                <a:effectLst/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208588" y="7227888"/>
            <a:ext cx="2206625" cy="249237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0BAF0488-B047-4ED6-8F3E-8F172F5257C7}" type="datetimeFigureOut">
              <a:rPr lang="en-US"/>
              <a:pPr>
                <a:defRPr/>
              </a:pPr>
              <a:t>10/22/2019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912938" y="7227888"/>
            <a:ext cx="3192462" cy="252412"/>
          </a:xfrm>
        </p:spPr>
        <p:txBody>
          <a:bodyPr/>
          <a:lstStyle>
            <a:lvl1pPr>
              <a:defRPr dirty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423150" y="7226300"/>
            <a:ext cx="649288" cy="250825"/>
          </a:xfrm>
        </p:spPr>
        <p:txBody>
          <a:bodyPr/>
          <a:lstStyle>
            <a:lvl1pPr>
              <a:defRPr/>
            </a:lvl1pPr>
          </a:lstStyle>
          <a:p>
            <a:fld id="{26C00B6C-001E-47DE-8C01-7F03D623C37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452911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031" y="352785"/>
            <a:ext cx="7983855" cy="1259946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4031" y="1763925"/>
            <a:ext cx="3881041" cy="4989036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06845" y="1763925"/>
            <a:ext cx="3881041" cy="4989036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83EB7-FDAA-40D3-803C-BE06B661FBF5}" type="datetimeFigureOut">
              <a:rPr lang="en-US"/>
              <a:pPr>
                <a:defRPr/>
              </a:pPr>
              <a:t>10/22/2019</a:t>
            </a:fld>
            <a:endParaRPr lang="en-US" dirty="0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469059-265F-4614-B096-41C6860E57D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61547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031" y="352785"/>
            <a:ext cx="7983855" cy="1259946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4031" y="6467722"/>
            <a:ext cx="3881041" cy="503978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2000" b="1">
                <a:solidFill>
                  <a:schemeClr val="tx2"/>
                </a:solidFill>
                <a:effectLst/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06845" y="6467722"/>
            <a:ext cx="3881041" cy="503978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2000" b="1">
                <a:solidFill>
                  <a:schemeClr val="tx2"/>
                </a:solidFill>
                <a:effectLst/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504031" y="1886987"/>
            <a:ext cx="3881041" cy="4535805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06845" y="1886987"/>
            <a:ext cx="3881041" cy="4535805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35E8C-686E-4DBA-BAF5-524B0F68BF9D}" type="datetimeFigureOut">
              <a:rPr lang="en-US"/>
              <a:pPr>
                <a:defRPr/>
              </a:pPr>
              <a:t>10/22/2019</a:t>
            </a:fld>
            <a:endParaRPr lang="en-US" dirty="0"/>
          </a:p>
        </p:txBody>
      </p:sp>
      <p:sp>
        <p:nvSpPr>
          <p:cNvPr id="8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A546BB-5D0B-467A-8BBA-2CEB5BDC35B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41331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031" y="352785"/>
            <a:ext cx="7983855" cy="1259946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3855CA-AEE2-4CC9-9E95-71EB3C8C4A2A}" type="datetimeFigureOut">
              <a:rPr lang="en-US"/>
              <a:pPr>
                <a:defRPr/>
              </a:pPr>
              <a:t>10/22/2019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691638-79D8-4782-82A7-E6886138D56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01742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D3831-E3F1-4B1C-9D72-A93436A01458}" type="datetimeFigureOut">
              <a:rPr lang="en-US"/>
              <a:pPr>
                <a:defRPr/>
              </a:pPr>
              <a:t>10/22/2019</a:t>
            </a:fld>
            <a:endParaRPr lang="en-US" dirty="0"/>
          </a:p>
        </p:txBody>
      </p:sp>
      <p:sp>
        <p:nvSpPr>
          <p:cNvPr id="3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EA8F90-C9E7-4F6A-BE70-3755530EC96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77372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031" y="251989"/>
            <a:ext cx="6502003" cy="1293544"/>
          </a:xfrm>
        </p:spPr>
        <p:txBody>
          <a:bodyPr wrap="square"/>
          <a:lstStyle>
            <a:lvl1pPr algn="l">
              <a:buNone/>
              <a:defRPr lang="en-US" sz="2600" baseline="0" smtClean="0"/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04031" y="1650624"/>
            <a:ext cx="6502003" cy="664158"/>
          </a:xfrm>
        </p:spPr>
        <p:txBody>
          <a:bodyPr rot="0" spcFirstLastPara="0" vertOverflow="overflow" horzOverflow="overflow" lIns="50397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500"/>
            </a:lvl1pPr>
            <a:lvl2pPr>
              <a:buNone/>
              <a:defRPr sz="13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504031" y="2351899"/>
            <a:ext cx="7980495" cy="4819047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A629A-9282-44DF-8EAC-A6BAF3DAC55B}" type="datetimeFigureOut">
              <a:rPr lang="en-US"/>
              <a:pPr>
                <a:defRPr/>
              </a:pPr>
              <a:t>10/22/2019</a:t>
            </a:fld>
            <a:endParaRPr lang="en-US" dirty="0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54A177-A68D-4BBF-8A59-2B425441057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71675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 rot="21240000">
            <a:off x="658813" y="1108075"/>
            <a:ext cx="4762500" cy="4752975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 rot="21420000">
            <a:off x="657225" y="1101725"/>
            <a:ext cx="4762500" cy="4752975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41106" y="1259946"/>
            <a:ext cx="3780234" cy="2267903"/>
          </a:xfrm>
        </p:spPr>
        <p:txBody>
          <a:bodyPr/>
          <a:lstStyle>
            <a:lvl1pPr algn="l">
              <a:buNone/>
              <a:defRPr sz="33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941106" y="3619598"/>
            <a:ext cx="3780234" cy="2116709"/>
          </a:xfrm>
        </p:spPr>
        <p:txBody>
          <a:bodyPr rot="0" spcFirstLastPara="0" vertOverflow="overflow" horzOverflow="overflow" lIns="90715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500" baseline="0">
                <a:solidFill>
                  <a:schemeClr val="tx1"/>
                </a:solidFill>
              </a:defRPr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731663" y="1147512"/>
            <a:ext cx="4637088" cy="4636601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500"/>
            </a:lvl1pPr>
            <a:extLst/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03FDF5D-967F-4878-AA57-42500420A8F2}" type="datetimeFigureOut">
              <a:rPr lang="en-US"/>
              <a:pPr>
                <a:defRPr/>
              </a:pPr>
              <a:t>10/22/2019</a:t>
            </a:fld>
            <a:endParaRPr lang="en-US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E3741B-3285-4220-9C0D-591E3BE103E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753362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988557" y="0"/>
            <a:ext cx="1092068" cy="7559675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3238" y="352425"/>
            <a:ext cx="7981950" cy="1260475"/>
          </a:xfrm>
          <a:prstGeom prst="rect">
            <a:avLst/>
          </a:prstGeom>
        </p:spPr>
        <p:txBody>
          <a:bodyPr vert="horz" lIns="50397" tIns="0" rIns="50397" bIns="0" anchor="b" anchorCtr="0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2054" name="Текст 30"/>
          <p:cNvSpPr>
            <a:spLocks noGrp="1"/>
          </p:cNvSpPr>
          <p:nvPr>
            <p:ph type="body" idx="1"/>
          </p:nvPr>
        </p:nvSpPr>
        <p:spPr bwMode="auto">
          <a:xfrm>
            <a:off x="503238" y="1774825"/>
            <a:ext cx="7981950" cy="534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0794" tIns="50397" rIns="100794" bIns="503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681538" y="7229475"/>
            <a:ext cx="2206625" cy="249238"/>
          </a:xfrm>
          <a:prstGeom prst="rect">
            <a:avLst/>
          </a:prstGeom>
        </p:spPr>
        <p:txBody>
          <a:bodyPr vert="horz" lIns="100794" tIns="0" rIns="100794" bIns="0" anchor="b"/>
          <a:lstStyle>
            <a:lvl1pPr algn="l" eaLnBrk="1" latinLnBrk="0" hangingPunct="1">
              <a:defRPr kumimoji="0" sz="1100" smtClean="0">
                <a:solidFill>
                  <a:schemeClr val="tx2"/>
                </a:solidFill>
                <a:latin typeface="Arial" charset="0"/>
                <a:ea typeface="Microsoft YaHei" charset="-122"/>
              </a:defRPr>
            </a:lvl1pPr>
            <a:extLst/>
          </a:lstStyle>
          <a:p>
            <a:pPr>
              <a:defRPr/>
            </a:pPr>
            <a:fld id="{ED4B86D0-29B2-4822-9488-00715038305B}" type="datetimeFigureOut">
              <a:rPr lang="en-US"/>
              <a:pPr>
                <a:defRPr/>
              </a:pPr>
              <a:t>10/22/2019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503238" y="7229475"/>
            <a:ext cx="4032250" cy="250825"/>
          </a:xfrm>
          <a:prstGeom prst="rect">
            <a:avLst/>
          </a:prstGeom>
        </p:spPr>
        <p:txBody>
          <a:bodyPr vert="horz" lIns="100794" tIns="0" rIns="100794" bIns="0" anchor="b"/>
          <a:lstStyle>
            <a:lvl1pPr algn="r" eaLnBrk="1" latinLnBrk="0" hangingPunct="1">
              <a:defRPr kumimoji="0" sz="1100" dirty="0">
                <a:solidFill>
                  <a:schemeClr val="tx2"/>
                </a:solidFill>
                <a:latin typeface="Arial" charset="0"/>
                <a:ea typeface="Microsoft YaHei" charset="-122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891338" y="7226300"/>
            <a:ext cx="649287" cy="252413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2"/>
                </a:solidFill>
              </a:defRPr>
            </a:lvl1pPr>
          </a:lstStyle>
          <a:p>
            <a:fld id="{9D837AF9-F3B6-47EF-98AD-B11D41305024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6" r:id="rId2"/>
    <p:sldLayoutId id="2147483684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5" r:id="rId9"/>
    <p:sldLayoutId id="2147483682" r:id="rId10"/>
    <p:sldLayoutId id="214748368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2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 b="1">
          <a:solidFill>
            <a:schemeClr val="tx1"/>
          </a:solidFill>
          <a:latin typeface="Trebuchet MS" panose="020B0603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200" b="1">
          <a:solidFill>
            <a:schemeClr val="tx1"/>
          </a:solidFill>
          <a:latin typeface="Trebuchet MS" panose="020B0603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200" b="1">
          <a:solidFill>
            <a:schemeClr val="tx1"/>
          </a:solidFill>
          <a:latin typeface="Trebuchet MS" panose="020B0603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200" b="1">
          <a:solidFill>
            <a:schemeClr val="tx1"/>
          </a:solidFill>
          <a:latin typeface="Trebuchet MS" panose="020B0603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 b="1">
          <a:solidFill>
            <a:schemeClr val="tx1"/>
          </a:solidFill>
          <a:latin typeface="Trebuchet MS" panose="020B0603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 b="1">
          <a:solidFill>
            <a:schemeClr val="tx1"/>
          </a:solidFill>
          <a:latin typeface="Trebuchet MS" panose="020B0603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 b="1">
          <a:solidFill>
            <a:schemeClr val="tx1"/>
          </a:solidFill>
          <a:latin typeface="Trebuchet MS" panose="020B0603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 b="1">
          <a:solidFill>
            <a:schemeClr val="tx1"/>
          </a:solidFill>
          <a:latin typeface="Trebuchet MS" panose="020B0603020202020204" pitchFamily="34" charset="0"/>
        </a:defRPr>
      </a:lvl9pPr>
      <a:extLst/>
    </p:titleStyle>
    <p:bodyStyle>
      <a:lvl1pPr marL="301625" indent="-301625" algn="l" rtl="0" fontAlgn="base">
        <a:spcBef>
          <a:spcPts val="663"/>
        </a:spcBef>
        <a:spcAft>
          <a:spcPct val="0"/>
        </a:spcAft>
        <a:buClr>
          <a:schemeClr val="tx2"/>
        </a:buClr>
        <a:buSzPct val="73000"/>
        <a:buFont typeface="Wingdings 2" panose="05020102010507070707" pitchFamily="18" charset="2"/>
        <a:buChar char="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573088" indent="-250825" algn="l" rtl="0" fontAlgn="base">
        <a:spcBef>
          <a:spcPts val="550"/>
        </a:spcBef>
        <a:spcAft>
          <a:spcPct val="0"/>
        </a:spcAft>
        <a:buClr>
          <a:srgbClr val="F9B639"/>
        </a:buClr>
        <a:buSzPct val="80000"/>
        <a:buFont typeface="Wingdings 2" panose="05020102010507070707" pitchFamily="18" charset="2"/>
        <a:buChar char=""/>
        <a:defRPr sz="2500" kern="1200">
          <a:solidFill>
            <a:srgbClr val="6C6C6C"/>
          </a:solidFill>
          <a:latin typeface="+mn-lt"/>
          <a:ea typeface="+mn-ea"/>
          <a:cs typeface="+mn-cs"/>
        </a:defRPr>
      </a:lvl2pPr>
      <a:lvl3pPr marL="835025" indent="-250825" algn="l" rtl="0" fontAlgn="base">
        <a:spcBef>
          <a:spcPts val="438"/>
        </a:spcBef>
        <a:spcAft>
          <a:spcPct val="0"/>
        </a:spcAft>
        <a:buClr>
          <a:srgbClr val="F9B639"/>
        </a:buClr>
        <a:buSzPct val="60000"/>
        <a:buFont typeface="Wingdings" panose="05000000000000000000" pitchFamily="2" charset="2"/>
        <a:buChar char="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108075" indent="-250825" algn="l" rtl="0" fontAlgn="base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anose="05020102010507070707" pitchFamily="18" charset="2"/>
        <a:buChar char=""/>
        <a:defRPr sz="2200" kern="1200">
          <a:solidFill>
            <a:srgbClr val="6C6C6C"/>
          </a:solidFill>
          <a:latin typeface="+mn-lt"/>
          <a:ea typeface="+mn-ea"/>
          <a:cs typeface="+mn-cs"/>
        </a:defRPr>
      </a:lvl4pPr>
      <a:lvl5pPr marL="1409700" indent="-250825" algn="l" rtl="0" fontAlgn="base">
        <a:spcBef>
          <a:spcPts val="438"/>
        </a:spcBef>
        <a:spcAft>
          <a:spcPct val="0"/>
        </a:spcAft>
        <a:buClr>
          <a:srgbClr val="F9B639"/>
        </a:buClr>
        <a:buSzPct val="70000"/>
        <a:buFont typeface="Wingdings" panose="05000000000000000000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2788" indent="-201589" algn="l" rtl="0" eaLnBrk="1" latinLnBrk="0" hangingPunct="1">
        <a:spcBef>
          <a:spcPts val="441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844536" indent="-201589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036045" indent="-201589" algn="l" rtl="0" eaLnBrk="1" latinLnBrk="0" hangingPunct="1">
        <a:spcBef>
          <a:spcPts val="331"/>
        </a:spcBef>
        <a:buClr>
          <a:schemeClr val="accent4"/>
        </a:buClr>
        <a:buSzPct val="100000"/>
        <a:buChar char="•"/>
        <a:defRPr kumimoji="0" sz="18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267872" indent="-201589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711738" y="587975"/>
            <a:ext cx="5628349" cy="1607686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/>
              <a:t>Презентация на тему:</a:t>
            </a:r>
          </a:p>
        </p:txBody>
      </p:sp>
      <p:sp>
        <p:nvSpPr>
          <p:cNvPr id="7171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698038" y="2699717"/>
            <a:ext cx="6238817" cy="3456384"/>
          </a:xfrm>
        </p:spPr>
        <p:txBody>
          <a:bodyPr/>
          <a:lstStyle/>
          <a:p>
            <a:r>
              <a:rPr lang="ru-RU" altLang="ru-RU" sz="3600" b="1" i="1" dirty="0">
                <a:solidFill>
                  <a:srgbClr val="FFC000"/>
                </a:solidFill>
              </a:rPr>
              <a:t>Мнемотехника как искусство запоминания иностранных слов</a:t>
            </a:r>
          </a:p>
          <a:p>
            <a:endParaRPr lang="ru-RU" altLang="ru-RU" sz="3600" b="1" i="1" dirty="0">
              <a:solidFill>
                <a:srgbClr val="FF0000"/>
              </a:solidFill>
            </a:endParaRPr>
          </a:p>
          <a:p>
            <a:endParaRPr lang="ru-RU" altLang="ru-RU" sz="3600" b="1" i="1" dirty="0">
              <a:solidFill>
                <a:srgbClr val="FF0000"/>
              </a:solidFill>
            </a:endParaRPr>
          </a:p>
          <a:p>
            <a:pPr algn="l"/>
            <a:r>
              <a:rPr lang="ru-RU" altLang="ru-RU" sz="2800" b="1" i="1" dirty="0">
                <a:solidFill>
                  <a:srgbClr val="FF0000"/>
                </a:solidFill>
              </a:rPr>
              <a:t>Ласточкина И.А.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108200" y="1709738"/>
            <a:ext cx="10080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9244677"/>
              </p:ext>
            </p:extLst>
          </p:nvPr>
        </p:nvGraphicFramePr>
        <p:xfrm>
          <a:off x="431798" y="827509"/>
          <a:ext cx="7632850" cy="432093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9934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83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07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52128">
                <a:tc>
                  <a:txBody>
                    <a:bodyPr/>
                    <a:lstStyle/>
                    <a:p>
                      <a:pPr marL="6794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ФИО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794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В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ремя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7945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18795" algn="l"/>
                        </a:tabLst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Количество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слов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для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запоминания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794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Карты памяти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8105">
                <a:tc>
                  <a:txBody>
                    <a:bodyPr/>
                    <a:lstStyle/>
                    <a:p>
                      <a:pPr marL="6794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Нилов</a:t>
                      </a:r>
                      <a:r>
                        <a:rPr lang="ru-RU" sz="1200" baseline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 Савелий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794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7 дней</a:t>
                      </a:r>
                      <a:endParaRPr lang="ru-RU" sz="130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794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7-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10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794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100</a:t>
                      </a:r>
                      <a:endParaRPr lang="ru-RU" sz="130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7234">
                <a:tc>
                  <a:txBody>
                    <a:bodyPr/>
                    <a:lstStyle/>
                    <a:p>
                      <a:pPr marL="6794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Джохри</a:t>
                      </a:r>
                      <a:r>
                        <a:rPr lang="ru-RU" sz="1100" baseline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100" baseline="0" dirty="0" err="1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Вишика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794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7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дней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794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7-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10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794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100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7821">
                <a:tc>
                  <a:txBody>
                    <a:bodyPr/>
                    <a:lstStyle/>
                    <a:p>
                      <a:pPr marL="6794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Калинина</a:t>
                      </a:r>
                      <a:r>
                        <a:rPr lang="ru-RU" sz="1100" baseline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 Вероника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794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7 дней</a:t>
                      </a:r>
                      <a:endParaRPr lang="ru-RU" sz="130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794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7-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10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794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100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7821">
                <a:tc>
                  <a:txBody>
                    <a:bodyPr/>
                    <a:lstStyle/>
                    <a:p>
                      <a:pPr marL="6794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Финагина</a:t>
                      </a:r>
                      <a:r>
                        <a:rPr lang="ru-RU" sz="1100" baseline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 Юля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794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7 дней</a:t>
                      </a:r>
                      <a:endParaRPr lang="ru-RU" sz="130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794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7-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10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794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85</a:t>
                      </a:r>
                      <a:endParaRPr lang="ru-RU" sz="1300" dirty="0">
                        <a:solidFill>
                          <a:srgbClr val="FF0000"/>
                        </a:solidFill>
                        <a:effectLst/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7821">
                <a:tc>
                  <a:txBody>
                    <a:bodyPr/>
                    <a:lstStyle/>
                    <a:p>
                      <a:pPr marL="6794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Хандрос</a:t>
                      </a:r>
                      <a:r>
                        <a:rPr lang="ru-RU" sz="1100" baseline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 Марк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794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7 дней</a:t>
                      </a:r>
                      <a:endParaRPr lang="ru-RU" sz="130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794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7-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10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794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85</a:t>
                      </a:r>
                      <a:endParaRPr lang="ru-RU" sz="1300" dirty="0">
                        <a:solidFill>
                          <a:srgbClr val="FF0000"/>
                        </a:solidFill>
                        <a:effectLst/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24047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ello_html_m38f7a4eb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9832" y="755501"/>
            <a:ext cx="7848872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686673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ello_html_m63fccf74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9832" y="1619597"/>
            <a:ext cx="7920879" cy="5544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704238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"/>
          <p:cNvSpPr txBox="1">
            <a:spLocks noChangeArrowheads="1"/>
          </p:cNvSpPr>
          <p:nvPr/>
        </p:nvSpPr>
        <p:spPr bwMode="auto">
          <a:xfrm>
            <a:off x="503238" y="301625"/>
            <a:ext cx="8466137" cy="126206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tIns="27720" rIns="0" bIns="0" anchor="ctr"/>
          <a:lstStyle/>
          <a:p>
            <a:pPr algn="ctr" eaLnBrk="1">
              <a:lnSpc>
                <a:spcPct val="95000"/>
              </a:lnSpc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altLang="ru-RU" sz="4400" b="1" dirty="0">
                <a:solidFill>
                  <a:schemeClr val="tx1"/>
                </a:solidFill>
                <a:latin typeface="Times New Roman" pitchFamily="16" charset="0"/>
              </a:rPr>
              <a:t>Как увеличить эффективность запоминания?</a:t>
            </a:r>
          </a:p>
        </p:txBody>
      </p:sp>
      <p:sp>
        <p:nvSpPr>
          <p:cNvPr id="13315" name="Text Box 2"/>
          <p:cNvSpPr txBox="1">
            <a:spLocks noChangeArrowheads="1"/>
          </p:cNvSpPr>
          <p:nvPr/>
        </p:nvSpPr>
        <p:spPr bwMode="auto">
          <a:xfrm>
            <a:off x="325438" y="2208213"/>
            <a:ext cx="8394700" cy="5130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17640" rIns="0" bIns="0"/>
          <a:lstStyle>
            <a:lvl1pPr marL="427038" indent="-322263">
              <a:tabLst>
                <a:tab pos="427038" algn="l"/>
                <a:tab pos="874713" algn="l"/>
                <a:tab pos="1323975" algn="l"/>
                <a:tab pos="1773238" algn="l"/>
                <a:tab pos="2222500" algn="l"/>
                <a:tab pos="2671763" algn="l"/>
                <a:tab pos="3121025" algn="l"/>
                <a:tab pos="3570288" algn="l"/>
                <a:tab pos="4019550" algn="l"/>
                <a:tab pos="4468813" algn="l"/>
                <a:tab pos="4918075" algn="l"/>
                <a:tab pos="5367338" algn="l"/>
                <a:tab pos="5816600" algn="l"/>
                <a:tab pos="6265863" algn="l"/>
                <a:tab pos="6715125" algn="l"/>
                <a:tab pos="7164388" algn="l"/>
                <a:tab pos="7613650" algn="l"/>
                <a:tab pos="8062913" algn="l"/>
                <a:tab pos="8512175" algn="l"/>
                <a:tab pos="8961438" algn="l"/>
                <a:tab pos="94107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27038" algn="l"/>
                <a:tab pos="874713" algn="l"/>
                <a:tab pos="1323975" algn="l"/>
                <a:tab pos="1773238" algn="l"/>
                <a:tab pos="2222500" algn="l"/>
                <a:tab pos="2671763" algn="l"/>
                <a:tab pos="3121025" algn="l"/>
                <a:tab pos="3570288" algn="l"/>
                <a:tab pos="4019550" algn="l"/>
                <a:tab pos="4468813" algn="l"/>
                <a:tab pos="4918075" algn="l"/>
                <a:tab pos="5367338" algn="l"/>
                <a:tab pos="5816600" algn="l"/>
                <a:tab pos="6265863" algn="l"/>
                <a:tab pos="6715125" algn="l"/>
                <a:tab pos="7164388" algn="l"/>
                <a:tab pos="7613650" algn="l"/>
                <a:tab pos="8062913" algn="l"/>
                <a:tab pos="8512175" algn="l"/>
                <a:tab pos="8961438" algn="l"/>
                <a:tab pos="94107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27038" algn="l"/>
                <a:tab pos="874713" algn="l"/>
                <a:tab pos="1323975" algn="l"/>
                <a:tab pos="1773238" algn="l"/>
                <a:tab pos="2222500" algn="l"/>
                <a:tab pos="2671763" algn="l"/>
                <a:tab pos="3121025" algn="l"/>
                <a:tab pos="3570288" algn="l"/>
                <a:tab pos="4019550" algn="l"/>
                <a:tab pos="4468813" algn="l"/>
                <a:tab pos="4918075" algn="l"/>
                <a:tab pos="5367338" algn="l"/>
                <a:tab pos="5816600" algn="l"/>
                <a:tab pos="6265863" algn="l"/>
                <a:tab pos="6715125" algn="l"/>
                <a:tab pos="7164388" algn="l"/>
                <a:tab pos="7613650" algn="l"/>
                <a:tab pos="8062913" algn="l"/>
                <a:tab pos="8512175" algn="l"/>
                <a:tab pos="8961438" algn="l"/>
                <a:tab pos="94107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27038" algn="l"/>
                <a:tab pos="874713" algn="l"/>
                <a:tab pos="1323975" algn="l"/>
                <a:tab pos="1773238" algn="l"/>
                <a:tab pos="2222500" algn="l"/>
                <a:tab pos="2671763" algn="l"/>
                <a:tab pos="3121025" algn="l"/>
                <a:tab pos="3570288" algn="l"/>
                <a:tab pos="4019550" algn="l"/>
                <a:tab pos="4468813" algn="l"/>
                <a:tab pos="4918075" algn="l"/>
                <a:tab pos="5367338" algn="l"/>
                <a:tab pos="5816600" algn="l"/>
                <a:tab pos="6265863" algn="l"/>
                <a:tab pos="6715125" algn="l"/>
                <a:tab pos="7164388" algn="l"/>
                <a:tab pos="7613650" algn="l"/>
                <a:tab pos="8062913" algn="l"/>
                <a:tab pos="8512175" algn="l"/>
                <a:tab pos="8961438" algn="l"/>
                <a:tab pos="94107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27038" algn="l"/>
                <a:tab pos="874713" algn="l"/>
                <a:tab pos="1323975" algn="l"/>
                <a:tab pos="1773238" algn="l"/>
                <a:tab pos="2222500" algn="l"/>
                <a:tab pos="2671763" algn="l"/>
                <a:tab pos="3121025" algn="l"/>
                <a:tab pos="3570288" algn="l"/>
                <a:tab pos="4019550" algn="l"/>
                <a:tab pos="4468813" algn="l"/>
                <a:tab pos="4918075" algn="l"/>
                <a:tab pos="5367338" algn="l"/>
                <a:tab pos="5816600" algn="l"/>
                <a:tab pos="6265863" algn="l"/>
                <a:tab pos="6715125" algn="l"/>
                <a:tab pos="7164388" algn="l"/>
                <a:tab pos="7613650" algn="l"/>
                <a:tab pos="8062913" algn="l"/>
                <a:tab pos="8512175" algn="l"/>
                <a:tab pos="8961438" algn="l"/>
                <a:tab pos="94107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27038" algn="l"/>
                <a:tab pos="874713" algn="l"/>
                <a:tab pos="1323975" algn="l"/>
                <a:tab pos="1773238" algn="l"/>
                <a:tab pos="2222500" algn="l"/>
                <a:tab pos="2671763" algn="l"/>
                <a:tab pos="3121025" algn="l"/>
                <a:tab pos="3570288" algn="l"/>
                <a:tab pos="4019550" algn="l"/>
                <a:tab pos="4468813" algn="l"/>
                <a:tab pos="4918075" algn="l"/>
                <a:tab pos="5367338" algn="l"/>
                <a:tab pos="5816600" algn="l"/>
                <a:tab pos="6265863" algn="l"/>
                <a:tab pos="6715125" algn="l"/>
                <a:tab pos="7164388" algn="l"/>
                <a:tab pos="7613650" algn="l"/>
                <a:tab pos="8062913" algn="l"/>
                <a:tab pos="8512175" algn="l"/>
                <a:tab pos="8961438" algn="l"/>
                <a:tab pos="94107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27038" algn="l"/>
                <a:tab pos="874713" algn="l"/>
                <a:tab pos="1323975" algn="l"/>
                <a:tab pos="1773238" algn="l"/>
                <a:tab pos="2222500" algn="l"/>
                <a:tab pos="2671763" algn="l"/>
                <a:tab pos="3121025" algn="l"/>
                <a:tab pos="3570288" algn="l"/>
                <a:tab pos="4019550" algn="l"/>
                <a:tab pos="4468813" algn="l"/>
                <a:tab pos="4918075" algn="l"/>
                <a:tab pos="5367338" algn="l"/>
                <a:tab pos="5816600" algn="l"/>
                <a:tab pos="6265863" algn="l"/>
                <a:tab pos="6715125" algn="l"/>
                <a:tab pos="7164388" algn="l"/>
                <a:tab pos="7613650" algn="l"/>
                <a:tab pos="8062913" algn="l"/>
                <a:tab pos="8512175" algn="l"/>
                <a:tab pos="8961438" algn="l"/>
                <a:tab pos="94107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27038" algn="l"/>
                <a:tab pos="874713" algn="l"/>
                <a:tab pos="1323975" algn="l"/>
                <a:tab pos="1773238" algn="l"/>
                <a:tab pos="2222500" algn="l"/>
                <a:tab pos="2671763" algn="l"/>
                <a:tab pos="3121025" algn="l"/>
                <a:tab pos="3570288" algn="l"/>
                <a:tab pos="4019550" algn="l"/>
                <a:tab pos="4468813" algn="l"/>
                <a:tab pos="4918075" algn="l"/>
                <a:tab pos="5367338" algn="l"/>
                <a:tab pos="5816600" algn="l"/>
                <a:tab pos="6265863" algn="l"/>
                <a:tab pos="6715125" algn="l"/>
                <a:tab pos="7164388" algn="l"/>
                <a:tab pos="7613650" algn="l"/>
                <a:tab pos="8062913" algn="l"/>
                <a:tab pos="8512175" algn="l"/>
                <a:tab pos="8961438" algn="l"/>
                <a:tab pos="94107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27038" algn="l"/>
                <a:tab pos="874713" algn="l"/>
                <a:tab pos="1323975" algn="l"/>
                <a:tab pos="1773238" algn="l"/>
                <a:tab pos="2222500" algn="l"/>
                <a:tab pos="2671763" algn="l"/>
                <a:tab pos="3121025" algn="l"/>
                <a:tab pos="3570288" algn="l"/>
                <a:tab pos="4019550" algn="l"/>
                <a:tab pos="4468813" algn="l"/>
                <a:tab pos="4918075" algn="l"/>
                <a:tab pos="5367338" algn="l"/>
                <a:tab pos="5816600" algn="l"/>
                <a:tab pos="6265863" algn="l"/>
                <a:tab pos="6715125" algn="l"/>
                <a:tab pos="7164388" algn="l"/>
                <a:tab pos="7613650" algn="l"/>
                <a:tab pos="8062913" algn="l"/>
                <a:tab pos="8512175" algn="l"/>
                <a:tab pos="8961438" algn="l"/>
                <a:tab pos="94107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95000"/>
              </a:lnSpc>
              <a:spcAft>
                <a:spcPts val="1413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Ø"/>
            </a:pPr>
            <a:r>
              <a:rPr lang="ru-RU" altLang="ru-RU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Время заучивания: если повторять слова перед сном, вечером, то они лучше и быстрее запоминаются.</a:t>
            </a:r>
          </a:p>
          <a:p>
            <a:pPr eaLnBrk="1">
              <a:lnSpc>
                <a:spcPct val="95000"/>
              </a:lnSpc>
              <a:spcAft>
                <a:spcPts val="1413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Ø"/>
            </a:pPr>
            <a:r>
              <a:rPr lang="ru-RU" altLang="ru-RU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Эмоциональная окрашенность слов. Если у слова яркий и выразительный перевод, то оно легче запоминается (пример: </a:t>
            </a:r>
            <a:r>
              <a:rPr lang="ru-RU" alt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epic</a:t>
            </a:r>
            <a:r>
              <a:rPr lang="ru-RU" altLang="ru-RU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alt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fail</a:t>
            </a:r>
            <a:r>
              <a:rPr lang="ru-RU" altLang="ru-RU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— запомнили 100% учеников в ходе проведения теста). </a:t>
            </a:r>
          </a:p>
          <a:p>
            <a:pPr eaLnBrk="1">
              <a:lnSpc>
                <a:spcPct val="95000"/>
              </a:lnSpc>
              <a:spcAft>
                <a:spcPts val="1413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Ø"/>
            </a:pPr>
            <a:r>
              <a:rPr lang="ru-RU" altLang="ru-RU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Необходимость в  использовании. (I </a:t>
            </a:r>
            <a:r>
              <a:rPr lang="ru-RU" alt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am</a:t>
            </a:r>
            <a:r>
              <a:rPr lang="ru-RU" altLang="ru-RU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</a:t>
            </a:r>
            <a:r>
              <a:rPr lang="ru-RU" alt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hungry</a:t>
            </a:r>
            <a:r>
              <a:rPr lang="ru-RU" altLang="ru-RU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...)</a:t>
            </a:r>
          </a:p>
          <a:p>
            <a:pPr eaLnBrk="1">
              <a:lnSpc>
                <a:spcPct val="95000"/>
              </a:lnSpc>
              <a:spcAft>
                <a:spcPts val="1413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Ø"/>
            </a:pPr>
            <a:r>
              <a:rPr lang="ru-RU" altLang="ru-RU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Регулярность занятий. (После долгого перерыва в изучении языка, он может забываться, если не используется на практике).</a:t>
            </a:r>
          </a:p>
          <a:p>
            <a:pPr eaLnBrk="1">
              <a:lnSpc>
                <a:spcPct val="95000"/>
              </a:lnSpc>
              <a:spcAft>
                <a:spcPts val="1413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Ø"/>
            </a:pPr>
            <a:r>
              <a:rPr lang="ru-RU" altLang="ru-RU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Перевод часто звучащих англоязычных песе</a:t>
            </a:r>
            <a:r>
              <a:rPr lang="ru-RU" altLang="ru-RU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н.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"/>
          <p:cNvSpPr txBox="1">
            <a:spLocks noChangeArrowheads="1"/>
          </p:cNvSpPr>
          <p:nvPr/>
        </p:nvSpPr>
        <p:spPr bwMode="auto">
          <a:xfrm>
            <a:off x="0" y="301625"/>
            <a:ext cx="8969375" cy="126206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tIns="27720" rIns="0" bIns="0" anchor="ctr"/>
          <a:lstStyle/>
          <a:p>
            <a:pPr algn="ctr" eaLnBrk="1">
              <a:lnSpc>
                <a:spcPct val="95000"/>
              </a:lnSpc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altLang="ru-RU" sz="4400" b="1">
                <a:solidFill>
                  <a:schemeClr val="tx1"/>
                </a:solidFill>
                <a:latin typeface="Times New Roman" pitchFamily="16" charset="0"/>
              </a:rPr>
              <a:t>Добрые советы !</a:t>
            </a:r>
            <a:endParaRPr lang="ru-RU" altLang="ru-RU" sz="4400" b="1" dirty="0">
              <a:solidFill>
                <a:schemeClr val="tx1"/>
              </a:solidFill>
              <a:latin typeface="Times New Roman" pitchFamily="16" charset="0"/>
            </a:endParaRPr>
          </a:p>
        </p:txBody>
      </p:sp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287338" y="1778000"/>
            <a:ext cx="8682037" cy="53101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lIns="0" tIns="17640" rIns="0" bIns="0"/>
          <a:lstStyle>
            <a:lvl1pPr marL="427038" indent="-322263">
              <a:tabLst>
                <a:tab pos="427038" algn="l"/>
                <a:tab pos="874713" algn="l"/>
                <a:tab pos="1323975" algn="l"/>
                <a:tab pos="1773238" algn="l"/>
                <a:tab pos="2222500" algn="l"/>
                <a:tab pos="2671763" algn="l"/>
                <a:tab pos="3121025" algn="l"/>
                <a:tab pos="3570288" algn="l"/>
                <a:tab pos="4019550" algn="l"/>
                <a:tab pos="4468813" algn="l"/>
                <a:tab pos="4918075" algn="l"/>
                <a:tab pos="5367338" algn="l"/>
                <a:tab pos="5816600" algn="l"/>
                <a:tab pos="6265863" algn="l"/>
                <a:tab pos="6715125" algn="l"/>
                <a:tab pos="7164388" algn="l"/>
                <a:tab pos="7613650" algn="l"/>
                <a:tab pos="8062913" algn="l"/>
                <a:tab pos="8512175" algn="l"/>
                <a:tab pos="8961438" algn="l"/>
                <a:tab pos="94107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27038" algn="l"/>
                <a:tab pos="874713" algn="l"/>
                <a:tab pos="1323975" algn="l"/>
                <a:tab pos="1773238" algn="l"/>
                <a:tab pos="2222500" algn="l"/>
                <a:tab pos="2671763" algn="l"/>
                <a:tab pos="3121025" algn="l"/>
                <a:tab pos="3570288" algn="l"/>
                <a:tab pos="4019550" algn="l"/>
                <a:tab pos="4468813" algn="l"/>
                <a:tab pos="4918075" algn="l"/>
                <a:tab pos="5367338" algn="l"/>
                <a:tab pos="5816600" algn="l"/>
                <a:tab pos="6265863" algn="l"/>
                <a:tab pos="6715125" algn="l"/>
                <a:tab pos="7164388" algn="l"/>
                <a:tab pos="7613650" algn="l"/>
                <a:tab pos="8062913" algn="l"/>
                <a:tab pos="8512175" algn="l"/>
                <a:tab pos="8961438" algn="l"/>
                <a:tab pos="94107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27038" algn="l"/>
                <a:tab pos="874713" algn="l"/>
                <a:tab pos="1323975" algn="l"/>
                <a:tab pos="1773238" algn="l"/>
                <a:tab pos="2222500" algn="l"/>
                <a:tab pos="2671763" algn="l"/>
                <a:tab pos="3121025" algn="l"/>
                <a:tab pos="3570288" algn="l"/>
                <a:tab pos="4019550" algn="l"/>
                <a:tab pos="4468813" algn="l"/>
                <a:tab pos="4918075" algn="l"/>
                <a:tab pos="5367338" algn="l"/>
                <a:tab pos="5816600" algn="l"/>
                <a:tab pos="6265863" algn="l"/>
                <a:tab pos="6715125" algn="l"/>
                <a:tab pos="7164388" algn="l"/>
                <a:tab pos="7613650" algn="l"/>
                <a:tab pos="8062913" algn="l"/>
                <a:tab pos="8512175" algn="l"/>
                <a:tab pos="8961438" algn="l"/>
                <a:tab pos="94107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27038" algn="l"/>
                <a:tab pos="874713" algn="l"/>
                <a:tab pos="1323975" algn="l"/>
                <a:tab pos="1773238" algn="l"/>
                <a:tab pos="2222500" algn="l"/>
                <a:tab pos="2671763" algn="l"/>
                <a:tab pos="3121025" algn="l"/>
                <a:tab pos="3570288" algn="l"/>
                <a:tab pos="4019550" algn="l"/>
                <a:tab pos="4468813" algn="l"/>
                <a:tab pos="4918075" algn="l"/>
                <a:tab pos="5367338" algn="l"/>
                <a:tab pos="5816600" algn="l"/>
                <a:tab pos="6265863" algn="l"/>
                <a:tab pos="6715125" algn="l"/>
                <a:tab pos="7164388" algn="l"/>
                <a:tab pos="7613650" algn="l"/>
                <a:tab pos="8062913" algn="l"/>
                <a:tab pos="8512175" algn="l"/>
                <a:tab pos="8961438" algn="l"/>
                <a:tab pos="94107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27038" algn="l"/>
                <a:tab pos="874713" algn="l"/>
                <a:tab pos="1323975" algn="l"/>
                <a:tab pos="1773238" algn="l"/>
                <a:tab pos="2222500" algn="l"/>
                <a:tab pos="2671763" algn="l"/>
                <a:tab pos="3121025" algn="l"/>
                <a:tab pos="3570288" algn="l"/>
                <a:tab pos="4019550" algn="l"/>
                <a:tab pos="4468813" algn="l"/>
                <a:tab pos="4918075" algn="l"/>
                <a:tab pos="5367338" algn="l"/>
                <a:tab pos="5816600" algn="l"/>
                <a:tab pos="6265863" algn="l"/>
                <a:tab pos="6715125" algn="l"/>
                <a:tab pos="7164388" algn="l"/>
                <a:tab pos="7613650" algn="l"/>
                <a:tab pos="8062913" algn="l"/>
                <a:tab pos="8512175" algn="l"/>
                <a:tab pos="8961438" algn="l"/>
                <a:tab pos="94107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27038" algn="l"/>
                <a:tab pos="874713" algn="l"/>
                <a:tab pos="1323975" algn="l"/>
                <a:tab pos="1773238" algn="l"/>
                <a:tab pos="2222500" algn="l"/>
                <a:tab pos="2671763" algn="l"/>
                <a:tab pos="3121025" algn="l"/>
                <a:tab pos="3570288" algn="l"/>
                <a:tab pos="4019550" algn="l"/>
                <a:tab pos="4468813" algn="l"/>
                <a:tab pos="4918075" algn="l"/>
                <a:tab pos="5367338" algn="l"/>
                <a:tab pos="5816600" algn="l"/>
                <a:tab pos="6265863" algn="l"/>
                <a:tab pos="6715125" algn="l"/>
                <a:tab pos="7164388" algn="l"/>
                <a:tab pos="7613650" algn="l"/>
                <a:tab pos="8062913" algn="l"/>
                <a:tab pos="8512175" algn="l"/>
                <a:tab pos="8961438" algn="l"/>
                <a:tab pos="94107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27038" algn="l"/>
                <a:tab pos="874713" algn="l"/>
                <a:tab pos="1323975" algn="l"/>
                <a:tab pos="1773238" algn="l"/>
                <a:tab pos="2222500" algn="l"/>
                <a:tab pos="2671763" algn="l"/>
                <a:tab pos="3121025" algn="l"/>
                <a:tab pos="3570288" algn="l"/>
                <a:tab pos="4019550" algn="l"/>
                <a:tab pos="4468813" algn="l"/>
                <a:tab pos="4918075" algn="l"/>
                <a:tab pos="5367338" algn="l"/>
                <a:tab pos="5816600" algn="l"/>
                <a:tab pos="6265863" algn="l"/>
                <a:tab pos="6715125" algn="l"/>
                <a:tab pos="7164388" algn="l"/>
                <a:tab pos="7613650" algn="l"/>
                <a:tab pos="8062913" algn="l"/>
                <a:tab pos="8512175" algn="l"/>
                <a:tab pos="8961438" algn="l"/>
                <a:tab pos="94107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27038" algn="l"/>
                <a:tab pos="874713" algn="l"/>
                <a:tab pos="1323975" algn="l"/>
                <a:tab pos="1773238" algn="l"/>
                <a:tab pos="2222500" algn="l"/>
                <a:tab pos="2671763" algn="l"/>
                <a:tab pos="3121025" algn="l"/>
                <a:tab pos="3570288" algn="l"/>
                <a:tab pos="4019550" algn="l"/>
                <a:tab pos="4468813" algn="l"/>
                <a:tab pos="4918075" algn="l"/>
                <a:tab pos="5367338" algn="l"/>
                <a:tab pos="5816600" algn="l"/>
                <a:tab pos="6265863" algn="l"/>
                <a:tab pos="6715125" algn="l"/>
                <a:tab pos="7164388" algn="l"/>
                <a:tab pos="7613650" algn="l"/>
                <a:tab pos="8062913" algn="l"/>
                <a:tab pos="8512175" algn="l"/>
                <a:tab pos="8961438" algn="l"/>
                <a:tab pos="94107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27038" algn="l"/>
                <a:tab pos="874713" algn="l"/>
                <a:tab pos="1323975" algn="l"/>
                <a:tab pos="1773238" algn="l"/>
                <a:tab pos="2222500" algn="l"/>
                <a:tab pos="2671763" algn="l"/>
                <a:tab pos="3121025" algn="l"/>
                <a:tab pos="3570288" algn="l"/>
                <a:tab pos="4019550" algn="l"/>
                <a:tab pos="4468813" algn="l"/>
                <a:tab pos="4918075" algn="l"/>
                <a:tab pos="5367338" algn="l"/>
                <a:tab pos="5816600" algn="l"/>
                <a:tab pos="6265863" algn="l"/>
                <a:tab pos="6715125" algn="l"/>
                <a:tab pos="7164388" algn="l"/>
                <a:tab pos="7613650" algn="l"/>
                <a:tab pos="8062913" algn="l"/>
                <a:tab pos="8512175" algn="l"/>
                <a:tab pos="8961438" algn="l"/>
                <a:tab pos="94107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lvl="1"/>
            <a:r>
              <a:rPr lang="ru-RU" b="1" dirty="0"/>
              <a:t>Не бойтесь трудностей при запоминании слов, зачастую они надуманы вами самими.</a:t>
            </a:r>
            <a:endParaRPr lang="ru-RU" sz="1400" dirty="0"/>
          </a:p>
          <a:p>
            <a:pPr lvl="1"/>
            <a:r>
              <a:rPr lang="ru-RU" b="1" dirty="0"/>
              <a:t>Не бойтесь говорить на иностранном языке, не убегайте от носителя языка, а, наоборот, ищите с ним встречи.</a:t>
            </a:r>
            <a:endParaRPr lang="ru-RU" sz="1400" dirty="0"/>
          </a:p>
          <a:p>
            <a:pPr lvl="1"/>
            <a:r>
              <a:rPr lang="ru-RU" b="1" dirty="0"/>
              <a:t>Помните о методе «магической семерки»!</a:t>
            </a:r>
            <a:endParaRPr lang="ru-RU" sz="1400" dirty="0"/>
          </a:p>
          <a:p>
            <a:r>
              <a:rPr lang="ru-RU" b="1" dirty="0"/>
              <a:t>Каждое новое слово или словосочетание рекомендуется заучивать, используя 7 повторений в арифметической прогрессии. </a:t>
            </a:r>
            <a:endParaRPr lang="ru-RU" dirty="0"/>
          </a:p>
          <a:p>
            <a:r>
              <a:rPr lang="ru-RU" b="1" dirty="0"/>
              <a:t>Повторяйте новые слова на следующий день после того, как их выучили, затем еще через день, через два дня, через три дня и так далее до 7 повторений. [4]</a:t>
            </a:r>
            <a:endParaRPr lang="ru-RU" dirty="0"/>
          </a:p>
          <a:p>
            <a:pPr lvl="1"/>
            <a:r>
              <a:rPr lang="ru-RU" b="1" dirty="0"/>
              <a:t>Применяйте мнемотехники.</a:t>
            </a:r>
            <a:endParaRPr lang="ru-R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7454" y="1837663"/>
            <a:ext cx="9865095" cy="55302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503238" y="412750"/>
            <a:ext cx="9070975" cy="1262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2808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93000"/>
              </a:lnSpc>
              <a:buSzPct val="100000"/>
            </a:pPr>
            <a:r>
              <a:rPr lang="ru-RU" altLang="ru-RU" sz="3200" b="1">
                <a:solidFill>
                  <a:srgbClr val="000000"/>
                </a:solidFill>
              </a:rPr>
              <a:t>Спасибо за внимание!</a:t>
            </a:r>
          </a:p>
        </p:txBody>
      </p:sp>
      <p:pic>
        <p:nvPicPr>
          <p:cNvPr id="1536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2550" y="1768475"/>
            <a:ext cx="7373938" cy="498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808" y="395461"/>
            <a:ext cx="7981950" cy="126047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актуальность данной работы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dirty="0">
                <a:solidFill>
                  <a:srgbClr val="000000"/>
                </a:solidFill>
                <a:latin typeface="Times New Roman"/>
              </a:rPr>
              <a:t>1)Изучение английского языка очень важно в современном мире;</a:t>
            </a:r>
            <a:endParaRPr lang="ru-RU" sz="2800" dirty="0">
              <a:solidFill>
                <a:srgbClr val="000000"/>
              </a:solidFill>
              <a:latin typeface="Arial"/>
            </a:endParaRPr>
          </a:p>
          <a:p>
            <a:r>
              <a:rPr lang="ru-RU" sz="3200" dirty="0">
                <a:solidFill>
                  <a:srgbClr val="000000"/>
                </a:solidFill>
                <a:latin typeface="Times New Roman"/>
              </a:rPr>
              <a:t>2) Овладение способами (методами) запоминания иностранных слов позволяет нам значительно сократить время, необходимое изучения английского языка;</a:t>
            </a:r>
            <a:endParaRPr lang="ru-RU" sz="2800" dirty="0">
              <a:solidFill>
                <a:srgbClr val="000000"/>
              </a:solidFill>
              <a:latin typeface="Arial"/>
            </a:endParaRPr>
          </a:p>
          <a:p>
            <a:r>
              <a:rPr lang="ru-RU" sz="3200" dirty="0">
                <a:solidFill>
                  <a:srgbClr val="000000"/>
                </a:solidFill>
                <a:latin typeface="Times New Roman"/>
              </a:rPr>
              <a:t>3) Практические задания позволяют лучше понять особенности английского языка и увеличить объем словарного запаса.</a:t>
            </a:r>
            <a:endParaRPr lang="ru-RU" sz="2800" dirty="0">
              <a:solidFill>
                <a:srgbClr val="000000"/>
              </a:solidFill>
              <a:latin typeface="Arial"/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7144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Предмет-объект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3200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Предметом исследования является целостная система способов запоминания иностранных слов.</a:t>
            </a:r>
            <a:endParaRPr lang="ru-RU" sz="2800" dirty="0">
              <a:uFill>
                <a:solidFill>
                  <a:srgbClr val="FFFFFF"/>
                </a:solidFill>
              </a:uFill>
              <a:latin typeface="Times New Roman"/>
              <a:ea typeface="Times New Roman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3200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Times New Roman"/>
              </a:rPr>
              <a:t>Объектом исследования являются эффективные способы запоминания иностранных слов на уроках английского языка.</a:t>
            </a:r>
            <a:endParaRPr lang="ru-RU" sz="2800" dirty="0">
              <a:uFill>
                <a:solidFill>
                  <a:srgbClr val="FFFFFF"/>
                </a:solidFill>
              </a:uFill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0140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43769" y="301625"/>
            <a:ext cx="8784976" cy="1262063"/>
          </a:xfrm>
          <a:prstGeom prst="rect">
            <a:avLst/>
          </a:prstGeom>
          <a:gradFill rotWithShape="0">
            <a:gsLst>
              <a:gs pos="0">
                <a:srgbClr val="EEEEEE"/>
              </a:gs>
              <a:gs pos="100000">
                <a:srgbClr val="999999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2772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95000"/>
              </a:lnSpc>
              <a:buSzPct val="100000"/>
            </a:pPr>
            <a:r>
              <a:rPr lang="ru-RU" altLang="ru-RU" sz="4400" b="1" dirty="0">
                <a:solidFill>
                  <a:srgbClr val="FFC000"/>
                </a:solidFill>
                <a:latin typeface="Times New Roman" panose="02020603050405020304" pitchFamily="18" charset="0"/>
              </a:rPr>
              <a:t>Цели и задачи проекта: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-360288" y="1768475"/>
            <a:ext cx="10009111" cy="498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20160" rIns="0" bIns="0"/>
          <a:lstStyle>
            <a:lvl1pPr marL="427038" indent="-322263">
              <a:tabLst>
                <a:tab pos="427038" algn="l"/>
                <a:tab pos="874713" algn="l"/>
                <a:tab pos="1323975" algn="l"/>
                <a:tab pos="1773238" algn="l"/>
                <a:tab pos="2222500" algn="l"/>
                <a:tab pos="2671763" algn="l"/>
                <a:tab pos="3121025" algn="l"/>
                <a:tab pos="3570288" algn="l"/>
                <a:tab pos="4019550" algn="l"/>
                <a:tab pos="4468813" algn="l"/>
                <a:tab pos="4918075" algn="l"/>
                <a:tab pos="5367338" algn="l"/>
                <a:tab pos="5816600" algn="l"/>
                <a:tab pos="6265863" algn="l"/>
                <a:tab pos="6715125" algn="l"/>
                <a:tab pos="7164388" algn="l"/>
                <a:tab pos="7613650" algn="l"/>
                <a:tab pos="8062913" algn="l"/>
                <a:tab pos="8512175" algn="l"/>
                <a:tab pos="8961438" algn="l"/>
                <a:tab pos="94107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27038" algn="l"/>
                <a:tab pos="874713" algn="l"/>
                <a:tab pos="1323975" algn="l"/>
                <a:tab pos="1773238" algn="l"/>
                <a:tab pos="2222500" algn="l"/>
                <a:tab pos="2671763" algn="l"/>
                <a:tab pos="3121025" algn="l"/>
                <a:tab pos="3570288" algn="l"/>
                <a:tab pos="4019550" algn="l"/>
                <a:tab pos="4468813" algn="l"/>
                <a:tab pos="4918075" algn="l"/>
                <a:tab pos="5367338" algn="l"/>
                <a:tab pos="5816600" algn="l"/>
                <a:tab pos="6265863" algn="l"/>
                <a:tab pos="6715125" algn="l"/>
                <a:tab pos="7164388" algn="l"/>
                <a:tab pos="7613650" algn="l"/>
                <a:tab pos="8062913" algn="l"/>
                <a:tab pos="8512175" algn="l"/>
                <a:tab pos="8961438" algn="l"/>
                <a:tab pos="94107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27038" algn="l"/>
                <a:tab pos="874713" algn="l"/>
                <a:tab pos="1323975" algn="l"/>
                <a:tab pos="1773238" algn="l"/>
                <a:tab pos="2222500" algn="l"/>
                <a:tab pos="2671763" algn="l"/>
                <a:tab pos="3121025" algn="l"/>
                <a:tab pos="3570288" algn="l"/>
                <a:tab pos="4019550" algn="l"/>
                <a:tab pos="4468813" algn="l"/>
                <a:tab pos="4918075" algn="l"/>
                <a:tab pos="5367338" algn="l"/>
                <a:tab pos="5816600" algn="l"/>
                <a:tab pos="6265863" algn="l"/>
                <a:tab pos="6715125" algn="l"/>
                <a:tab pos="7164388" algn="l"/>
                <a:tab pos="7613650" algn="l"/>
                <a:tab pos="8062913" algn="l"/>
                <a:tab pos="8512175" algn="l"/>
                <a:tab pos="8961438" algn="l"/>
                <a:tab pos="94107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27038" algn="l"/>
                <a:tab pos="874713" algn="l"/>
                <a:tab pos="1323975" algn="l"/>
                <a:tab pos="1773238" algn="l"/>
                <a:tab pos="2222500" algn="l"/>
                <a:tab pos="2671763" algn="l"/>
                <a:tab pos="3121025" algn="l"/>
                <a:tab pos="3570288" algn="l"/>
                <a:tab pos="4019550" algn="l"/>
                <a:tab pos="4468813" algn="l"/>
                <a:tab pos="4918075" algn="l"/>
                <a:tab pos="5367338" algn="l"/>
                <a:tab pos="5816600" algn="l"/>
                <a:tab pos="6265863" algn="l"/>
                <a:tab pos="6715125" algn="l"/>
                <a:tab pos="7164388" algn="l"/>
                <a:tab pos="7613650" algn="l"/>
                <a:tab pos="8062913" algn="l"/>
                <a:tab pos="8512175" algn="l"/>
                <a:tab pos="8961438" algn="l"/>
                <a:tab pos="94107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27038" algn="l"/>
                <a:tab pos="874713" algn="l"/>
                <a:tab pos="1323975" algn="l"/>
                <a:tab pos="1773238" algn="l"/>
                <a:tab pos="2222500" algn="l"/>
                <a:tab pos="2671763" algn="l"/>
                <a:tab pos="3121025" algn="l"/>
                <a:tab pos="3570288" algn="l"/>
                <a:tab pos="4019550" algn="l"/>
                <a:tab pos="4468813" algn="l"/>
                <a:tab pos="4918075" algn="l"/>
                <a:tab pos="5367338" algn="l"/>
                <a:tab pos="5816600" algn="l"/>
                <a:tab pos="6265863" algn="l"/>
                <a:tab pos="6715125" algn="l"/>
                <a:tab pos="7164388" algn="l"/>
                <a:tab pos="7613650" algn="l"/>
                <a:tab pos="8062913" algn="l"/>
                <a:tab pos="8512175" algn="l"/>
                <a:tab pos="8961438" algn="l"/>
                <a:tab pos="94107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27038" algn="l"/>
                <a:tab pos="874713" algn="l"/>
                <a:tab pos="1323975" algn="l"/>
                <a:tab pos="1773238" algn="l"/>
                <a:tab pos="2222500" algn="l"/>
                <a:tab pos="2671763" algn="l"/>
                <a:tab pos="3121025" algn="l"/>
                <a:tab pos="3570288" algn="l"/>
                <a:tab pos="4019550" algn="l"/>
                <a:tab pos="4468813" algn="l"/>
                <a:tab pos="4918075" algn="l"/>
                <a:tab pos="5367338" algn="l"/>
                <a:tab pos="5816600" algn="l"/>
                <a:tab pos="6265863" algn="l"/>
                <a:tab pos="6715125" algn="l"/>
                <a:tab pos="7164388" algn="l"/>
                <a:tab pos="7613650" algn="l"/>
                <a:tab pos="8062913" algn="l"/>
                <a:tab pos="8512175" algn="l"/>
                <a:tab pos="8961438" algn="l"/>
                <a:tab pos="94107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27038" algn="l"/>
                <a:tab pos="874713" algn="l"/>
                <a:tab pos="1323975" algn="l"/>
                <a:tab pos="1773238" algn="l"/>
                <a:tab pos="2222500" algn="l"/>
                <a:tab pos="2671763" algn="l"/>
                <a:tab pos="3121025" algn="l"/>
                <a:tab pos="3570288" algn="l"/>
                <a:tab pos="4019550" algn="l"/>
                <a:tab pos="4468813" algn="l"/>
                <a:tab pos="4918075" algn="l"/>
                <a:tab pos="5367338" algn="l"/>
                <a:tab pos="5816600" algn="l"/>
                <a:tab pos="6265863" algn="l"/>
                <a:tab pos="6715125" algn="l"/>
                <a:tab pos="7164388" algn="l"/>
                <a:tab pos="7613650" algn="l"/>
                <a:tab pos="8062913" algn="l"/>
                <a:tab pos="8512175" algn="l"/>
                <a:tab pos="8961438" algn="l"/>
                <a:tab pos="94107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27038" algn="l"/>
                <a:tab pos="874713" algn="l"/>
                <a:tab pos="1323975" algn="l"/>
                <a:tab pos="1773238" algn="l"/>
                <a:tab pos="2222500" algn="l"/>
                <a:tab pos="2671763" algn="l"/>
                <a:tab pos="3121025" algn="l"/>
                <a:tab pos="3570288" algn="l"/>
                <a:tab pos="4019550" algn="l"/>
                <a:tab pos="4468813" algn="l"/>
                <a:tab pos="4918075" algn="l"/>
                <a:tab pos="5367338" algn="l"/>
                <a:tab pos="5816600" algn="l"/>
                <a:tab pos="6265863" algn="l"/>
                <a:tab pos="6715125" algn="l"/>
                <a:tab pos="7164388" algn="l"/>
                <a:tab pos="7613650" algn="l"/>
                <a:tab pos="8062913" algn="l"/>
                <a:tab pos="8512175" algn="l"/>
                <a:tab pos="8961438" algn="l"/>
                <a:tab pos="94107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27038" algn="l"/>
                <a:tab pos="874713" algn="l"/>
                <a:tab pos="1323975" algn="l"/>
                <a:tab pos="1773238" algn="l"/>
                <a:tab pos="2222500" algn="l"/>
                <a:tab pos="2671763" algn="l"/>
                <a:tab pos="3121025" algn="l"/>
                <a:tab pos="3570288" algn="l"/>
                <a:tab pos="4019550" algn="l"/>
                <a:tab pos="4468813" algn="l"/>
                <a:tab pos="4918075" algn="l"/>
                <a:tab pos="5367338" algn="l"/>
                <a:tab pos="5816600" algn="l"/>
                <a:tab pos="6265863" algn="l"/>
                <a:tab pos="6715125" algn="l"/>
                <a:tab pos="7164388" algn="l"/>
                <a:tab pos="7613650" algn="l"/>
                <a:tab pos="8062913" algn="l"/>
                <a:tab pos="8512175" algn="l"/>
                <a:tab pos="8961438" algn="l"/>
                <a:tab pos="94107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95000"/>
              </a:lnSpc>
              <a:spcAft>
                <a:spcPts val="1413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altLang="ru-RU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Рассмотреть основные способы и приемы  запоминания слов иностранного языка (английского и испанского).</a:t>
            </a:r>
          </a:p>
          <a:p>
            <a:pPr eaLnBrk="1">
              <a:lnSpc>
                <a:spcPct val="95000"/>
              </a:lnSpc>
              <a:spcAft>
                <a:spcPts val="1413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altLang="ru-RU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Выделить </a:t>
            </a:r>
            <a:r>
              <a:rPr lang="ru-RU" altLang="ru-RU" sz="3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наиболее эффективные </a:t>
            </a:r>
            <a:r>
              <a:rPr lang="ru-RU" altLang="ru-RU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способы запоминания.</a:t>
            </a:r>
          </a:p>
          <a:p>
            <a:pPr eaLnBrk="1">
              <a:lnSpc>
                <a:spcPct val="95000"/>
              </a:lnSpc>
              <a:spcAft>
                <a:spcPts val="1413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altLang="ru-RU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Проанализировать особенности запоминания иностранных слов.</a:t>
            </a:r>
          </a:p>
          <a:p>
            <a:pPr eaLnBrk="1">
              <a:lnSpc>
                <a:spcPct val="95000"/>
              </a:lnSpc>
              <a:spcAft>
                <a:spcPts val="1413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altLang="ru-RU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Создать наглядные пособия для использования в обучении.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"/>
          <p:cNvSpPr txBox="1">
            <a:spLocks noChangeArrowheads="1"/>
          </p:cNvSpPr>
          <p:nvPr/>
        </p:nvSpPr>
        <p:spPr bwMode="auto">
          <a:xfrm>
            <a:off x="503238" y="301625"/>
            <a:ext cx="8466137" cy="125888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tIns="27720" rIns="0" bIns="0" anchor="ctr"/>
          <a:lstStyle/>
          <a:p>
            <a:pPr marL="430213" indent="-320675" algn="ctr" eaLnBrk="1">
              <a:lnSpc>
                <a:spcPct val="95000"/>
              </a:lnSpc>
              <a:buSzPct val="100000"/>
              <a:tabLst>
                <a:tab pos="430213" algn="l"/>
                <a:tab pos="877888" algn="l"/>
                <a:tab pos="1327150" algn="l"/>
                <a:tab pos="1776413" algn="l"/>
                <a:tab pos="2225675" algn="l"/>
                <a:tab pos="2674938" algn="l"/>
                <a:tab pos="3124200" algn="l"/>
                <a:tab pos="3573463" algn="l"/>
                <a:tab pos="4022725" algn="l"/>
                <a:tab pos="4471988" algn="l"/>
                <a:tab pos="4921250" algn="l"/>
                <a:tab pos="5370513" algn="l"/>
                <a:tab pos="5819775" algn="l"/>
                <a:tab pos="6269038" algn="l"/>
                <a:tab pos="6718300" algn="l"/>
                <a:tab pos="7167563" algn="l"/>
                <a:tab pos="7616825" algn="l"/>
                <a:tab pos="8066088" algn="l"/>
                <a:tab pos="8515350" algn="l"/>
                <a:tab pos="8964613" algn="l"/>
                <a:tab pos="9413875" algn="l"/>
              </a:tabLst>
              <a:defRPr/>
            </a:pPr>
            <a:r>
              <a:rPr lang="ru-RU" altLang="ru-RU" sz="2800" b="1" dirty="0">
                <a:solidFill>
                  <a:srgbClr val="000000"/>
                </a:solidFill>
                <a:latin typeface="Times New Roman" pitchFamily="16" charset="0"/>
              </a:rPr>
              <a:t>Метод бирки или слова в помещении.</a:t>
            </a:r>
          </a:p>
        </p:txBody>
      </p:sp>
      <p:pic>
        <p:nvPicPr>
          <p:cNvPr id="1126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239" y="1691605"/>
            <a:ext cx="8137474" cy="5032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320648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503238" y="301625"/>
            <a:ext cx="7680325" cy="126206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tIns="27720" rIns="0" bIns="0" anchor="ctr"/>
          <a:lstStyle/>
          <a:p>
            <a:pPr algn="ctr" eaLnBrk="1">
              <a:lnSpc>
                <a:spcPct val="95000"/>
              </a:lnSpc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altLang="ru-RU" sz="4400" b="1" dirty="0">
                <a:solidFill>
                  <a:srgbClr val="FFFFFF"/>
                </a:solidFill>
                <a:latin typeface="Times New Roman" pitchFamily="16" charset="0"/>
              </a:rPr>
              <a:t>Основные  методы:</a:t>
            </a:r>
          </a:p>
        </p:txBody>
      </p:sp>
      <p:sp>
        <p:nvSpPr>
          <p:cNvPr id="10243" name="Text Box 2"/>
          <p:cNvSpPr txBox="1">
            <a:spLocks noChangeArrowheads="1"/>
          </p:cNvSpPr>
          <p:nvPr/>
        </p:nvSpPr>
        <p:spPr bwMode="auto">
          <a:xfrm>
            <a:off x="503238" y="1768475"/>
            <a:ext cx="8394700" cy="49895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17640" rIns="0" bIns="0"/>
          <a:lstStyle>
            <a:lvl1pPr marL="427038" indent="-322263">
              <a:tabLst>
                <a:tab pos="427038" algn="l"/>
                <a:tab pos="874713" algn="l"/>
                <a:tab pos="1323975" algn="l"/>
                <a:tab pos="1773238" algn="l"/>
                <a:tab pos="2222500" algn="l"/>
                <a:tab pos="2671763" algn="l"/>
                <a:tab pos="3121025" algn="l"/>
                <a:tab pos="3570288" algn="l"/>
                <a:tab pos="4019550" algn="l"/>
                <a:tab pos="4468813" algn="l"/>
                <a:tab pos="4918075" algn="l"/>
                <a:tab pos="5367338" algn="l"/>
                <a:tab pos="5816600" algn="l"/>
                <a:tab pos="6265863" algn="l"/>
                <a:tab pos="6715125" algn="l"/>
                <a:tab pos="7164388" algn="l"/>
                <a:tab pos="7613650" algn="l"/>
                <a:tab pos="8062913" algn="l"/>
                <a:tab pos="8512175" algn="l"/>
                <a:tab pos="8961438" algn="l"/>
                <a:tab pos="94107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27038" algn="l"/>
                <a:tab pos="874713" algn="l"/>
                <a:tab pos="1323975" algn="l"/>
                <a:tab pos="1773238" algn="l"/>
                <a:tab pos="2222500" algn="l"/>
                <a:tab pos="2671763" algn="l"/>
                <a:tab pos="3121025" algn="l"/>
                <a:tab pos="3570288" algn="l"/>
                <a:tab pos="4019550" algn="l"/>
                <a:tab pos="4468813" algn="l"/>
                <a:tab pos="4918075" algn="l"/>
                <a:tab pos="5367338" algn="l"/>
                <a:tab pos="5816600" algn="l"/>
                <a:tab pos="6265863" algn="l"/>
                <a:tab pos="6715125" algn="l"/>
                <a:tab pos="7164388" algn="l"/>
                <a:tab pos="7613650" algn="l"/>
                <a:tab pos="8062913" algn="l"/>
                <a:tab pos="8512175" algn="l"/>
                <a:tab pos="8961438" algn="l"/>
                <a:tab pos="94107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27038" algn="l"/>
                <a:tab pos="874713" algn="l"/>
                <a:tab pos="1323975" algn="l"/>
                <a:tab pos="1773238" algn="l"/>
                <a:tab pos="2222500" algn="l"/>
                <a:tab pos="2671763" algn="l"/>
                <a:tab pos="3121025" algn="l"/>
                <a:tab pos="3570288" algn="l"/>
                <a:tab pos="4019550" algn="l"/>
                <a:tab pos="4468813" algn="l"/>
                <a:tab pos="4918075" algn="l"/>
                <a:tab pos="5367338" algn="l"/>
                <a:tab pos="5816600" algn="l"/>
                <a:tab pos="6265863" algn="l"/>
                <a:tab pos="6715125" algn="l"/>
                <a:tab pos="7164388" algn="l"/>
                <a:tab pos="7613650" algn="l"/>
                <a:tab pos="8062913" algn="l"/>
                <a:tab pos="8512175" algn="l"/>
                <a:tab pos="8961438" algn="l"/>
                <a:tab pos="94107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27038" algn="l"/>
                <a:tab pos="874713" algn="l"/>
                <a:tab pos="1323975" algn="l"/>
                <a:tab pos="1773238" algn="l"/>
                <a:tab pos="2222500" algn="l"/>
                <a:tab pos="2671763" algn="l"/>
                <a:tab pos="3121025" algn="l"/>
                <a:tab pos="3570288" algn="l"/>
                <a:tab pos="4019550" algn="l"/>
                <a:tab pos="4468813" algn="l"/>
                <a:tab pos="4918075" algn="l"/>
                <a:tab pos="5367338" algn="l"/>
                <a:tab pos="5816600" algn="l"/>
                <a:tab pos="6265863" algn="l"/>
                <a:tab pos="6715125" algn="l"/>
                <a:tab pos="7164388" algn="l"/>
                <a:tab pos="7613650" algn="l"/>
                <a:tab pos="8062913" algn="l"/>
                <a:tab pos="8512175" algn="l"/>
                <a:tab pos="8961438" algn="l"/>
                <a:tab pos="94107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27038" algn="l"/>
                <a:tab pos="874713" algn="l"/>
                <a:tab pos="1323975" algn="l"/>
                <a:tab pos="1773238" algn="l"/>
                <a:tab pos="2222500" algn="l"/>
                <a:tab pos="2671763" algn="l"/>
                <a:tab pos="3121025" algn="l"/>
                <a:tab pos="3570288" algn="l"/>
                <a:tab pos="4019550" algn="l"/>
                <a:tab pos="4468813" algn="l"/>
                <a:tab pos="4918075" algn="l"/>
                <a:tab pos="5367338" algn="l"/>
                <a:tab pos="5816600" algn="l"/>
                <a:tab pos="6265863" algn="l"/>
                <a:tab pos="6715125" algn="l"/>
                <a:tab pos="7164388" algn="l"/>
                <a:tab pos="7613650" algn="l"/>
                <a:tab pos="8062913" algn="l"/>
                <a:tab pos="8512175" algn="l"/>
                <a:tab pos="8961438" algn="l"/>
                <a:tab pos="94107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27038" algn="l"/>
                <a:tab pos="874713" algn="l"/>
                <a:tab pos="1323975" algn="l"/>
                <a:tab pos="1773238" algn="l"/>
                <a:tab pos="2222500" algn="l"/>
                <a:tab pos="2671763" algn="l"/>
                <a:tab pos="3121025" algn="l"/>
                <a:tab pos="3570288" algn="l"/>
                <a:tab pos="4019550" algn="l"/>
                <a:tab pos="4468813" algn="l"/>
                <a:tab pos="4918075" algn="l"/>
                <a:tab pos="5367338" algn="l"/>
                <a:tab pos="5816600" algn="l"/>
                <a:tab pos="6265863" algn="l"/>
                <a:tab pos="6715125" algn="l"/>
                <a:tab pos="7164388" algn="l"/>
                <a:tab pos="7613650" algn="l"/>
                <a:tab pos="8062913" algn="l"/>
                <a:tab pos="8512175" algn="l"/>
                <a:tab pos="8961438" algn="l"/>
                <a:tab pos="94107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27038" algn="l"/>
                <a:tab pos="874713" algn="l"/>
                <a:tab pos="1323975" algn="l"/>
                <a:tab pos="1773238" algn="l"/>
                <a:tab pos="2222500" algn="l"/>
                <a:tab pos="2671763" algn="l"/>
                <a:tab pos="3121025" algn="l"/>
                <a:tab pos="3570288" algn="l"/>
                <a:tab pos="4019550" algn="l"/>
                <a:tab pos="4468813" algn="l"/>
                <a:tab pos="4918075" algn="l"/>
                <a:tab pos="5367338" algn="l"/>
                <a:tab pos="5816600" algn="l"/>
                <a:tab pos="6265863" algn="l"/>
                <a:tab pos="6715125" algn="l"/>
                <a:tab pos="7164388" algn="l"/>
                <a:tab pos="7613650" algn="l"/>
                <a:tab pos="8062913" algn="l"/>
                <a:tab pos="8512175" algn="l"/>
                <a:tab pos="8961438" algn="l"/>
                <a:tab pos="94107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27038" algn="l"/>
                <a:tab pos="874713" algn="l"/>
                <a:tab pos="1323975" algn="l"/>
                <a:tab pos="1773238" algn="l"/>
                <a:tab pos="2222500" algn="l"/>
                <a:tab pos="2671763" algn="l"/>
                <a:tab pos="3121025" algn="l"/>
                <a:tab pos="3570288" algn="l"/>
                <a:tab pos="4019550" algn="l"/>
                <a:tab pos="4468813" algn="l"/>
                <a:tab pos="4918075" algn="l"/>
                <a:tab pos="5367338" algn="l"/>
                <a:tab pos="5816600" algn="l"/>
                <a:tab pos="6265863" algn="l"/>
                <a:tab pos="6715125" algn="l"/>
                <a:tab pos="7164388" algn="l"/>
                <a:tab pos="7613650" algn="l"/>
                <a:tab pos="8062913" algn="l"/>
                <a:tab pos="8512175" algn="l"/>
                <a:tab pos="8961438" algn="l"/>
                <a:tab pos="94107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27038" algn="l"/>
                <a:tab pos="874713" algn="l"/>
                <a:tab pos="1323975" algn="l"/>
                <a:tab pos="1773238" algn="l"/>
                <a:tab pos="2222500" algn="l"/>
                <a:tab pos="2671763" algn="l"/>
                <a:tab pos="3121025" algn="l"/>
                <a:tab pos="3570288" algn="l"/>
                <a:tab pos="4019550" algn="l"/>
                <a:tab pos="4468813" algn="l"/>
                <a:tab pos="4918075" algn="l"/>
                <a:tab pos="5367338" algn="l"/>
                <a:tab pos="5816600" algn="l"/>
                <a:tab pos="6265863" algn="l"/>
                <a:tab pos="6715125" algn="l"/>
                <a:tab pos="7164388" algn="l"/>
                <a:tab pos="7613650" algn="l"/>
                <a:tab pos="8062913" algn="l"/>
                <a:tab pos="8512175" algn="l"/>
                <a:tab pos="8961438" algn="l"/>
                <a:tab pos="94107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95000"/>
              </a:lnSpc>
              <a:spcAft>
                <a:spcPts val="1413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altLang="ru-RU" sz="3200" dirty="0">
                <a:solidFill>
                  <a:schemeClr val="tx1"/>
                </a:solidFill>
                <a:latin typeface="Times New Roman" panose="02020603050405020304" pitchFamily="18" charset="0"/>
              </a:rPr>
              <a:t>Использование карточек – самый популярный и действенный способ освоения новых слов.</a:t>
            </a:r>
          </a:p>
          <a:p>
            <a:pPr eaLnBrk="1">
              <a:lnSpc>
                <a:spcPct val="95000"/>
              </a:lnSpc>
              <a:spcAft>
                <a:spcPts val="1413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altLang="ru-RU" sz="3200" dirty="0">
                <a:solidFill>
                  <a:schemeClr val="tx1"/>
                </a:solidFill>
                <a:latin typeface="Times New Roman" panose="02020603050405020304" pitchFamily="18" charset="0"/>
              </a:rPr>
              <a:t>Проведение игр с озвучиванием на английском языке .</a:t>
            </a:r>
          </a:p>
          <a:p>
            <a:pPr eaLnBrk="1">
              <a:lnSpc>
                <a:spcPct val="95000"/>
              </a:lnSpc>
              <a:spcAft>
                <a:spcPts val="1413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altLang="ru-RU" sz="3200" dirty="0">
                <a:solidFill>
                  <a:schemeClr val="tx1"/>
                </a:solidFill>
                <a:latin typeface="Times New Roman" panose="02020603050405020304" pitchFamily="18" charset="0"/>
              </a:rPr>
              <a:t>Карты памяти </a:t>
            </a:r>
          </a:p>
          <a:p>
            <a:pPr eaLnBrk="1">
              <a:lnSpc>
                <a:spcPct val="95000"/>
              </a:lnSpc>
              <a:spcAft>
                <a:spcPts val="1413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altLang="ru-RU" sz="3200" dirty="0">
                <a:solidFill>
                  <a:schemeClr val="tx1"/>
                </a:solidFill>
                <a:latin typeface="Times New Roman" panose="02020603050405020304" pitchFamily="18" charset="0"/>
              </a:rPr>
              <a:t>Англо-русские рифмовки (дошкольники)</a:t>
            </a:r>
          </a:p>
          <a:p>
            <a:pPr eaLnBrk="1">
              <a:lnSpc>
                <a:spcPct val="95000"/>
              </a:lnSpc>
              <a:spcAft>
                <a:spcPts val="1413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endParaRPr lang="ru-RU" altLang="ru-RU" sz="28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>
              <a:lnSpc>
                <a:spcPct val="95000"/>
              </a:lnSpc>
              <a:spcAft>
                <a:spcPts val="1413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endParaRPr lang="ru-RU" altLang="ru-RU" sz="28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024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876" y="5652045"/>
            <a:ext cx="1561991" cy="1501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"/>
          <p:cNvSpPr txBox="1">
            <a:spLocks noChangeArrowheads="1"/>
          </p:cNvSpPr>
          <p:nvPr/>
        </p:nvSpPr>
        <p:spPr bwMode="auto">
          <a:xfrm>
            <a:off x="503238" y="301625"/>
            <a:ext cx="8394700" cy="126206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tIns="27720" rIns="0" bIns="0" anchor="ctr"/>
          <a:lstStyle/>
          <a:p>
            <a:pPr algn="ctr" eaLnBrk="1">
              <a:lnSpc>
                <a:spcPct val="95000"/>
              </a:lnSpc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altLang="ru-RU" sz="4400" b="1" dirty="0">
                <a:solidFill>
                  <a:srgbClr val="000000"/>
                </a:solidFill>
                <a:latin typeface="Times New Roman" pitchFamily="16" charset="0"/>
              </a:rPr>
              <a:t>Составление рассказа.</a:t>
            </a:r>
            <a:br>
              <a:rPr lang="ru-RU" altLang="ru-RU" sz="4400" b="1" dirty="0">
                <a:solidFill>
                  <a:srgbClr val="000000"/>
                </a:solidFill>
                <a:latin typeface="Times New Roman" pitchFamily="16" charset="0"/>
              </a:rPr>
            </a:br>
            <a:endParaRPr lang="ru-RU" altLang="ru-RU" sz="4400" b="1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12291" name="Text Box 2"/>
          <p:cNvSpPr txBox="1">
            <a:spLocks noChangeArrowheads="1"/>
          </p:cNvSpPr>
          <p:nvPr/>
        </p:nvSpPr>
        <p:spPr bwMode="auto">
          <a:xfrm>
            <a:off x="647824" y="1649089"/>
            <a:ext cx="8466137" cy="49895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19440" rIns="0" bIns="0"/>
          <a:lstStyle>
            <a:lvl1pPr marL="342900" indent="-339725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93000"/>
              </a:lnSpc>
              <a:spcAft>
                <a:spcPts val="1413"/>
              </a:spcAft>
              <a:buSzPct val="100000"/>
            </a:pPr>
            <a:r>
              <a:rPr lang="ru-RU" altLang="ru-RU" sz="2400" b="1" dirty="0" err="1">
                <a:solidFill>
                  <a:srgbClr val="FF0000"/>
                </a:solidFill>
              </a:rPr>
              <a:t>shoes</a:t>
            </a:r>
            <a:r>
              <a:rPr lang="ru-RU" altLang="ru-RU" sz="2400" b="1" dirty="0">
                <a:solidFill>
                  <a:srgbClr val="FF0000"/>
                </a:solidFill>
              </a:rPr>
              <a:t>, </a:t>
            </a:r>
            <a:r>
              <a:rPr lang="ru-RU" altLang="ru-RU" sz="2400" b="1" dirty="0" err="1">
                <a:solidFill>
                  <a:srgbClr val="FF0000"/>
                </a:solidFill>
              </a:rPr>
              <a:t>piano</a:t>
            </a:r>
            <a:r>
              <a:rPr lang="ru-RU" altLang="ru-RU" sz="2400" b="1" dirty="0">
                <a:solidFill>
                  <a:srgbClr val="FF0000"/>
                </a:solidFill>
              </a:rPr>
              <a:t>, </a:t>
            </a:r>
            <a:r>
              <a:rPr lang="ru-RU" altLang="ru-RU" sz="2400" b="1" dirty="0" err="1">
                <a:solidFill>
                  <a:srgbClr val="FF0000"/>
                </a:solidFill>
              </a:rPr>
              <a:t>tree</a:t>
            </a:r>
            <a:r>
              <a:rPr lang="en-US" altLang="ru-RU" sz="2400" b="1" dirty="0">
                <a:solidFill>
                  <a:srgbClr val="000000"/>
                </a:solidFill>
              </a:rPr>
              <a:t>, there is , wear, sit on</a:t>
            </a:r>
            <a:endParaRPr lang="ru-RU" altLang="ru-RU" sz="2400" b="1" dirty="0">
              <a:solidFill>
                <a:srgbClr val="000000"/>
              </a:solidFill>
            </a:endParaRPr>
          </a:p>
          <a:p>
            <a:pPr eaLnBrk="1">
              <a:lnSpc>
                <a:spcPct val="93000"/>
              </a:lnSpc>
              <a:spcAft>
                <a:spcPts val="1413"/>
              </a:spcAft>
              <a:buSzPct val="100000"/>
            </a:pPr>
            <a:r>
              <a:rPr lang="ru-RU" altLang="ru-RU" sz="2400" dirty="0">
                <a:solidFill>
                  <a:srgbClr val="000000"/>
                </a:solidFill>
              </a:rPr>
              <a:t> (туфли, фортепиано, дерево).</a:t>
            </a:r>
          </a:p>
          <a:p>
            <a:pPr eaLnBrk="1">
              <a:lnSpc>
                <a:spcPct val="93000"/>
              </a:lnSpc>
              <a:spcAft>
                <a:spcPts val="1413"/>
              </a:spcAft>
              <a:buSzPct val="100000"/>
            </a:pPr>
            <a:r>
              <a:rPr lang="ru-RU" altLang="ru-RU" sz="2400" dirty="0" err="1">
                <a:solidFill>
                  <a:srgbClr val="000000"/>
                </a:solidFill>
              </a:rPr>
              <a:t>There</a:t>
            </a:r>
            <a:r>
              <a:rPr lang="ru-RU" altLang="ru-RU" sz="2400" dirty="0">
                <a:solidFill>
                  <a:srgbClr val="000000"/>
                </a:solidFill>
              </a:rPr>
              <a:t> </a:t>
            </a:r>
            <a:r>
              <a:rPr lang="ru-RU" altLang="ru-RU" sz="2400" dirty="0" err="1">
                <a:solidFill>
                  <a:srgbClr val="000000"/>
                </a:solidFill>
              </a:rPr>
              <a:t>is</a:t>
            </a:r>
            <a:r>
              <a:rPr lang="ru-RU" altLang="ru-RU" sz="2400" dirty="0">
                <a:solidFill>
                  <a:srgbClr val="000000"/>
                </a:solidFill>
              </a:rPr>
              <a:t> a </a:t>
            </a:r>
            <a:r>
              <a:rPr lang="ru-RU" altLang="ru-RU" sz="2400" dirty="0" err="1">
                <a:solidFill>
                  <a:srgbClr val="000000"/>
                </a:solidFill>
              </a:rPr>
              <a:t>piano</a:t>
            </a:r>
            <a:r>
              <a:rPr lang="ru-RU" altLang="ru-RU" sz="2400" dirty="0">
                <a:solidFill>
                  <a:srgbClr val="000000"/>
                </a:solidFill>
              </a:rPr>
              <a:t> </a:t>
            </a:r>
            <a:r>
              <a:rPr lang="ru-RU" altLang="ru-RU" sz="2400" dirty="0" err="1">
                <a:solidFill>
                  <a:srgbClr val="000000"/>
                </a:solidFill>
              </a:rPr>
              <a:t>wearing</a:t>
            </a:r>
            <a:r>
              <a:rPr lang="ru-RU" altLang="ru-RU" sz="2400" dirty="0">
                <a:solidFill>
                  <a:srgbClr val="000000"/>
                </a:solidFill>
              </a:rPr>
              <a:t> </a:t>
            </a:r>
            <a:r>
              <a:rPr lang="ru-RU" altLang="ru-RU" sz="2400" dirty="0" err="1">
                <a:solidFill>
                  <a:srgbClr val="000000"/>
                </a:solidFill>
              </a:rPr>
              <a:t>shoes</a:t>
            </a:r>
            <a:r>
              <a:rPr lang="ru-RU" altLang="ru-RU" sz="2400" dirty="0">
                <a:solidFill>
                  <a:srgbClr val="000000"/>
                </a:solidFill>
              </a:rPr>
              <a:t> </a:t>
            </a:r>
            <a:r>
              <a:rPr lang="ru-RU" altLang="ru-RU" sz="2400" dirty="0" err="1">
                <a:solidFill>
                  <a:srgbClr val="000000"/>
                </a:solidFill>
              </a:rPr>
              <a:t>and</a:t>
            </a:r>
            <a:r>
              <a:rPr lang="ru-RU" altLang="ru-RU" sz="2400" dirty="0">
                <a:solidFill>
                  <a:srgbClr val="000000"/>
                </a:solidFill>
              </a:rPr>
              <a:t> </a:t>
            </a:r>
            <a:r>
              <a:rPr lang="ru-RU" altLang="ru-RU" sz="2400" dirty="0" err="1">
                <a:solidFill>
                  <a:srgbClr val="000000"/>
                </a:solidFill>
              </a:rPr>
              <a:t>sitting</a:t>
            </a:r>
            <a:r>
              <a:rPr lang="ru-RU" altLang="ru-RU" sz="2400" dirty="0">
                <a:solidFill>
                  <a:srgbClr val="000000"/>
                </a:solidFill>
              </a:rPr>
              <a:t> </a:t>
            </a:r>
            <a:r>
              <a:rPr lang="ru-RU" altLang="ru-RU" sz="2400" dirty="0" err="1">
                <a:solidFill>
                  <a:srgbClr val="000000"/>
                </a:solidFill>
              </a:rPr>
              <a:t>on</a:t>
            </a:r>
            <a:r>
              <a:rPr lang="ru-RU" altLang="ru-RU" sz="2400" dirty="0">
                <a:solidFill>
                  <a:srgbClr val="000000"/>
                </a:solidFill>
              </a:rPr>
              <a:t> a </a:t>
            </a:r>
            <a:r>
              <a:rPr lang="ru-RU" altLang="ru-RU" sz="2400" dirty="0" err="1">
                <a:solidFill>
                  <a:srgbClr val="000000"/>
                </a:solidFill>
              </a:rPr>
              <a:t>tree</a:t>
            </a:r>
            <a:r>
              <a:rPr lang="ru-RU" altLang="ru-RU" sz="2400" dirty="0">
                <a:solidFill>
                  <a:srgbClr val="000000"/>
                </a:solidFill>
              </a:rPr>
              <a:t>.</a:t>
            </a:r>
          </a:p>
          <a:p>
            <a:pPr eaLnBrk="1">
              <a:lnSpc>
                <a:spcPct val="93000"/>
              </a:lnSpc>
              <a:spcAft>
                <a:spcPts val="1413"/>
              </a:spcAft>
              <a:buSzPct val="100000"/>
            </a:pPr>
            <a:r>
              <a:rPr lang="ru-RU" altLang="ru-RU" sz="2400" dirty="0">
                <a:solidFill>
                  <a:srgbClr val="000000"/>
                </a:solidFill>
              </a:rPr>
              <a:t> Фортепиано сидит на дереве в туфлях. </a:t>
            </a:r>
          </a:p>
          <a:p>
            <a:pPr eaLnBrk="1">
              <a:lnSpc>
                <a:spcPct val="93000"/>
              </a:lnSpc>
              <a:spcAft>
                <a:spcPts val="1413"/>
              </a:spcAft>
              <a:buSzPct val="45000"/>
            </a:pPr>
            <a:endParaRPr lang="ru-RU" altLang="ru-RU" sz="2400" dirty="0">
              <a:solidFill>
                <a:srgbClr val="000000"/>
              </a:solidFill>
            </a:endParaRPr>
          </a:p>
        </p:txBody>
      </p:sp>
      <p:pic>
        <p:nvPicPr>
          <p:cNvPr id="1229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25" y="4065588"/>
            <a:ext cx="2489200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2293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5813" y="4065588"/>
            <a:ext cx="2928937" cy="2459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2294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4137025"/>
            <a:ext cx="2468563" cy="237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greenforest.com.ua/public/user_files/2013/images/roo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784" y="539477"/>
            <a:ext cx="8208912" cy="5904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91732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9395330"/>
              </p:ext>
            </p:extLst>
          </p:nvPr>
        </p:nvGraphicFramePr>
        <p:xfrm>
          <a:off x="359792" y="611485"/>
          <a:ext cx="8136905" cy="555104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4714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48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23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083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68152">
                <a:tc>
                  <a:txBody>
                    <a:bodyPr/>
                    <a:lstStyle/>
                    <a:p>
                      <a:pPr marL="67945"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</a:rPr>
                        <a:t>ФИО</a:t>
                      </a:r>
                      <a:endParaRPr lang="ru-RU" sz="1400" dirty="0">
                        <a:effectLst/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</a:rPr>
                        <a:t>Время</a:t>
                      </a:r>
                      <a:endParaRPr lang="ru-RU" sz="1400">
                        <a:effectLst/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marR="60325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795020" algn="l"/>
                        </a:tabLst>
                      </a:pPr>
                      <a:r>
                        <a:rPr lang="en-US" sz="1200" dirty="0" err="1"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</a:rPr>
                        <a:t>Количество</a:t>
                      </a:r>
                      <a:r>
                        <a:rPr lang="en-US" sz="1200" dirty="0"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</a:rPr>
                        <a:t> </a:t>
                      </a:r>
                      <a:r>
                        <a:rPr lang="en-US" sz="1200" dirty="0" err="1"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</a:rPr>
                        <a:t>слов</a:t>
                      </a:r>
                      <a:r>
                        <a:rPr lang="en-US" sz="1200" dirty="0"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</a:rPr>
                        <a:t> </a:t>
                      </a:r>
                      <a:r>
                        <a:rPr lang="en-US" sz="1200" dirty="0" err="1"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</a:rPr>
                        <a:t>для</a:t>
                      </a:r>
                      <a:r>
                        <a:rPr lang="en-US" sz="1200" dirty="0"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</a:rPr>
                        <a:t> </a:t>
                      </a:r>
                      <a:r>
                        <a:rPr lang="en-US" sz="1200" spc="-5" dirty="0" err="1"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</a:rPr>
                        <a:t>запоминания</a:t>
                      </a:r>
                      <a:endParaRPr lang="ru-RU" sz="1400" dirty="0">
                        <a:effectLst/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</a:rPr>
                        <a:t>Справились</a:t>
                      </a:r>
                      <a:r>
                        <a:rPr lang="ru-RU" sz="1200" baseline="0" dirty="0"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</a:rPr>
                        <a:t> </a:t>
                      </a:r>
                      <a:endParaRPr lang="ru-RU" sz="1200" dirty="0">
                        <a:effectLst/>
                        <a:uFill>
                          <a:solidFill>
                            <a:srgbClr val="FFFFFF"/>
                          </a:solidFill>
                        </a:uFill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8605">
                <a:tc>
                  <a:txBody>
                    <a:bodyPr/>
                    <a:lstStyle/>
                    <a:p>
                      <a:pPr marL="67945"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  <a:ea typeface="+mn-ea"/>
                        </a:rPr>
                        <a:t>Лобачева</a:t>
                      </a:r>
                      <a:r>
                        <a:rPr lang="ru-RU" sz="1200" baseline="0" dirty="0"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  <a:ea typeface="+mn-ea"/>
                        </a:rPr>
                        <a:t> </a:t>
                      </a:r>
                      <a:r>
                        <a:rPr lang="ru-RU" sz="1200" baseline="0" dirty="0" err="1"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  <a:ea typeface="+mn-ea"/>
                        </a:rPr>
                        <a:t>Стефа</a:t>
                      </a:r>
                      <a:endParaRPr lang="ru-RU" sz="1400" dirty="0">
                        <a:effectLst/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</a:rPr>
                        <a:t>5</a:t>
                      </a:r>
                      <a:r>
                        <a:rPr lang="ru-RU" sz="1200" baseline="0" dirty="0"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</a:rPr>
                        <a:t> </a:t>
                      </a:r>
                      <a:r>
                        <a:rPr lang="ru-RU" sz="1200" baseline="0" dirty="0" err="1"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</a:rPr>
                        <a:t>мииут</a:t>
                      </a:r>
                      <a:endParaRPr lang="ru-RU" sz="1400" dirty="0">
                        <a:effectLst/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  <a:ea typeface="+mn-ea"/>
                        </a:rPr>
                        <a:t>7</a:t>
                      </a:r>
                      <a:endParaRPr lang="ru-RU" sz="1400" dirty="0">
                        <a:effectLst/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</a:rPr>
                        <a:t>100</a:t>
                      </a:r>
                      <a:endParaRPr lang="ru-RU" sz="1400" dirty="0">
                        <a:effectLst/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7903">
                <a:tc>
                  <a:txBody>
                    <a:bodyPr/>
                    <a:lstStyle/>
                    <a:p>
                      <a:pPr marL="67945" marR="35814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  <a:ea typeface="+mn-ea"/>
                        </a:rPr>
                        <a:t>Алпатов</a:t>
                      </a:r>
                      <a:r>
                        <a:rPr lang="ru-RU" sz="1200" baseline="0" dirty="0"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  <a:ea typeface="+mn-ea"/>
                        </a:rPr>
                        <a:t> Арсений</a:t>
                      </a:r>
                      <a:endParaRPr lang="ru-RU" sz="1400" dirty="0">
                        <a:effectLst/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</a:rPr>
                        <a:t>5</a:t>
                      </a:r>
                      <a:endParaRPr lang="ru-RU" sz="1400" dirty="0">
                        <a:effectLst/>
                        <a:uFill>
                          <a:solidFill>
                            <a:srgbClr val="FFFFFF"/>
                          </a:solidFill>
                        </a:uFill>
                      </a:endParaRPr>
                    </a:p>
                    <a:p>
                      <a:pPr marL="67945" algn="l">
                        <a:lnSpc>
                          <a:spcPts val="1575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</a:rPr>
                        <a:t>минут</a:t>
                      </a:r>
                      <a:endParaRPr lang="ru-RU" sz="1400" dirty="0">
                        <a:effectLst/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  <a:ea typeface="+mn-ea"/>
                        </a:rPr>
                        <a:t>7</a:t>
                      </a:r>
                      <a:endParaRPr lang="ru-RU" sz="1400" dirty="0">
                        <a:effectLst/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</a:rPr>
                        <a:t>100</a:t>
                      </a:r>
                      <a:endParaRPr lang="ru-RU" sz="1400" dirty="0">
                        <a:effectLst/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8605">
                <a:tc>
                  <a:txBody>
                    <a:bodyPr/>
                    <a:lstStyle/>
                    <a:p>
                      <a:pPr marL="67945" marR="38608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  <a:ea typeface="+mn-ea"/>
                        </a:rPr>
                        <a:t>Хохлов</a:t>
                      </a:r>
                      <a:r>
                        <a:rPr lang="ru-RU" sz="1200" baseline="0" dirty="0"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  <a:ea typeface="+mn-ea"/>
                        </a:rPr>
                        <a:t> Денис</a:t>
                      </a:r>
                      <a:endParaRPr lang="ru-RU" sz="1400" dirty="0">
                        <a:effectLst/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</a:rPr>
                        <a:t>5</a:t>
                      </a:r>
                      <a:endParaRPr lang="ru-RU" sz="1400" dirty="0">
                        <a:effectLst/>
                        <a:uFill>
                          <a:solidFill>
                            <a:srgbClr val="FFFFFF"/>
                          </a:solidFill>
                        </a:uFill>
                      </a:endParaRPr>
                    </a:p>
                    <a:p>
                      <a:pPr marL="67945" algn="l">
                        <a:lnSpc>
                          <a:spcPts val="1575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</a:rPr>
                        <a:t>минут</a:t>
                      </a:r>
                      <a:endParaRPr lang="ru-RU" sz="1400" dirty="0">
                        <a:effectLst/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  <a:ea typeface="+mn-ea"/>
                        </a:rPr>
                        <a:t>7</a:t>
                      </a:r>
                      <a:endParaRPr lang="ru-RU" sz="1400" dirty="0">
                        <a:effectLst/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  <a:ea typeface="+mn-ea"/>
                        </a:rPr>
                        <a:t>100</a:t>
                      </a:r>
                      <a:endParaRPr lang="ru-RU" sz="1400" dirty="0">
                        <a:effectLst/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9873">
                <a:tc>
                  <a:txBody>
                    <a:bodyPr/>
                    <a:lstStyle/>
                    <a:p>
                      <a:pPr marL="67945" marR="16065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</a:rPr>
                        <a:t>Бобренко</a:t>
                      </a:r>
                      <a:r>
                        <a:rPr lang="ru-RU" sz="1200" baseline="0" dirty="0"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</a:rPr>
                        <a:t> Полина</a:t>
                      </a:r>
                      <a:endParaRPr lang="ru-RU" sz="1400" dirty="0">
                        <a:effectLst/>
                        <a:uFill>
                          <a:solidFill>
                            <a:srgbClr val="FFFFFF"/>
                          </a:solidFill>
                        </a:uFill>
                      </a:endParaRPr>
                    </a:p>
                    <a:p>
                      <a:pPr marL="67945" marR="16065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uFill>
                          <a:solidFill>
                            <a:srgbClr val="FFFFFF"/>
                          </a:solidFill>
                        </a:uFill>
                      </a:endParaRPr>
                    </a:p>
                    <a:p>
                      <a:pPr marL="67945" marR="16065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</a:rPr>
                        <a:t> </a:t>
                      </a:r>
                      <a:endParaRPr lang="ru-RU" sz="1400" dirty="0">
                        <a:effectLst/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</a:rPr>
                        <a:t>5</a:t>
                      </a:r>
                      <a:endParaRPr lang="ru-RU" sz="1400" dirty="0">
                        <a:effectLst/>
                        <a:uFill>
                          <a:solidFill>
                            <a:srgbClr val="FFFFFF"/>
                          </a:solidFill>
                        </a:uFill>
                      </a:endParaRPr>
                    </a:p>
                    <a:p>
                      <a:pPr marL="67945" algn="l">
                        <a:lnSpc>
                          <a:spcPts val="1575"/>
                        </a:lnSpc>
                        <a:spcBef>
                          <a:spcPts val="80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</a:rPr>
                        <a:t>минут</a:t>
                      </a:r>
                      <a:endParaRPr lang="ru-RU" sz="1400" dirty="0">
                        <a:effectLst/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  <a:ea typeface="+mn-ea"/>
                        </a:rPr>
                        <a:t>5</a:t>
                      </a:r>
                      <a:endParaRPr lang="ru-RU" sz="1400" dirty="0">
                        <a:effectLst/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algn="l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17903">
                <a:tc>
                  <a:txBody>
                    <a:bodyPr/>
                    <a:lstStyle/>
                    <a:p>
                      <a:pPr marL="67945" marR="13779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  <a:ea typeface="+mn-ea"/>
                        </a:rPr>
                        <a:t>Бобренко</a:t>
                      </a:r>
                      <a:r>
                        <a:rPr lang="ru-RU" sz="1200" baseline="0" dirty="0"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  <a:ea typeface="+mn-ea"/>
                        </a:rPr>
                        <a:t> Платон</a:t>
                      </a:r>
                      <a:endParaRPr lang="ru-RU" sz="1400" dirty="0">
                        <a:effectLst/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algn="l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</a:rPr>
                        <a:t>5</a:t>
                      </a:r>
                      <a:endParaRPr lang="ru-RU" sz="1400" dirty="0">
                        <a:effectLst/>
                        <a:uFill>
                          <a:solidFill>
                            <a:srgbClr val="FFFFFF"/>
                          </a:solidFill>
                        </a:uFill>
                      </a:endParaRPr>
                    </a:p>
                    <a:p>
                      <a:pPr marL="67945" algn="l">
                        <a:lnSpc>
                          <a:spcPts val="1575"/>
                        </a:lnSpc>
                        <a:spcBef>
                          <a:spcPts val="81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</a:rPr>
                        <a:t>минут</a:t>
                      </a:r>
                      <a:endParaRPr lang="ru-RU" sz="1400" dirty="0">
                        <a:effectLst/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algn="l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  <a:ea typeface="+mn-ea"/>
                        </a:rPr>
                        <a:t>4</a:t>
                      </a:r>
                      <a:endParaRPr lang="ru-RU" sz="1400" dirty="0">
                        <a:effectLst/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algn="l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uFill>
                          <a:solidFill>
                            <a:srgbClr val="FFFFFF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63475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Изящная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863</TotalTime>
  <Words>455</Words>
  <Application>Microsoft Office PowerPoint</Application>
  <PresentationFormat>Произвольный</PresentationFormat>
  <Paragraphs>109</Paragraphs>
  <Slides>15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Times New Roman</vt:lpstr>
      <vt:lpstr>Trebuchet MS</vt:lpstr>
      <vt:lpstr>Wingdings</vt:lpstr>
      <vt:lpstr>Wingdings 2</vt:lpstr>
      <vt:lpstr>Изящная</vt:lpstr>
      <vt:lpstr>Презентация на тему:</vt:lpstr>
      <vt:lpstr>актуальность данной работы </vt:lpstr>
      <vt:lpstr>Предмет-объект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Методы запоминания  иностранных слов.</dc:title>
  <dc:creator>Виктор</dc:creator>
  <cp:lastModifiedBy>Максим</cp:lastModifiedBy>
  <cp:revision>63</cp:revision>
  <cp:lastPrinted>1601-01-01T00:00:00Z</cp:lastPrinted>
  <dcterms:created xsi:type="dcterms:W3CDTF">2016-03-18T13:56:32Z</dcterms:created>
  <dcterms:modified xsi:type="dcterms:W3CDTF">2019-10-22T16:22:59Z</dcterms:modified>
</cp:coreProperties>
</file>