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79" r:id="rId4"/>
    <p:sldId id="261" r:id="rId5"/>
    <p:sldId id="260" r:id="rId6"/>
    <p:sldId id="262" r:id="rId7"/>
    <p:sldId id="263" r:id="rId8"/>
    <p:sldId id="264" r:id="rId9"/>
    <p:sldId id="265" r:id="rId10"/>
    <p:sldId id="287" r:id="rId11"/>
    <p:sldId id="267" r:id="rId12"/>
    <p:sldId id="283" r:id="rId13"/>
    <p:sldId id="269" r:id="rId14"/>
    <p:sldId id="284" r:id="rId15"/>
    <p:sldId id="285" r:id="rId16"/>
    <p:sldId id="271" r:id="rId17"/>
    <p:sldId id="273" r:id="rId18"/>
    <p:sldId id="286" r:id="rId19"/>
    <p:sldId id="289" r:id="rId20"/>
    <p:sldId id="288" r:id="rId21"/>
    <p:sldId id="282" r:id="rId22"/>
  </p:sldIdLst>
  <p:sldSz cx="13004800" cy="9753600"/>
  <p:notesSz cx="6858000" cy="9144000"/>
  <p:defaultTextStyle>
    <a:defPPr>
      <a:defRPr lang="ru-RU"/>
    </a:defPPr>
    <a:lvl1pPr algn="l" defTabSz="584200" rtl="0" fontAlgn="base">
      <a:spcBef>
        <a:spcPct val="0"/>
      </a:spcBef>
      <a:spcAft>
        <a:spcPct val="0"/>
      </a:spcAft>
      <a:defRPr sz="4000" kern="1200">
        <a:solidFill>
          <a:srgbClr val="625B48"/>
        </a:solidFill>
        <a:latin typeface="Arial" charset="0"/>
        <a:ea typeface="Baskerville"/>
        <a:cs typeface="Arial" charset="0"/>
        <a:sym typeface="Baskerville"/>
      </a:defRPr>
    </a:lvl1pPr>
    <a:lvl2pPr marL="457200" indent="-228600" algn="l" defTabSz="584200" rtl="0" fontAlgn="base">
      <a:spcBef>
        <a:spcPct val="0"/>
      </a:spcBef>
      <a:spcAft>
        <a:spcPct val="0"/>
      </a:spcAft>
      <a:defRPr sz="4000" kern="1200">
        <a:solidFill>
          <a:srgbClr val="625B48"/>
        </a:solidFill>
        <a:latin typeface="Arial" charset="0"/>
        <a:ea typeface="Baskerville"/>
        <a:cs typeface="Arial" charset="0"/>
        <a:sym typeface="Baskerville"/>
      </a:defRPr>
    </a:lvl2pPr>
    <a:lvl3pPr marL="914400" indent="-457200" algn="l" defTabSz="584200" rtl="0" fontAlgn="base">
      <a:spcBef>
        <a:spcPct val="0"/>
      </a:spcBef>
      <a:spcAft>
        <a:spcPct val="0"/>
      </a:spcAft>
      <a:defRPr sz="4000" kern="1200">
        <a:solidFill>
          <a:srgbClr val="625B48"/>
        </a:solidFill>
        <a:latin typeface="Arial" charset="0"/>
        <a:ea typeface="Baskerville"/>
        <a:cs typeface="Arial" charset="0"/>
        <a:sym typeface="Baskerville"/>
      </a:defRPr>
    </a:lvl3pPr>
    <a:lvl4pPr marL="1371600" indent="-685800" algn="l" defTabSz="584200" rtl="0" fontAlgn="base">
      <a:spcBef>
        <a:spcPct val="0"/>
      </a:spcBef>
      <a:spcAft>
        <a:spcPct val="0"/>
      </a:spcAft>
      <a:defRPr sz="4000" kern="1200">
        <a:solidFill>
          <a:srgbClr val="625B48"/>
        </a:solidFill>
        <a:latin typeface="Arial" charset="0"/>
        <a:ea typeface="Baskerville"/>
        <a:cs typeface="Arial" charset="0"/>
        <a:sym typeface="Baskerville"/>
      </a:defRPr>
    </a:lvl4pPr>
    <a:lvl5pPr marL="1828800" indent="-914400" algn="l" defTabSz="584200" rtl="0" fontAlgn="base">
      <a:spcBef>
        <a:spcPct val="0"/>
      </a:spcBef>
      <a:spcAft>
        <a:spcPct val="0"/>
      </a:spcAft>
      <a:defRPr sz="4000" kern="1200">
        <a:solidFill>
          <a:srgbClr val="625B48"/>
        </a:solidFill>
        <a:latin typeface="Arial" charset="0"/>
        <a:ea typeface="Baskerville"/>
        <a:cs typeface="Arial" charset="0"/>
        <a:sym typeface="Baskerville"/>
      </a:defRPr>
    </a:lvl5pPr>
    <a:lvl6pPr marL="2286000" algn="l" defTabSz="914400" rtl="0" eaLnBrk="1" latinLnBrk="0" hangingPunct="1">
      <a:defRPr sz="4000" kern="1200">
        <a:solidFill>
          <a:srgbClr val="625B48"/>
        </a:solidFill>
        <a:latin typeface="Arial" charset="0"/>
        <a:ea typeface="Baskerville"/>
        <a:cs typeface="Arial" charset="0"/>
        <a:sym typeface="Baskerville"/>
      </a:defRPr>
    </a:lvl6pPr>
    <a:lvl7pPr marL="2743200" algn="l" defTabSz="914400" rtl="0" eaLnBrk="1" latinLnBrk="0" hangingPunct="1">
      <a:defRPr sz="4000" kern="1200">
        <a:solidFill>
          <a:srgbClr val="625B48"/>
        </a:solidFill>
        <a:latin typeface="Arial" charset="0"/>
        <a:ea typeface="Baskerville"/>
        <a:cs typeface="Arial" charset="0"/>
        <a:sym typeface="Baskerville"/>
      </a:defRPr>
    </a:lvl7pPr>
    <a:lvl8pPr marL="3200400" algn="l" defTabSz="914400" rtl="0" eaLnBrk="1" latinLnBrk="0" hangingPunct="1">
      <a:defRPr sz="4000" kern="1200">
        <a:solidFill>
          <a:srgbClr val="625B48"/>
        </a:solidFill>
        <a:latin typeface="Arial" charset="0"/>
        <a:ea typeface="Baskerville"/>
        <a:cs typeface="Arial" charset="0"/>
        <a:sym typeface="Baskerville"/>
      </a:defRPr>
    </a:lvl8pPr>
    <a:lvl9pPr marL="3657600" algn="l" defTabSz="914400" rtl="0" eaLnBrk="1" latinLnBrk="0" hangingPunct="1">
      <a:defRPr sz="4000" kern="1200">
        <a:solidFill>
          <a:srgbClr val="625B48"/>
        </a:solidFill>
        <a:latin typeface="Arial" charset="0"/>
        <a:ea typeface="Baskerville"/>
        <a:cs typeface="Arial" charset="0"/>
        <a:sym typeface="Baskerville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3E4473F-0297-4A55-A7FA-CFD9969E6B67}">
          <p14:sldIdLst>
            <p14:sldId id="256"/>
            <p14:sldId id="276"/>
            <p14:sldId id="279"/>
            <p14:sldId id="261"/>
            <p14:sldId id="260"/>
            <p14:sldId id="262"/>
          </p14:sldIdLst>
        </p14:section>
        <p14:section name="Раздел без заголовка" id="{30787CB3-F62F-4D3B-BFC0-EBD540EE0431}">
          <p14:sldIdLst>
            <p14:sldId id="263"/>
            <p14:sldId id="264"/>
            <p14:sldId id="265"/>
            <p14:sldId id="287"/>
            <p14:sldId id="267"/>
            <p14:sldId id="283"/>
            <p14:sldId id="269"/>
            <p14:sldId id="284"/>
            <p14:sldId id="285"/>
            <p14:sldId id="271"/>
            <p14:sldId id="273"/>
            <p14:sldId id="286"/>
            <p14:sldId id="289"/>
            <p14:sldId id="288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2" pos="4096">
          <p15:clr>
            <a:srgbClr val="A4A3A4"/>
          </p15:clr>
        </p15:guide>
        <p15:guide id="3" orient="horz" pos="30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638" y="102"/>
      </p:cViewPr>
      <p:guideLst>
        <p:guide pos="4096"/>
        <p:guide orient="horz" pos="30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116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16387" name="Shape 117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66793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1pPr>
    <a:lvl2pPr marL="742950" indent="-28575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2pPr>
    <a:lvl3pPr marL="11430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3pPr>
    <a:lvl4pPr marL="16002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4pPr>
    <a:lvl5pPr marL="20574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DAF30-44EE-4E90-876C-49AD668AC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Baskerville"/>
            </a:endParaRP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B0FB9-9B50-419D-91D3-95092ACE0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78607-A5CB-4715-A297-60AD75021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571500"/>
            <a:ext cx="10795000" cy="2362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04900" y="939800"/>
            <a:ext cx="10795000" cy="787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FE4F0-9616-4C7C-8875-B253C10E1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104900" y="571500"/>
            <a:ext cx="10795000" cy="8242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6AA13-B360-43D8-B2F2-39E019FD1B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2857500" y="698500"/>
            <a:ext cx="7302500" cy="539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Baskerville"/>
            </a:endParaRPr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B3244-C706-490C-9652-C0D65A5E14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45B32-46A8-4C0A-ADF8-9A7FA1029E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2B367-E6E8-4350-B1AB-6D702DE3F3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BCC94-E17F-4C42-998C-40A94AC2A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581900" y="3022600"/>
            <a:ext cx="43180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Baskerville"/>
            </a:endParaRPr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FA728-480C-439A-9D68-E84096681F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F4B36-7119-4C36-821F-2C3A20DF17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835900" y="4974535"/>
            <a:ext cx="4508500" cy="4140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Baskerville"/>
            </a:endParaRPr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7835900" y="626165"/>
            <a:ext cx="4508500" cy="4152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Baskerville"/>
            </a:endParaRPr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609600" y="631776"/>
            <a:ext cx="7035800" cy="8496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Baskerville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2F810-7F8F-452A-9792-70CB6B693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000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Введите цитату здесь»."/>
          <p:cNvSpPr txBox="1">
            <a:spLocks noGrp="1"/>
          </p:cNvSpPr>
          <p:nvPr>
            <p:ph type="body" sz="quarter" idx="14"/>
          </p:nvPr>
        </p:nvSpPr>
        <p:spPr>
          <a:xfrm>
            <a:off x="1270000" y="4222750"/>
            <a:ext cx="10464800" cy="774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defRPr sz="4200"/>
            </a:lvl1pPr>
          </a:lstStyle>
          <a:p>
            <a:r>
              <a:t>«Введите цитату здесь». 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6E648-3458-446F-8517-934D4237C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1104900" y="939800"/>
            <a:ext cx="10795000" cy="7874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Baskerville"/>
              </a:rPr>
              <a:t>Уровень текста 1</a:t>
            </a:r>
          </a:p>
          <a:p>
            <a:pPr lvl="1"/>
            <a:r>
              <a:rPr lang="ru-RU" smtClean="0">
                <a:sym typeface="Baskerville"/>
              </a:rPr>
              <a:t>Уровень текста 2</a:t>
            </a:r>
          </a:p>
          <a:p>
            <a:pPr lvl="2"/>
            <a:r>
              <a:rPr lang="ru-RU" smtClean="0">
                <a:sym typeface="Baskerville"/>
              </a:rPr>
              <a:t>Уровень текста 3</a:t>
            </a:r>
          </a:p>
          <a:p>
            <a:pPr lvl="3"/>
            <a:r>
              <a:rPr lang="ru-RU" smtClean="0">
                <a:sym typeface="Baskerville"/>
              </a:rPr>
              <a:t>Уровень текста 4</a:t>
            </a:r>
          </a:p>
          <a:p>
            <a:pPr lvl="4"/>
            <a:r>
              <a:rPr lang="ru-RU" smtClean="0">
                <a:sym typeface="Baskerville"/>
              </a:rPr>
              <a:t>Уровень текста 5</a:t>
            </a:r>
          </a:p>
        </p:txBody>
      </p:sp>
      <p:sp>
        <p:nvSpPr>
          <p:cNvPr id="1027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1104900" y="571500"/>
            <a:ext cx="10795000" cy="2362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Baskerville"/>
              </a:rPr>
              <a:t>Текст заголовка</a:t>
            </a:r>
          </a:p>
        </p:txBody>
      </p:sp>
      <p:sp>
        <p:nvSpPr>
          <p:cNvPr id="102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6305550" y="9377363"/>
            <a:ext cx="381000" cy="3762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none" lIns="50800" tIns="50800" rIns="50800" bIns="50800" numCol="1" anchor="b" anchorCtr="0" compatLnSpc="1">
            <a:prstTxWarp prst="textNoShape">
              <a:avLst/>
            </a:prstTxWarp>
            <a:spAutoFit/>
          </a:bodyPr>
          <a:lstStyle>
            <a:lvl1pPr algn="ctr" hangingPunct="0">
              <a:defRPr sz="1800" b="1">
                <a:solidFill>
                  <a:srgbClr val="51573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>
              <a:defRPr/>
            </a:pPr>
            <a:fld id="{B451C475-9FBD-49C2-9256-934B93CE99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3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7600">
          <a:solidFill>
            <a:srgbClr val="85604A"/>
          </a:solidFill>
          <a:latin typeface="+mn-lt"/>
          <a:ea typeface="+mn-ea"/>
          <a:cs typeface="+mn-cs"/>
          <a:sym typeface="Baskerville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7600">
          <a:solidFill>
            <a:srgbClr val="85604A"/>
          </a:solidFill>
          <a:latin typeface="+mn-lt"/>
          <a:ea typeface="+mn-ea"/>
          <a:cs typeface="+mn-cs"/>
          <a:sym typeface="Baskerville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7600">
          <a:solidFill>
            <a:srgbClr val="85604A"/>
          </a:solidFill>
          <a:latin typeface="+mn-lt"/>
          <a:ea typeface="+mn-ea"/>
          <a:cs typeface="+mn-cs"/>
          <a:sym typeface="Baskerville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7600">
          <a:solidFill>
            <a:srgbClr val="85604A"/>
          </a:solidFill>
          <a:latin typeface="+mn-lt"/>
          <a:ea typeface="+mn-ea"/>
          <a:cs typeface="+mn-cs"/>
          <a:sym typeface="Baskerville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7600">
          <a:solidFill>
            <a:srgbClr val="85604A"/>
          </a:solidFill>
          <a:latin typeface="+mn-lt"/>
          <a:ea typeface="+mn-ea"/>
          <a:cs typeface="+mn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9pPr>
    </p:titleStyle>
    <p:bodyStyle>
      <a:lvl1pPr marL="381000" indent="-381000" algn="l" defTabSz="584200" rtl="0" eaLnBrk="0" fontAlgn="base" hangingPunct="0">
        <a:spcBef>
          <a:spcPts val="3200"/>
        </a:spcBef>
        <a:spcAft>
          <a:spcPct val="0"/>
        </a:spcAft>
        <a:buClr>
          <a:srgbClr val="9A7865"/>
        </a:buClr>
        <a:buSzPct val="40000"/>
        <a:buBlip>
          <a:blip r:embed="rId16"/>
        </a:buBlip>
        <a:defRPr sz="3600">
          <a:solidFill>
            <a:srgbClr val="625B48"/>
          </a:solidFill>
          <a:latin typeface="+mn-lt"/>
          <a:ea typeface="+mn-ea"/>
          <a:cs typeface="+mn-cs"/>
          <a:sym typeface="Baskerville"/>
        </a:defRPr>
      </a:lvl1pPr>
      <a:lvl2pPr marL="762000" indent="-381000" algn="l" defTabSz="584200" rtl="0" eaLnBrk="0" fontAlgn="base" hangingPunct="0">
        <a:spcBef>
          <a:spcPts val="3200"/>
        </a:spcBef>
        <a:spcAft>
          <a:spcPct val="0"/>
        </a:spcAft>
        <a:buClr>
          <a:srgbClr val="9A7865"/>
        </a:buClr>
        <a:buSzPct val="40000"/>
        <a:buBlip>
          <a:blip r:embed="rId16"/>
        </a:buBlip>
        <a:defRPr sz="3600">
          <a:solidFill>
            <a:srgbClr val="625B48"/>
          </a:solidFill>
          <a:latin typeface="+mn-lt"/>
          <a:ea typeface="+mn-ea"/>
          <a:cs typeface="+mn-cs"/>
          <a:sym typeface="Baskerville"/>
        </a:defRPr>
      </a:lvl2pPr>
      <a:lvl3pPr marL="1143000" indent="-381000" algn="l" defTabSz="584200" rtl="0" eaLnBrk="0" fontAlgn="base" hangingPunct="0">
        <a:spcBef>
          <a:spcPts val="3200"/>
        </a:spcBef>
        <a:spcAft>
          <a:spcPct val="0"/>
        </a:spcAft>
        <a:buClr>
          <a:srgbClr val="9A7865"/>
        </a:buClr>
        <a:buSzPct val="40000"/>
        <a:buBlip>
          <a:blip r:embed="rId16"/>
        </a:buBlip>
        <a:defRPr sz="3600">
          <a:solidFill>
            <a:srgbClr val="625B48"/>
          </a:solidFill>
          <a:latin typeface="+mn-lt"/>
          <a:ea typeface="+mn-ea"/>
          <a:cs typeface="+mn-cs"/>
          <a:sym typeface="Baskerville"/>
        </a:defRPr>
      </a:lvl3pPr>
      <a:lvl4pPr marL="1524000" indent="-381000" algn="l" defTabSz="584200" rtl="0" eaLnBrk="0" fontAlgn="base" hangingPunct="0">
        <a:spcBef>
          <a:spcPts val="3200"/>
        </a:spcBef>
        <a:spcAft>
          <a:spcPct val="0"/>
        </a:spcAft>
        <a:buClr>
          <a:srgbClr val="9A7865"/>
        </a:buClr>
        <a:buSzPct val="40000"/>
        <a:buBlip>
          <a:blip r:embed="rId16"/>
        </a:buBlip>
        <a:defRPr sz="3600">
          <a:solidFill>
            <a:srgbClr val="625B48"/>
          </a:solidFill>
          <a:latin typeface="+mn-lt"/>
          <a:ea typeface="+mn-ea"/>
          <a:cs typeface="+mn-cs"/>
          <a:sym typeface="Baskerville"/>
        </a:defRPr>
      </a:lvl4pPr>
      <a:lvl5pPr marL="1905000" indent="-381000" algn="l" defTabSz="584200" rtl="0" eaLnBrk="0" fontAlgn="base" hangingPunct="0">
        <a:spcBef>
          <a:spcPts val="3200"/>
        </a:spcBef>
        <a:spcAft>
          <a:spcPct val="0"/>
        </a:spcAft>
        <a:buClr>
          <a:srgbClr val="9A7865"/>
        </a:buClr>
        <a:buSzPct val="40000"/>
        <a:buBlip>
          <a:blip r:embed="rId16"/>
        </a:buBlip>
        <a:defRPr sz="3600">
          <a:solidFill>
            <a:srgbClr val="625B48"/>
          </a:solidFill>
          <a:latin typeface="+mn-lt"/>
          <a:ea typeface="+mn-ea"/>
          <a:cs typeface="+mn-cs"/>
          <a:sym typeface="Baskerville"/>
        </a:defRPr>
      </a:lvl5pPr>
      <a:lvl6pPr marL="2286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6pPr>
      <a:lvl7pPr marL="2667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7pPr>
      <a:lvl8pPr marL="3048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8pPr>
      <a:lvl9pPr marL="3429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Времена года в пейзажах с использованием нетрадиционных техник в рисовании в ДОУ"/>
          <p:cNvSpPr txBox="1">
            <a:spLocks noGrp="1"/>
          </p:cNvSpPr>
          <p:nvPr>
            <p:ph type="ctrTitle"/>
          </p:nvPr>
        </p:nvSpPr>
        <p:spPr>
          <a:xfrm>
            <a:off x="558800" y="2438401"/>
            <a:ext cx="12039600" cy="274320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Времена года в пейзажах с использованием нетрадиционных техник рисования</a:t>
            </a:r>
          </a:p>
        </p:txBody>
      </p:sp>
      <p:sp>
        <p:nvSpPr>
          <p:cNvPr id="17410" name="Депутатова Ольга Александровна…"/>
          <p:cNvSpPr txBox="1">
            <a:spLocks noGrp="1"/>
          </p:cNvSpPr>
          <p:nvPr>
            <p:ph type="subTitle" sz="quarter" idx="1"/>
          </p:nvPr>
        </p:nvSpPr>
        <p:spPr>
          <a:xfrm>
            <a:off x="5816600" y="8001000"/>
            <a:ext cx="6477000" cy="1066799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Зезюля Наталья Викторовна</a:t>
            </a:r>
          </a:p>
          <a:p>
            <a:pPr lvl="0" algn="r" eaLnBrk="1" hangingPunct="1">
              <a:spcBef>
                <a:spcPct val="0"/>
              </a:spcBef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Емельянова Елена Николаевна</a:t>
            </a:r>
          </a:p>
          <a:p>
            <a:pPr algn="r" eaLnBrk="1" hangingPunct="1">
              <a:spcBef>
                <a:spcPct val="0"/>
              </a:spcBef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411" name="3BE14646-BFB6-4136-AD45-680E5AE98F4A-L0-001.png" descr="3BE14646-BFB6-4136-AD45-680E5AE98F4A-L0-001.pn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6019800"/>
            <a:ext cx="3886200" cy="25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68400" y="304800"/>
            <a:ext cx="10731500" cy="1143000"/>
          </a:xfrm>
        </p:spPr>
        <p:txBody>
          <a:bodyPr/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«Деревья в инее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4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(оттиск</a:t>
            </a:r>
            <a:r>
              <a:rPr lang="ru-RU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447800"/>
            <a:ext cx="11174415" cy="739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515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Техника рисования на мятой бумаге"/>
          <p:cNvSpPr txBox="1">
            <a:spLocks noGrp="1"/>
          </p:cNvSpPr>
          <p:nvPr>
            <p:ph type="title"/>
          </p:nvPr>
        </p:nvSpPr>
        <p:spPr>
          <a:xfrm>
            <a:off x="558800" y="381000"/>
            <a:ext cx="11822113" cy="1142999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«Морозное 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утро</a:t>
            </a:r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b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(рисование </a:t>
            </a:r>
            <a:r>
              <a:rPr lang="ru-RU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мятой </a:t>
            </a:r>
            <a:r>
              <a:rPr lang="ru-RU" sz="3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бумаге)</a:t>
            </a:r>
          </a:p>
        </p:txBody>
      </p:sp>
      <p:pic>
        <p:nvPicPr>
          <p:cNvPr id="29699" name="Picture 3" descr="IMG_21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0200" y="1828800"/>
            <a:ext cx="4430713" cy="716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IMG_21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387600" y="4038600"/>
            <a:ext cx="3352801" cy="6553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6" y="1828800"/>
            <a:ext cx="6773332" cy="380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685800"/>
            <a:ext cx="11582400" cy="822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5272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Рисование целлофаном"/>
          <p:cNvSpPr txBox="1">
            <a:spLocks noGrp="1"/>
          </p:cNvSpPr>
          <p:nvPr>
            <p:ph type="title"/>
          </p:nvPr>
        </p:nvSpPr>
        <p:spPr>
          <a:xfrm>
            <a:off x="330201" y="381001"/>
            <a:ext cx="6857999" cy="1066799"/>
          </a:xfrm>
        </p:spPr>
        <p:txBody>
          <a:bodyPr/>
          <a:lstStyle/>
          <a:p>
            <a:pPr eaLnBrk="1" hangingPunct="1"/>
            <a:r>
              <a:rPr lang="ru-RU" sz="4400" dirty="0" smtClean="0"/>
              <a:t> </a:t>
            </a:r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«Пробуждение природы» </a:t>
            </a:r>
            <a:b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(рисование </a:t>
            </a:r>
            <a:r>
              <a:rPr lang="ru-RU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целлофаном</a:t>
            </a:r>
            <a:r>
              <a:rPr lang="ru-RU" sz="3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2771" name="1AD1BFED-3041-499E-A8B1-22565A427A28-L0-001.jpeg" descr="1AD1BFED-3041-499E-A8B1-22565A427A28-L0-001.jpe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9600" y="609600"/>
            <a:ext cx="5486400" cy="4855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981200"/>
            <a:ext cx="4419600" cy="655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04573" y="4034355"/>
            <a:ext cx="3767655" cy="66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04800"/>
            <a:ext cx="8559800" cy="4814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5351" y="3022490"/>
            <a:ext cx="4989285" cy="761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9060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50" y="381000"/>
            <a:ext cx="12192000" cy="9906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«Белая береза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4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(рисование </a:t>
            </a:r>
            <a:r>
              <a:rPr lang="ru-RU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4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сухому)</a:t>
            </a:r>
            <a:endParaRPr lang="ru-RU" sz="4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600200"/>
            <a:ext cx="12192000" cy="708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61803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3B79F38E-129F-46B3-AC3F-67FB0ACCAF08-L0-001.jpeg" descr="3B79F38E-129F-46B3-AC3F-67FB0ACCAF08-L0-001.jpe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330200" y="915891"/>
            <a:ext cx="6858000" cy="416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30200" y="228600"/>
            <a:ext cx="122961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«Пейзаж деревенский, городской» </a:t>
            </a:r>
            <a:r>
              <a:rPr lang="ru-RU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(ниткография)</a:t>
            </a:r>
            <a:endParaRPr lang="ru-RU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4495800"/>
            <a:ext cx="7713837" cy="464237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4572000"/>
            <a:ext cx="8430053" cy="4741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0948F875-2AAD-4991-88B0-41DF13453B82-L0-001.jpeg" descr="0948F875-2AAD-4991-88B0-41DF13453B82-L0-001.jpe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9453" y="1605585"/>
            <a:ext cx="77724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30200" y="304800"/>
            <a:ext cx="118871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«Весенние краски в природе» </a:t>
            </a:r>
          </a:p>
          <a:p>
            <a:pPr algn="ctr" defTabSz="914400"/>
            <a:r>
              <a:rPr lang="ru-RU" sz="3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(смешанная техника: фроттаж + оттиск)</a:t>
            </a:r>
            <a:endParaRPr lang="ru-RU" sz="3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2" y="1828800"/>
            <a:ext cx="114892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06400" y="381000"/>
            <a:ext cx="1181099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defTabSz="914400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«Весна» </a:t>
            </a: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(смешанная техника: рисование целлофаном + оттиск )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0557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1" y="1828800"/>
            <a:ext cx="10963357" cy="66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7800" y="304800"/>
            <a:ext cx="12268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«Весенняя дымка» </a:t>
            </a:r>
          </a:p>
          <a:p>
            <a:pPr algn="ctr" defTabSz="914400"/>
            <a:r>
              <a:rPr lang="ru-RU" sz="3600" b="1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(смешанная техника: рисование мятой бумагой+ оттиск)</a:t>
            </a:r>
            <a:endParaRPr lang="ru-RU" sz="3600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904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3"/>
          <p:cNvSpPr txBox="1">
            <a:spLocks noGrp="1"/>
          </p:cNvSpPr>
          <p:nvPr>
            <p:ph type="body" idx="1"/>
          </p:nvPr>
        </p:nvSpPr>
        <p:spPr>
          <a:xfrm>
            <a:off x="406400" y="228600"/>
            <a:ext cx="12344400" cy="1295400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мотивирующего начала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Наблюдения в природе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752600"/>
            <a:ext cx="4343400" cy="7071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2438400"/>
            <a:ext cx="70104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0" y="381000"/>
            <a:ext cx="11658600" cy="12954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Петунии</a:t>
            </a:r>
            <a:r>
              <a:rPr lang="ru-RU" sz="4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600" b="1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(целлофан + рисование по сырому)</a:t>
            </a:r>
            <a:endParaRPr lang="ru-RU" sz="3600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828800"/>
            <a:ext cx="11277600" cy="707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106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Grp="1"/>
          </p:cNvSpPr>
          <p:nvPr>
            <p:ph type="title"/>
          </p:nvPr>
        </p:nvSpPr>
        <p:spPr>
          <a:xfrm>
            <a:off x="482600" y="381000"/>
            <a:ext cx="11734800" cy="762000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Перспективное планирование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414487"/>
              </p:ext>
            </p:extLst>
          </p:nvPr>
        </p:nvGraphicFramePr>
        <p:xfrm>
          <a:off x="482600" y="1381098"/>
          <a:ext cx="11963400" cy="703712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8224"/>
                <a:gridCol w="2704514"/>
                <a:gridCol w="2080112"/>
                <a:gridCol w="2184302"/>
                <a:gridCol w="2183568"/>
                <a:gridCol w="2392680"/>
              </a:tblGrid>
              <a:tr h="828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Занятия по рассматриванию картин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Экскурсии и наблюдения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Дидактические игры и упражнения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Рисование с применением нетрадиц.техник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Заучивание и чтение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1048289"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ОКТЯБРЬ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 vert="vert27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«Октябрь» Е.Волков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«Золотая осень» И. Левитан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Наблюдение за листопадом, за деревьями на участке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Упражнение «Сравни деревья», «О чем рассказывает цвет?»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«До свидания, осень!» (рисование по сырому)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«Унылая пора…» А. Пушкин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«Осень» С.Есенин 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«Перед дождем» Н.Некрасов 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«Осень» Н.Плещеев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«Осень на пороге» Н. Сладков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«Осень» В.Бианки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45720"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ДЕКАБРЬ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 vert="vert27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«Волшебница зима» К.Юон 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«Зима» И.Шишкин 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«Русская зима» К.Юон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«Зимний лес» К. Розен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Сравнение с осенью, снегопад, иней, деревья в снегу, узоры на окнах, ель на участке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«Назови оттенки» «Подбери стих-е к картине»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«Какого цвета снег?» «Четвертый лишний»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«Слушаем тишину»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«Морозное утро» (рисование на мятой бумаге)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«Зима» И.Суриков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«Зима» А.Каминук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«Бахрома» В.Орлов 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«Заколдован невидимкой...»  С.Есенин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«Четыре художника» Г.Скребицкий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1087782"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ФЕВРАЛЬ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 vert="vert27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«Февральская лазурь» И.Грабарь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«Зимний пейзаж» Н. Крымов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«Иней» И.Вельц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Небо сквозь ветки деревьев (кружево), оттенки снега утром и вечером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«Подбери оттенки»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«Я загадаю - вы отгадайте»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«Реставратор»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«Белые березы» (рисование по сухому)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Февраль - А.Иванов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С.Есенин «Белая береза»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«Серебряное копытце» П.Бажов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1223004"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АПРЕЛЬ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 vert="vert27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«Голубая весна» 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В.Бакшеев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«Розовая Весна» Н. Глущенко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«Грачи прилетели»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А. Саврасов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«Последний снег» И. Левитан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Наблюдение за проклюнувшимися почками березы, пробуждением природы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«Назови картину» 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«Угадай дерево по кроне»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«Какого цвета небо?»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«Весенние краски в природе»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(рисование мятой бумагой + фроттаж)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«Апрель» Я.Аким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«В апрельском лесу»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Г.Ладонщиков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«Жаворонок» В.Жуковский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«Подснежник» И.Бунин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«Художник Весна» Г.Скребицкий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1397719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ИЮНЬ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 vert="vert27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«Березовая роща» И.Левитан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«Цветистый луг» А. Рылов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«Июньский день» И. Левитан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Наблюдение за первоцветами, за состоянием природы, окрас неба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«Четвертый лишний», 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«О чем рассказывает цвет»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Конкурс «Знатоки искусства»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«Петунии» (целлофаном по сырому)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«Цветочная поляна» (батик)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«Черемуха» С. Есенин,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«Вернулось царство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вешних дней» С.Дрожжин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«Гроза» -В.Рыбин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«Лето» В. Бианки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Grp="1"/>
          </p:cNvSpPr>
          <p:nvPr>
            <p:ph type="title"/>
          </p:nvPr>
        </p:nvSpPr>
        <p:spPr>
          <a:xfrm>
            <a:off x="482600" y="304799"/>
            <a:ext cx="12389642" cy="129808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4000" i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Подборка пейзажных композиций известных художников</a:t>
            </a:r>
          </a:p>
        </p:txBody>
      </p:sp>
      <p:pic>
        <p:nvPicPr>
          <p:cNvPr id="40965" name="Picture 5" descr="307307_9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1714900"/>
            <a:ext cx="2971800" cy="3380100"/>
          </a:xfrm>
          <a:prstGeom prst="rect">
            <a:avLst/>
          </a:prstGeom>
          <a:noFill/>
        </p:spPr>
      </p:pic>
      <p:pic>
        <p:nvPicPr>
          <p:cNvPr id="40967" name="Picture 7" descr="Картинки по запросу картина левитана март сочин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6400" y="1739159"/>
            <a:ext cx="2987675" cy="3355841"/>
          </a:xfrm>
          <a:prstGeom prst="rect">
            <a:avLst/>
          </a:prstGeom>
          <a:noFill/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54000" y="5207019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«Грачи прилетели»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Саврасов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597400" y="5207019"/>
            <a:ext cx="2738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«Март»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Левитан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599" y="1788818"/>
            <a:ext cx="4856844" cy="3306182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24067" y="5207019"/>
            <a:ext cx="4448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в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лес» И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Прищепа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5780703"/>
            <a:ext cx="4952999" cy="2961780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606817" y="8742483"/>
            <a:ext cx="4420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«Золотая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осень» В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Поленов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5837" y="5780703"/>
            <a:ext cx="5115606" cy="3145809"/>
          </a:xfrm>
          <a:prstGeom prst="rect">
            <a:avLst/>
          </a:prstGeom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8102600" y="8885752"/>
            <a:ext cx="4119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«Зима в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лесу» И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Шишкин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476F45E7-BE94-4A2F-8FDC-DAD2DA714245-L0-001.jpeg" descr="476F45E7-BE94-4A2F-8FDC-DAD2DA714245-L0-001.jpeg"/>
          <p:cNvPicPr>
            <a:picLocks noGrp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6838950" y="1328737"/>
            <a:ext cx="5302250" cy="7371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371600"/>
            <a:ext cx="5181600" cy="732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каз подборки пейзажных композиций известных художников."/>
          <p:cNvSpPr txBox="1">
            <a:spLocks noGrp="1"/>
          </p:cNvSpPr>
          <p:nvPr>
            <p:ph type="body" sz="half" idx="1"/>
          </p:nvPr>
        </p:nvSpPr>
        <p:spPr>
          <a:xfrm>
            <a:off x="787400" y="304800"/>
            <a:ext cx="11353800" cy="914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4000" i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с шедеврами живописи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накомство детей с художественной литературой( стихи, сказки, рассказы)"/>
          <p:cNvSpPr txBox="1">
            <a:spLocks noGrp="1"/>
          </p:cNvSpPr>
          <p:nvPr>
            <p:ph type="body" sz="half" idx="1"/>
          </p:nvPr>
        </p:nvSpPr>
        <p:spPr>
          <a:xfrm>
            <a:off x="406400" y="304801"/>
            <a:ext cx="7162800" cy="1676399"/>
          </a:xfrm>
        </p:spPr>
        <p:txBody>
          <a:bodyPr/>
          <a:lstStyle/>
          <a:p>
            <a:pPr algn="ctr" eaLnBrk="1" hangingPunct="1"/>
            <a:r>
              <a:rPr lang="ru-RU" i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с художественной литературой по сезонам </a:t>
            </a:r>
          </a:p>
        </p:txBody>
      </p:sp>
      <p:pic>
        <p:nvPicPr>
          <p:cNvPr id="22530" name="C1B268FC-6AA5-4288-B0B7-FC2EA780E6E8-L0-001.jpeg" descr="C1B268FC-6AA5-4288-B0B7-FC2EA780E6E8-L0-001.jpe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1600" y="636373"/>
            <a:ext cx="4597400" cy="838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9169" y="2362200"/>
            <a:ext cx="5580063" cy="66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В течение каждого времени года дети знакомились с различными техниками и осваивали их."/>
          <p:cNvSpPr txBox="1">
            <a:spLocks noGrp="1"/>
          </p:cNvSpPr>
          <p:nvPr>
            <p:ph type="body" sz="quarter" idx="1"/>
          </p:nvPr>
        </p:nvSpPr>
        <p:spPr>
          <a:xfrm>
            <a:off x="0" y="630238"/>
            <a:ext cx="6666706" cy="2493961"/>
          </a:xfrm>
        </p:spPr>
        <p:txBody>
          <a:bodyPr/>
          <a:lstStyle/>
          <a:p>
            <a:pPr algn="just" eaLnBrk="1" hangingPunct="1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течение каждого времени года дети знакомились с различными техниками рисования пейзажей и осваивали их</a:t>
            </a:r>
          </a:p>
        </p:txBody>
      </p:sp>
      <p:pic>
        <p:nvPicPr>
          <p:cNvPr id="24579" name="CD871170-492D-4A8D-A07A-EFD5709FA6C0-L0-001.jpeg" descr="CD871170-492D-4A8D-A07A-EFD5709FA6C0-L0-001.jpe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6706" y="533400"/>
            <a:ext cx="5691188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4953000"/>
            <a:ext cx="60198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" y="3352800"/>
            <a:ext cx="581660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C0954414-CE94-4E2D-BAE9-9DE23C7222F6-L0-001.jpeg" descr="C0954414-CE94-4E2D-BAE9-9DE23C7222F6-L0-001.jpe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4978400" y="3886200"/>
            <a:ext cx="7646710" cy="5294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2" name="«Листопад» ( фроттаж)"/>
          <p:cNvSpPr txBox="1">
            <a:spLocks noChangeArrowheads="1"/>
          </p:cNvSpPr>
          <p:nvPr/>
        </p:nvSpPr>
        <p:spPr bwMode="auto">
          <a:xfrm>
            <a:off x="1625600" y="469018"/>
            <a:ext cx="9677400" cy="71814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50800" tIns="50800" rIns="50800" bIns="50800">
            <a:spAutoFit/>
          </a:bodyPr>
          <a:lstStyle/>
          <a:p>
            <a:pPr algn="ctr" hangingPunct="0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«Листопад» </a:t>
            </a:r>
            <a:r>
              <a:rPr lang="ru-RU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(фроттаж</a:t>
            </a:r>
            <a:r>
              <a:rPr lang="ru-RU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286819"/>
            <a:ext cx="8308975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«На озере» (набрызг)"/>
          <p:cNvSpPr txBox="1">
            <a:spLocks noChangeArrowheads="1"/>
          </p:cNvSpPr>
          <p:nvPr/>
        </p:nvSpPr>
        <p:spPr bwMode="auto">
          <a:xfrm>
            <a:off x="1930400" y="457200"/>
            <a:ext cx="8381999" cy="71814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50800" tIns="50800" rIns="50800" bIns="50800">
            <a:spAutoFit/>
          </a:bodyPr>
          <a:lstStyle/>
          <a:p>
            <a:pPr algn="ctr" hangingPunct="0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 озере» </a:t>
            </a:r>
            <a:r>
              <a:rPr lang="ru-RU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(набрызг)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8400" y="1371600"/>
            <a:ext cx="10591800" cy="752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CD871170-492D-4A8D-A07A-EFD5709FA6C0-L0-001.jpeg" descr="CD871170-492D-4A8D-A07A-EFD5709FA6C0-L0-001.jpe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7410117" y="1167194"/>
            <a:ext cx="4955381" cy="3349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0" name="«Лес» (рисование по сырому)"/>
          <p:cNvSpPr txBox="1">
            <a:spLocks noChangeArrowheads="1"/>
          </p:cNvSpPr>
          <p:nvPr/>
        </p:nvSpPr>
        <p:spPr bwMode="auto">
          <a:xfrm>
            <a:off x="567266" y="304034"/>
            <a:ext cx="12268200" cy="71814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50800" tIns="50800" rIns="50800" bIns="50800">
            <a:spAutoFit/>
          </a:bodyPr>
          <a:lstStyle/>
          <a:p>
            <a:pPr algn="ctr" hangingPunct="0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 свидания, осень» </a:t>
            </a:r>
            <a:r>
              <a:rPr lang="ru-RU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(рисование по сырому)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2" y="1016001"/>
            <a:ext cx="6728178" cy="378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4574295"/>
            <a:ext cx="8779933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630</Words>
  <Application>Microsoft Office PowerPoint</Application>
  <PresentationFormat>Произвольный</PresentationFormat>
  <Paragraphs>117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Baskerville</vt:lpstr>
      <vt:lpstr>Didot</vt:lpstr>
      <vt:lpstr>Helvetica Neue</vt:lpstr>
      <vt:lpstr>Noteworthy Light</vt:lpstr>
      <vt:lpstr>Times New Roman</vt:lpstr>
      <vt:lpstr>Renaissance</vt:lpstr>
      <vt:lpstr>Времена года в пейзажах с использованием нетрадиционных техник рисования</vt:lpstr>
      <vt:lpstr>Презентация PowerPoint</vt:lpstr>
      <vt:lpstr>Подборка пейзажных композиций известных художников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«Деревья в инее» (оттиск)</vt:lpstr>
      <vt:lpstr>«Морозное утро»  (рисование на мятой бумаге)</vt:lpstr>
      <vt:lpstr>Презентация PowerPoint</vt:lpstr>
      <vt:lpstr> «Пробуждение природы»   (рисование целлофаном)</vt:lpstr>
      <vt:lpstr>Презентация PowerPoint</vt:lpstr>
      <vt:lpstr>«Белая береза» (рисование по сухому)</vt:lpstr>
      <vt:lpstr>Презентация PowerPoint</vt:lpstr>
      <vt:lpstr>Презентация PowerPoint</vt:lpstr>
      <vt:lpstr>Презентация PowerPoint</vt:lpstr>
      <vt:lpstr>Презентация PowerPoint</vt:lpstr>
      <vt:lpstr>«Петунии» (целлофан + рисование по сырому)</vt:lpstr>
      <vt:lpstr>Перспективное планирование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Времена года в пейзажах с использованием нетрадиционных техник в рисовании в ДОУ</dc:title>
  <dc:creator>zav</dc:creator>
  <cp:lastModifiedBy>Admin</cp:lastModifiedBy>
  <cp:revision>59</cp:revision>
  <dcterms:modified xsi:type="dcterms:W3CDTF">2019-10-18T13:03:05Z</dcterms:modified>
  <cp:contentStatus/>
</cp:coreProperties>
</file>