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5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5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0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0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9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0B4CF6-7E49-4339-AC5A-7CC2EBF722A2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722791-AF82-4CD0-9510-C381099BF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aPYWMjBV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ru/%D1%81%D0%BB%D0%BE%D0%B2%D0%B0%D1%80%D1%8C/%D0%B0%D0%BD%D0%B3%D0%BB%D0%B8%D0%B9%D1%81%D0%BA%D0%B8%D0%B9/understand" TargetMode="External"/><Relationship Id="rId3" Type="http://schemas.openxmlformats.org/officeDocument/2006/relationships/hyperlink" Target="https://dictionary.cambridge.org/ru/%D1%81%D0%BB%D0%BE%D0%B2%D0%B0%D1%80%D1%8C/%D0%B0%D0%BD%D0%B3%D0%BB%D0%B8%D0%B9%D1%81%D0%BA%D0%B8%D0%B9/adverb" TargetMode="External"/><Relationship Id="rId7" Type="http://schemas.openxmlformats.org/officeDocument/2006/relationships/hyperlink" Target="https://dictionary.cambridge.org/ru/%D1%81%D0%BB%D0%BE%D0%B2%D0%B0%D1%80%D1%8C/%D0%B0%D0%BD%D0%B3%D0%BB%D0%B8%D0%B9%D1%81%D0%BA%D0%B8%D0%B9/separately" TargetMode="External"/><Relationship Id="rId2" Type="http://schemas.openxmlformats.org/officeDocument/2006/relationships/hyperlink" Target="https://dictionary.cambridge.org/ru/%D1%81%D0%BB%D0%BE%D0%B2%D0%B0%D1%80%D1%8C/%D0%B0%D0%BD%D0%B3%D0%BB%D0%B8%D0%B9%D1%81%D0%BA%D0%B8%D0%B9/combi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ru/%D1%81%D0%BB%D0%BE%D0%B2%D0%B0%D1%80%D1%8C/%D0%B0%D0%BD%D0%B3%D0%BB%D0%B8%D0%B9%D1%81%D0%BA%D0%B8%D0%B9/considered" TargetMode="External"/><Relationship Id="rId5" Type="http://schemas.openxmlformats.org/officeDocument/2006/relationships/hyperlink" Target="https://dictionary.cambridge.org/ru/%D1%81%D0%BB%D0%BE%D0%B2%D0%B0%D1%80%D1%8C/%D0%B0%D0%BD%D0%B3%D0%BB%D0%B8%D0%B9%D1%81%D0%BA%D0%B8%D0%B9/meaning" TargetMode="External"/><Relationship Id="rId4" Type="http://schemas.openxmlformats.org/officeDocument/2006/relationships/hyperlink" Target="https://dictionary.cambridge.org/ru/%D1%81%D0%BB%D0%BE%D0%B2%D0%B0%D1%80%D1%8C/%D0%B0%D0%BD%D0%B3%D0%BB%D0%B8%D0%B9%D1%81%D0%BA%D0%B8%D0%B9/preposi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TIME TO GET TO KNOW THEM BETTER </a:t>
            </a:r>
            <a:r>
              <a:rPr lang="en-US" dirty="0" smtClean="0">
                <a:latin typeface="Algerian" panose="04020705040A02060702" pitchFamily="82" charset="0"/>
              </a:rPr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ПОРА </a:t>
            </a:r>
            <a:r>
              <a:rPr lang="ru-RU" b="1" dirty="0">
                <a:solidFill>
                  <a:srgbClr val="0070C0"/>
                </a:solidFill>
              </a:rPr>
              <a:t>ПОЗНАКОМИТЬСЯ ПОБЛИЖЕ </a:t>
            </a:r>
          </a:p>
        </p:txBody>
      </p:sp>
    </p:spTree>
    <p:extLst>
      <p:ext uri="{BB962C8B-B14F-4D97-AF65-F5344CB8AC3E}">
        <p14:creationId xmlns:p14="http://schemas.microsoft.com/office/powerpoint/2010/main" val="8547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574163"/>
          </a:xfrm>
        </p:spPr>
        <p:txBody>
          <a:bodyPr>
            <a:normAutofit fontScale="90000"/>
          </a:bodyPr>
          <a:lstStyle/>
          <a:p>
            <a:r>
              <a:rPr lang="ru-RU" dirty="0"/>
              <a:t>Можно учить фразовые глаголы по наречию или предлогу.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eat out</a:t>
            </a:r>
            <a:r>
              <a:rPr lang="ru-RU" sz="3200" b="1" dirty="0" smtClean="0">
                <a:solidFill>
                  <a:srgbClr val="0070C0"/>
                </a:solidFill>
              </a:rPr>
              <a:t> — обедать в ресторане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check out</a:t>
            </a:r>
            <a:r>
              <a:rPr lang="ru-RU" sz="3200" b="1" dirty="0" smtClean="0">
                <a:solidFill>
                  <a:srgbClr val="0070C0"/>
                </a:solidFill>
              </a:rPr>
              <a:t> — выезжать из гостиницы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give out</a:t>
            </a:r>
            <a:r>
              <a:rPr lang="ru-RU" sz="3200" b="1" dirty="0" smtClean="0">
                <a:solidFill>
                  <a:srgbClr val="0070C0"/>
                </a:solidFill>
              </a:rPr>
              <a:t> — раздавать что-то бесплатно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come out</a:t>
            </a:r>
            <a:r>
              <a:rPr lang="ru-RU" sz="3200" b="1" dirty="0" smtClean="0">
                <a:solidFill>
                  <a:srgbClr val="0070C0"/>
                </a:solidFill>
              </a:rPr>
              <a:t> — оказываться, выясняться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work out</a:t>
            </a:r>
            <a:r>
              <a:rPr lang="ru-RU" sz="3200" b="1" dirty="0" smtClean="0">
                <a:solidFill>
                  <a:srgbClr val="0070C0"/>
                </a:solidFill>
              </a:rPr>
              <a:t> — тренироваться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go out</a:t>
            </a:r>
            <a:r>
              <a:rPr lang="ru-RU" sz="3200" b="1" dirty="0" smtClean="0">
                <a:solidFill>
                  <a:srgbClr val="0070C0"/>
                </a:solidFill>
              </a:rPr>
              <a:t> — развлекаться вне дома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492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0058400" cy="161979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particles mean in </a:t>
            </a:r>
            <a:r>
              <a:rPr lang="en-US" dirty="0">
                <a:latin typeface="Algerian" panose="04020705040A02060702" pitchFamily="82" charset="0"/>
              </a:rPr>
              <a:t>phrasal verbs</a:t>
            </a:r>
            <a:r>
              <a:rPr lang="en-US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Clear basic meaning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Various meanings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Clear basic meaning &amp; Various meanings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0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2676118"/>
            <a:ext cx="10515600" cy="321346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Подбирая синонимы к </a:t>
            </a:r>
            <a:r>
              <a:rPr lang="en-US" dirty="0" smtClean="0">
                <a:latin typeface="Algerian" panose="04020705040A02060702" pitchFamily="82" charset="0"/>
              </a:rPr>
              <a:t>phrasal verbs </a:t>
            </a:r>
            <a:r>
              <a:rPr lang="ru-RU" dirty="0" smtClean="0"/>
              <a:t>вы </a:t>
            </a:r>
            <a:r>
              <a:rPr lang="ru-RU" dirty="0"/>
              <a:t>создаете ассоциативную связь , которая поможет не просто быстрее выучить, но и вспомнить глагол. Всё, что базируется на ассоциациях, всегда легче понять и принять.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018" y="496388"/>
            <a:ext cx="10515600" cy="244098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call </a:t>
            </a:r>
            <a:r>
              <a:rPr lang="en-US" b="1" dirty="0" err="1">
                <a:solidFill>
                  <a:srgbClr val="0070C0"/>
                </a:solidFill>
              </a:rPr>
              <a:t>smth</a:t>
            </a:r>
            <a:r>
              <a:rPr lang="en-US" b="1" dirty="0">
                <a:solidFill>
                  <a:srgbClr val="0070C0"/>
                </a:solidFill>
              </a:rPr>
              <a:t>. of - cancel - </a:t>
            </a:r>
            <a:r>
              <a:rPr lang="ru-RU" b="1" dirty="0">
                <a:solidFill>
                  <a:srgbClr val="0070C0"/>
                </a:solidFill>
              </a:rPr>
              <a:t>отменять что</a:t>
            </a: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нибудь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carry on - continue - </a:t>
            </a:r>
            <a:r>
              <a:rPr lang="ru-RU" b="1" dirty="0">
                <a:solidFill>
                  <a:srgbClr val="0070C0"/>
                </a:solidFill>
              </a:rPr>
              <a:t>продолжать</a:t>
            </a:r>
            <a:r>
              <a:rPr lang="en-US" b="1" dirty="0">
                <a:solidFill>
                  <a:srgbClr val="0070C0"/>
                </a:solidFill>
              </a:rPr>
              <a:t>;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come back</a:t>
            </a:r>
            <a:r>
              <a:rPr lang="ru-RU" b="1" dirty="0">
                <a:solidFill>
                  <a:srgbClr val="0070C0"/>
                </a:solidFill>
              </a:rPr>
              <a:t> - </a:t>
            </a:r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ru-RU" b="1" dirty="0">
                <a:solidFill>
                  <a:srgbClr val="0070C0"/>
                </a:solidFill>
              </a:rPr>
              <a:t> - возвращаться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4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37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A</a:t>
            </a:r>
            <a:r>
              <a:rPr lang="en-US" dirty="0"/>
              <a:t> </a:t>
            </a:r>
            <a:r>
              <a:rPr lang="en-US" dirty="0">
                <a:latin typeface="Algerian" panose="04020705040A02060702" pitchFamily="82" charset="0"/>
              </a:rPr>
              <a:t>phrasal verb </a:t>
            </a:r>
            <a:r>
              <a:rPr lang="en-US" dirty="0"/>
              <a:t>can often be replaced by single verb with more or less the same meaning because: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87337"/>
            <a:ext cx="10515600" cy="2989626"/>
          </a:xfrm>
        </p:spPr>
        <p:txBody>
          <a:bodyPr/>
          <a:lstStyle/>
          <a:p>
            <a:pPr lvl="0"/>
            <a:r>
              <a:rPr lang="en-US" sz="4000" dirty="0">
                <a:solidFill>
                  <a:schemeClr val="accent1"/>
                </a:solidFill>
              </a:rPr>
              <a:t>single - verbs are more formal</a:t>
            </a:r>
            <a:endParaRPr lang="ru-RU" sz="4000" dirty="0">
              <a:solidFill>
                <a:schemeClr val="accent1"/>
              </a:solidFill>
            </a:endParaRPr>
          </a:p>
          <a:p>
            <a:pPr lvl="0"/>
            <a:r>
              <a:rPr lang="en-US" sz="4000" dirty="0">
                <a:solidFill>
                  <a:schemeClr val="accent1"/>
                </a:solidFill>
              </a:rPr>
              <a:t>it is shorter to pronounce</a:t>
            </a:r>
            <a:endParaRPr lang="ru-RU" sz="4000" dirty="0">
              <a:solidFill>
                <a:schemeClr val="accent1"/>
              </a:solidFill>
            </a:endParaRPr>
          </a:p>
          <a:p>
            <a:pPr lvl="0"/>
            <a:r>
              <a:rPr lang="en-US" sz="4000" dirty="0">
                <a:solidFill>
                  <a:schemeClr val="accent1"/>
                </a:solidFill>
              </a:rPr>
              <a:t>single verbs are foreign words</a:t>
            </a:r>
            <a:endParaRPr lang="ru-RU" sz="4000" dirty="0">
              <a:solidFill>
                <a:schemeClr val="accent1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1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the underlined verbs in these sentences with phrasal verbs made using the verbs and particles from the boxes below.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83579"/>
              </p:ext>
            </p:extLst>
          </p:nvPr>
        </p:nvGraphicFramePr>
        <p:xfrm>
          <a:off x="1319348" y="2713110"/>
          <a:ext cx="9943012" cy="43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1506">
                  <a:extLst>
                    <a:ext uri="{9D8B030D-6E8A-4147-A177-3AD203B41FA5}">
                      <a16:colId xmlns:a16="http://schemas.microsoft.com/office/drawing/2014/main" val="828411825"/>
                    </a:ext>
                  </a:extLst>
                </a:gridCol>
                <a:gridCol w="4971506">
                  <a:extLst>
                    <a:ext uri="{9D8B030D-6E8A-4147-A177-3AD203B41FA5}">
                      <a16:colId xmlns:a16="http://schemas.microsoft.com/office/drawing/2014/main" val="2489198611"/>
                    </a:ext>
                  </a:extLst>
                </a:gridCol>
              </a:tblGrid>
              <a:tr h="36982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make  chase  brush  leave  fall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up  for  out  aside   out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1866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85108" y="3543263"/>
            <a:ext cx="8621486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1.They 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US" sz="2800" u="sng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ignored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my complaints; it made me very angry.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 </a:t>
            </a:r>
            <a:r>
              <a:rPr lang="en-US" sz="2800" u="sng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believed 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US" sz="2800" u="sng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 about having lost all his money. How stupid I was!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3.I couldn’t </a:t>
            </a:r>
            <a:r>
              <a:rPr lang="en-US" sz="2800" u="sng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he was saying with all the noise.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527824"/>
              </p:ext>
            </p:extLst>
          </p:nvPr>
        </p:nvGraphicFramePr>
        <p:xfrm>
          <a:off x="1345474" y="339634"/>
          <a:ext cx="9339942" cy="5428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3314">
                  <a:extLst>
                    <a:ext uri="{9D8B030D-6E8A-4147-A177-3AD203B41FA5}">
                      <a16:colId xmlns:a16="http://schemas.microsoft.com/office/drawing/2014/main" val="766061185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val="2922025102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val="2814177482"/>
                    </a:ext>
                  </a:extLst>
                </a:gridCol>
              </a:tblGrid>
              <a:tr h="77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 dirty="0">
                          <a:effectLst/>
                        </a:rPr>
                        <a:t>Get on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>
                          <a:effectLst/>
                        </a:rPr>
                        <a:t> 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065384"/>
                  </a:ext>
                </a:extLst>
              </a:tr>
              <a:tr h="4652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 dirty="0">
                          <a:effectLst/>
                        </a:rPr>
                        <a:t>He got on the bus.(entered the bus)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 dirty="0">
                          <a:effectLst/>
                        </a:rPr>
                        <a:t>I’m trying to get on with my work(continue doing my work)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spc="-10" dirty="0">
                          <a:effectLst/>
                        </a:rPr>
                        <a:t>Sam and Lea get on really well.(are friendly)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62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4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 descr="Girl Blows Balloon Images, Stock Photos &amp; Vectors | Shutterstock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1211745" y="3412236"/>
            <a:ext cx="1881809" cy="2041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TOP 100 Buildings Explosions &amp;#x2F; Best Building Demolition Compilation -  YouTube | Pictures, Demolition, High density architectu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5"/>
          <a:stretch/>
        </p:blipFill>
        <p:spPr bwMode="auto">
          <a:xfrm>
            <a:off x="4525210" y="3477440"/>
            <a:ext cx="1956260" cy="1910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Когда кричит начальник - Гуру бухгалтер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28" y="3653790"/>
            <a:ext cx="2612570" cy="1558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41696"/>
              </p:ext>
            </p:extLst>
          </p:nvPr>
        </p:nvGraphicFramePr>
        <p:xfrm>
          <a:off x="744583" y="704850"/>
          <a:ext cx="9517515" cy="2586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2505">
                  <a:extLst>
                    <a:ext uri="{9D8B030D-6E8A-4147-A177-3AD203B41FA5}">
                      <a16:colId xmlns:a16="http://schemas.microsoft.com/office/drawing/2014/main" val="3419824597"/>
                    </a:ext>
                  </a:extLst>
                </a:gridCol>
                <a:gridCol w="3172505">
                  <a:extLst>
                    <a:ext uri="{9D8B030D-6E8A-4147-A177-3AD203B41FA5}">
                      <a16:colId xmlns:a16="http://schemas.microsoft.com/office/drawing/2014/main" val="2329420573"/>
                    </a:ext>
                  </a:extLst>
                </a:gridCol>
                <a:gridCol w="3172505">
                  <a:extLst>
                    <a:ext uri="{9D8B030D-6E8A-4147-A177-3AD203B41FA5}">
                      <a16:colId xmlns:a16="http://schemas.microsoft.com/office/drawing/2014/main" val="4141163130"/>
                    </a:ext>
                  </a:extLst>
                </a:gridCol>
              </a:tblGrid>
              <a:tr h="1556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Literal(basic) meaning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Blow up a balloon(fill with air)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Blow up a building (make it explode)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Someone blows up (suddenly becomes very angry)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870407"/>
                  </a:ext>
                </a:extLst>
              </a:tr>
            </a:tbl>
          </a:graphicData>
        </a:graphic>
      </p:graphicFrame>
      <p:pic>
        <p:nvPicPr>
          <p:cNvPr id="3075" name="Рисунок 1" descr="Girl Blows Ballo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0" y="0"/>
            <a:ext cx="21526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" descr="TOP 100 Buildings Explosions &amp;#x2F; Best Building Demolition Compilation -  YouTube | Pictures, Demolition, High density 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6"/>
          <a:stretch>
            <a:fillRect/>
          </a:stretch>
        </p:blipFill>
        <p:spPr bwMode="auto">
          <a:xfrm>
            <a:off x="0" y="0"/>
            <a:ext cx="1400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 descr="Когда кричит начальник - Гуру бухгал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Blows Ballo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0" y="0"/>
            <a:ext cx="21526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OP 100 Buildings Explosions &amp;#x2F; Best Building Demolition Compilation -  YouTube | Pictures, Demolition, High density 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6"/>
          <a:stretch>
            <a:fillRect/>
          </a:stretch>
        </p:blipFill>
        <p:spPr bwMode="auto">
          <a:xfrm>
            <a:off x="0" y="0"/>
            <a:ext cx="1400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гда кричит начальник - Гуру бухгал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2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0829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Translate</a:t>
            </a:r>
            <a:r>
              <a:rPr lang="en-US" b="1" i="1" u="sng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You </a:t>
            </a:r>
            <a:r>
              <a:rPr lang="en-US" dirty="0"/>
              <a:t>can pick up something from the </a:t>
            </a:r>
            <a:r>
              <a:rPr lang="en-US" dirty="0" err="1"/>
              <a:t>floor.You</a:t>
            </a:r>
            <a:r>
              <a:rPr lang="en-US" dirty="0"/>
              <a:t> can pick up a language or bad </a:t>
            </a:r>
            <a:r>
              <a:rPr lang="en-US" dirty="0" err="1"/>
              <a:t>habits.The</a:t>
            </a:r>
            <a:r>
              <a:rPr lang="en-US" dirty="0"/>
              <a:t> weather can pick </a:t>
            </a:r>
            <a:r>
              <a:rPr lang="en-US" dirty="0" err="1"/>
              <a:t>up.You</a:t>
            </a:r>
            <a:r>
              <a:rPr lang="en-US" dirty="0"/>
              <a:t> can pick up a </a:t>
            </a:r>
            <a:r>
              <a:rPr lang="en-US" dirty="0" err="1"/>
              <a:t>bargain.A</a:t>
            </a:r>
            <a:r>
              <a:rPr lang="en-US" dirty="0"/>
              <a:t> radio can pick up a </a:t>
            </a:r>
            <a:r>
              <a:rPr lang="en-US" dirty="0" err="1"/>
              <a:t>signal.The</a:t>
            </a:r>
            <a:r>
              <a:rPr lang="en-US" dirty="0"/>
              <a:t> economy can pick </a:t>
            </a:r>
            <a:r>
              <a:rPr lang="en-US" dirty="0" err="1"/>
              <a:t>up.You</a:t>
            </a:r>
            <a:r>
              <a:rPr lang="en-US" dirty="0"/>
              <a:t> can pick  someone up in your car.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89217" cy="489920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Phrasal verb + </a:t>
            </a:r>
            <a:r>
              <a:rPr lang="en-US" dirty="0" smtClean="0">
                <a:latin typeface="Algerian" panose="04020705040A02060702" pitchFamily="82" charset="0"/>
              </a:rPr>
              <a:t>object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1 Match a verb in A with an object in B.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39109"/>
              </p:ext>
            </p:extLst>
          </p:nvPr>
        </p:nvGraphicFramePr>
        <p:xfrm>
          <a:off x="4310743" y="235130"/>
          <a:ext cx="7524205" cy="637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01">
                  <a:extLst>
                    <a:ext uri="{9D8B030D-6E8A-4147-A177-3AD203B41FA5}">
                      <a16:colId xmlns:a16="http://schemas.microsoft.com/office/drawing/2014/main" val="2680618658"/>
                    </a:ext>
                  </a:extLst>
                </a:gridCol>
                <a:gridCol w="3762504">
                  <a:extLst>
                    <a:ext uri="{9D8B030D-6E8A-4147-A177-3AD203B41FA5}">
                      <a16:colId xmlns:a16="http://schemas.microsoft.com/office/drawing/2014/main" val="2438573131"/>
                    </a:ext>
                  </a:extLst>
                </a:gridCol>
              </a:tblGrid>
              <a:tr h="5234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sort out d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 put out ___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 fill in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 find out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 try on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 try out ___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 bring up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 clear up ___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 take back ___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 work out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 put away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 turn off ___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clothes in a shop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 children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</a:t>
                      </a:r>
                      <a:r>
                        <a:rPr lang="en-US" sz="2800" dirty="0">
                          <a:effectLst/>
                        </a:rPr>
                        <a:t> the answer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 a problem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 the television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 toys in the cupboard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 a form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 something you don’t want to a shop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i</a:t>
                      </a:r>
                      <a:r>
                        <a:rPr lang="en-US" sz="2800" dirty="0">
                          <a:effectLst/>
                        </a:rPr>
                        <a:t> a new idea, a new drug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j a fire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</a:t>
                      </a:r>
                      <a:r>
                        <a:rPr lang="en-US" sz="2800" dirty="0">
                          <a:effectLst/>
                        </a:rPr>
                        <a:t> information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 a mess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81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9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Определите значение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фразовых глаголов </a:t>
            </a:r>
            <a:r>
              <a:rPr lang="ru-RU" dirty="0"/>
              <a:t>по вопросам-подсказкам и картинкам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2127" t="12258" r="25441" b="31300"/>
          <a:stretch/>
        </p:blipFill>
        <p:spPr bwMode="auto">
          <a:xfrm>
            <a:off x="164689" y="1577430"/>
            <a:ext cx="7202761" cy="4300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85016" y="1577430"/>
            <a:ext cx="3526972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these two people are related?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their relationship is?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they look alike?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of another way  of saying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after.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1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4546509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Over 1000 phrasal verbs 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help </a:t>
            </a:r>
            <a:r>
              <a:rPr lang="en-US" dirty="0">
                <a:latin typeface="Algerian" panose="04020705040A02060702" pitchFamily="82" charset="0"/>
              </a:rPr>
              <a:t>you to improve English.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41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boys doing? Does their headmaster look pleased with them? Are they still fighting? Why not? Think of another way of saying </a:t>
            </a:r>
            <a:r>
              <a:rPr lang="en-US" b="1" dirty="0"/>
              <a:t>break up.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1224" t="13968" r="23998" b="33295"/>
          <a:stretch/>
        </p:blipFill>
        <p:spPr bwMode="auto">
          <a:xfrm>
            <a:off x="222069" y="1672046"/>
            <a:ext cx="736745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96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88" y="652508"/>
            <a:ext cx="10515600" cy="43636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b="1" u="sng" dirty="0">
                <a:hlinkClick r:id="rId2"/>
              </a:rPr>
              <a:t>https://www.youtube.com/watch?v=PjaPYWMjBVc</a:t>
            </a:r>
            <a:r>
              <a:rPr lang="en-US" b="1" dirty="0"/>
              <a:t> </a:t>
            </a:r>
            <a:r>
              <a:rPr lang="en-US" b="1" i="1" dirty="0"/>
              <a:t>The song by Shakira “Try everything”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b="1" dirty="0"/>
              <a:t>Петь песни с фразовыми глаголами – весело и эффективно. Подпеваем и выписываем фразовые глаголы.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9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5984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latin typeface="Algerian" panose="04020705040A02060702" pitchFamily="82" charset="0"/>
              </a:rPr>
              <a:t>Phrasal </a:t>
            </a:r>
            <a:r>
              <a:rPr lang="en-US" cap="all" dirty="0" err="1" smtClean="0">
                <a:latin typeface="Algerian" panose="04020705040A02060702" pitchFamily="82" charset="0"/>
              </a:rPr>
              <a:t>verbS</a:t>
            </a:r>
            <a:r>
              <a:rPr lang="ru-RU" dirty="0" smtClean="0"/>
              <a:t>–признак</a:t>
            </a:r>
            <a:r>
              <a:rPr lang="ru-RU" dirty="0"/>
              <a:t>, по которому можно опознать английский язык. Лингвисты между собой шутят: произносим «фразовый глагол», имеем ввиду «английский язык».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48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6144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latin typeface="Algerian" panose="04020705040A02060702" pitchFamily="82" charset="0"/>
              </a:rPr>
              <a:t/>
            </a:r>
            <a:br>
              <a:rPr lang="en-US" cap="all" dirty="0" smtClean="0">
                <a:latin typeface="Algerian" panose="04020705040A02060702" pitchFamily="82" charset="0"/>
              </a:rPr>
            </a:br>
            <a:r>
              <a:rPr lang="en-US" cap="all" dirty="0">
                <a:latin typeface="Algerian" panose="04020705040A02060702" pitchFamily="82" charset="0"/>
              </a:rPr>
              <a:t/>
            </a:r>
            <a:br>
              <a:rPr lang="en-US" cap="all" dirty="0">
                <a:latin typeface="Algerian" panose="04020705040A02060702" pitchFamily="82" charset="0"/>
              </a:rPr>
            </a:br>
            <a:r>
              <a:rPr lang="en-US" cap="all" dirty="0" smtClean="0">
                <a:latin typeface="Algerian" panose="04020705040A02060702" pitchFamily="82" charset="0"/>
              </a:rPr>
              <a:t/>
            </a:r>
            <a:br>
              <a:rPr lang="en-US" cap="all" dirty="0" smtClean="0">
                <a:latin typeface="Algerian" panose="04020705040A02060702" pitchFamily="82" charset="0"/>
              </a:rPr>
            </a:br>
            <a:r>
              <a:rPr lang="en-US" cap="all" dirty="0" smtClean="0">
                <a:latin typeface="Algerian" panose="04020705040A02060702" pitchFamily="82" charset="0"/>
              </a:rPr>
              <a:t>Phrasal </a:t>
            </a:r>
            <a:r>
              <a:rPr lang="en-US" cap="all" dirty="0">
                <a:latin typeface="Algerian" panose="04020705040A02060702" pitchFamily="82" charset="0"/>
              </a:rPr>
              <a:t>verb </a:t>
            </a:r>
            <a:r>
              <a:rPr lang="en-US" cap="all" dirty="0" smtClean="0">
                <a:latin typeface="Algerian" panose="04020705040A02060702" pitchFamily="82" charset="0"/>
              </a:rPr>
              <a:t>is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a</a:t>
            </a:r>
            <a:r>
              <a:rPr lang="en-US" b="1" dirty="0"/>
              <a:t> </a:t>
            </a:r>
            <a:r>
              <a:rPr lang="en-US" b="1" dirty="0">
                <a:hlinkClick r:id="rId2" tooltip="combination"/>
              </a:rPr>
              <a:t>combination</a:t>
            </a:r>
            <a:r>
              <a:rPr lang="en-US" b="1" dirty="0"/>
              <a:t> of a verb and an </a:t>
            </a:r>
            <a:r>
              <a:rPr lang="en-US" b="1" dirty="0">
                <a:hlinkClick r:id="rId3" tooltip="adverb"/>
              </a:rPr>
              <a:t>adverb</a:t>
            </a:r>
            <a:r>
              <a:rPr lang="en-US" b="1" dirty="0"/>
              <a:t> or a verb and a </a:t>
            </a:r>
            <a:r>
              <a:rPr lang="en-US" b="1" dirty="0">
                <a:hlinkClick r:id="rId4" tooltip="preposition"/>
              </a:rPr>
              <a:t>preposition</a:t>
            </a:r>
            <a:r>
              <a:rPr lang="en-US" b="1" dirty="0"/>
              <a:t>, or both, in which the </a:t>
            </a:r>
            <a:r>
              <a:rPr lang="en-US" b="1" dirty="0">
                <a:hlinkClick r:id="rId2" tooltip="combination"/>
              </a:rPr>
              <a:t>combination</a:t>
            </a:r>
            <a:r>
              <a:rPr lang="en-US" b="1" dirty="0"/>
              <a:t> has a </a:t>
            </a:r>
            <a:r>
              <a:rPr lang="en-US" b="1" dirty="0">
                <a:hlinkClick r:id="rId5" tooltip="meaning"/>
              </a:rPr>
              <a:t>meaning</a:t>
            </a:r>
            <a:r>
              <a:rPr lang="en-US" b="1" dirty="0"/>
              <a:t> different from the </a:t>
            </a:r>
            <a:r>
              <a:rPr lang="en-US" b="1" dirty="0">
                <a:hlinkClick r:id="rId5" tooltip="meaning"/>
              </a:rPr>
              <a:t>meaning</a:t>
            </a:r>
            <a:r>
              <a:rPr lang="en-US" b="1" dirty="0"/>
              <a:t> of the words </a:t>
            </a:r>
            <a:r>
              <a:rPr lang="en-US" b="1" dirty="0">
                <a:hlinkClick r:id="rId6" tooltip="considered"/>
              </a:rPr>
              <a:t>considered</a:t>
            </a:r>
            <a:r>
              <a:rPr lang="en-US" b="1" dirty="0"/>
              <a:t> </a:t>
            </a:r>
            <a:r>
              <a:rPr lang="en-US" b="1" dirty="0">
                <a:hlinkClick r:id="rId7" tooltip="separately"/>
              </a:rPr>
              <a:t>separately</a:t>
            </a:r>
            <a:r>
              <a:rPr lang="en-US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i="1" dirty="0"/>
              <a:t>"Catch on" is a phrasal verb </a:t>
            </a:r>
            <a:r>
              <a:rPr lang="en-US" i="1" dirty="0">
                <a:hlinkClick r:id="rId5" tooltip="meaning"/>
              </a:rPr>
              <a:t>meaning</a:t>
            </a:r>
            <a:r>
              <a:rPr lang="en-US" i="1" dirty="0"/>
              <a:t> to </a:t>
            </a:r>
            <a:r>
              <a:rPr lang="en-US" i="1" dirty="0">
                <a:hlinkClick r:id="rId8" tooltip="understand"/>
              </a:rPr>
              <a:t>understand</a:t>
            </a:r>
            <a:r>
              <a:rPr lang="en-US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6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2818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What is a phrasal verb?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Phrasal </a:t>
            </a:r>
            <a:r>
              <a:rPr lang="en-US" sz="3600" b="1" dirty="0">
                <a:solidFill>
                  <a:srgbClr val="0070C0"/>
                </a:solidFill>
              </a:rPr>
              <a:t>verbs are verbs which have a main verb and a particle which, together, create one meaning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Phrasal verbs are verbs with adjectives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Phrasal verbs are verbs in different meanings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4878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Происхождение фразовых глаголов </a:t>
            </a:r>
            <a:r>
              <a:rPr lang="ru-RU" dirty="0" smtClean="0"/>
              <a:t>можно отследить до самых ранних древнеанглийских письменных источников.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239589"/>
            <a:ext cx="11088189" cy="293737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</a:t>
            </a:r>
            <a:r>
              <a:rPr lang="en-US" sz="3600" b="1" dirty="0">
                <a:solidFill>
                  <a:srgbClr val="0070C0"/>
                </a:solidFill>
              </a:rPr>
              <a:t>man walked out</a:t>
            </a:r>
            <a:r>
              <a:rPr lang="ru-RU" sz="3600" b="1" dirty="0">
                <a:solidFill>
                  <a:srgbClr val="0070C0"/>
                </a:solidFill>
              </a:rPr>
              <a:t>. — Человек вышел. (направление)</a:t>
            </a:r>
          </a:p>
          <a:p>
            <a:r>
              <a:rPr lang="ru-RU" sz="3600" b="1" dirty="0" err="1">
                <a:solidFill>
                  <a:srgbClr val="0070C0"/>
                </a:solidFill>
              </a:rPr>
              <a:t>The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man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stood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by</a:t>
            </a:r>
            <a:r>
              <a:rPr lang="ru-RU" sz="3600" b="1" dirty="0">
                <a:solidFill>
                  <a:srgbClr val="0070C0"/>
                </a:solidFill>
              </a:rPr>
              <a:t>. — Человек стоял рядом.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(</a:t>
            </a:r>
            <a:r>
              <a:rPr lang="ru-RU" sz="3600" b="1" dirty="0">
                <a:solidFill>
                  <a:srgbClr val="0070C0"/>
                </a:solidFill>
              </a:rPr>
              <a:t>место)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034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8498"/>
          </a:xfrm>
        </p:spPr>
        <p:txBody>
          <a:bodyPr>
            <a:noAutofit/>
          </a:bodyPr>
          <a:lstStyle/>
          <a:p>
            <a:r>
              <a:rPr lang="ru-RU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OUT: приключения одного </a:t>
            </a:r>
            <a:r>
              <a:rPr lang="en-US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наречия</a:t>
            </a:r>
            <a:r>
              <a:rPr lang="ru-RU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5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8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phrasal </a:t>
            </a:r>
            <a:r>
              <a:rPr lang="en-US" dirty="0" err="1" smtClean="0">
                <a:latin typeface="Algerian" panose="04020705040A02060702" pitchFamily="82" charset="0"/>
              </a:rPr>
              <a:t>verbS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smtClean="0"/>
              <a:t>are verbs which have a main verb and a particle. What is a particle?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</a:rPr>
              <a:t>Particles </a:t>
            </a:r>
            <a:r>
              <a:rPr lang="en-US" sz="3600" b="1" dirty="0">
                <a:solidFill>
                  <a:srgbClr val="0070C0"/>
                </a:solidFill>
              </a:rPr>
              <a:t>are prepositions</a:t>
            </a:r>
            <a:endParaRPr lang="ru-RU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</a:rPr>
              <a:t>Particles are adverbs and prepositions</a:t>
            </a:r>
            <a:endParaRPr lang="ru-RU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</a:rPr>
              <a:t>Particles are adverbs</a:t>
            </a:r>
            <a:endParaRPr lang="ru-RU" sz="3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48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7766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сочетании с различными элементами основной глагол может приобретать самые разные значения, на первый взгляд, мало связанные друг с другом по смыслу. Например:</a:t>
            </a:r>
            <a:br>
              <a:rPr lang="ru-RU" dirty="0"/>
            </a:br>
            <a:r>
              <a:rPr lang="en-US" b="1" i="1" dirty="0">
                <a:solidFill>
                  <a:srgbClr val="0070C0"/>
                </a:solidFill>
              </a:rPr>
              <a:t>look</a:t>
            </a:r>
            <a:r>
              <a:rPr lang="ru-RU" b="1" i="1" dirty="0">
                <a:solidFill>
                  <a:srgbClr val="0070C0"/>
                </a:solidFill>
              </a:rPr>
              <a:t> — смотреть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look for</a:t>
            </a:r>
            <a:r>
              <a:rPr lang="ru-RU" b="1" i="1" dirty="0">
                <a:solidFill>
                  <a:srgbClr val="0070C0"/>
                </a:solidFill>
              </a:rPr>
              <a:t> — искать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look after</a:t>
            </a:r>
            <a:r>
              <a:rPr lang="ru-RU" b="1" i="1" dirty="0">
                <a:solidFill>
                  <a:srgbClr val="0070C0"/>
                </a:solidFill>
              </a:rPr>
              <a:t> — заботиться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2428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578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Algerian</vt:lpstr>
      <vt:lpstr>Calibri</vt:lpstr>
      <vt:lpstr>Calibri Light</vt:lpstr>
      <vt:lpstr>Times New Roman</vt:lpstr>
      <vt:lpstr>Ретро</vt:lpstr>
      <vt:lpstr>TIME TO GET TO KNOW THEM BETTER – ПОРА ПОЗНАКОМИТЬСЯ ПОБЛИЖЕ </vt:lpstr>
      <vt:lpstr>Over 1000 phrasal verbs   help you to improve English. </vt:lpstr>
      <vt:lpstr>Phrasal verbS–признак, по которому можно опознать английский язык. Лингвисты между собой шутят: произносим «фразовый глагол», имеем ввиду «английский язык». </vt:lpstr>
      <vt:lpstr>   Phrasal verb is a combination of a verb and an adverb or a verb and a preposition, or both, in which the combination has a meaning different from the meaning of the words considered separately: "Catch on" is a phrasal verb meaning to understand. </vt:lpstr>
      <vt:lpstr>What is a phrasal verb?  Phrasal verbs are verbs which have a main verb and a particle which, together, create one meaning Phrasal verbs are verbs with adjectives Phrasal verbs are verbs in different meanings </vt:lpstr>
      <vt:lpstr>Происхождение фразовых глаголов можно отследить до самых ранних древнеанглийских письменных источников.  </vt:lpstr>
      <vt:lpstr>OUT: приключения одного   наречия </vt:lpstr>
      <vt:lpstr>phrasal verbS are verbs which have a main verb and a particle. What is a particle? </vt:lpstr>
      <vt:lpstr>В сочетании с различными элементами основной глагол может приобретать самые разные значения, на первый взгляд, мало связанные друг с другом по смыслу. Например: look — смотреть look for — искать look after — заботиться </vt:lpstr>
      <vt:lpstr>Можно учить фразовые глаголы по наречию или предлогу.    </vt:lpstr>
      <vt:lpstr>What do particles mean in phrasal verbs? </vt:lpstr>
      <vt:lpstr>Подбирая синонимы к phrasal verbs вы создаете ассоциативную связь , которая поможет не просто быстрее выучить, но и вспомнить глагол. Всё, что базируется на ассоциациях, всегда легче понять и принять. </vt:lpstr>
      <vt:lpstr>A phrasal verb can often be replaced by single verb with more or less the same meaning because: </vt:lpstr>
      <vt:lpstr>Replace the underlined verbs in these sentences with phrasal verbs made using the verbs and particles from the boxes below. </vt:lpstr>
      <vt:lpstr>Презентация PowerPoint</vt:lpstr>
      <vt:lpstr>Презентация PowerPoint</vt:lpstr>
      <vt:lpstr>Translate: You can pick up something from the floor.You can pick up a language or bad habits.The weather can pick up.You can pick up a bargain.A radio can pick up a signal.The economy can pick up.You can pick  someone up in your car. </vt:lpstr>
      <vt:lpstr>Phrasal verb + object  1 Match a verb in A with an object in B.</vt:lpstr>
      <vt:lpstr>Определите значение фразовых глаголов по вопросам-подсказкам и картинкам </vt:lpstr>
      <vt:lpstr>What are the boys doing? Does their headmaster look pleased with them? Are they still fighting? Why not? Think of another way of saying break up.</vt:lpstr>
      <vt:lpstr>  https://www.youtube.com/watch?v=PjaPYWMjBVc The song by Shakira “Try everything”   Петь песни с фразовыми глаголами – весело и эффективно. Подпеваем и выписываем фразовые глаголы.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GET TO KNOW THEM BETTER – ПОРА ПОЗНАКОМИТЬСЯ ПОБЛИЖЕ</dc:title>
  <dc:creator>Ксения Зенкина</dc:creator>
  <cp:lastModifiedBy>Ксения Зенкина</cp:lastModifiedBy>
  <cp:revision>12</cp:revision>
  <dcterms:created xsi:type="dcterms:W3CDTF">2021-02-07T15:37:26Z</dcterms:created>
  <dcterms:modified xsi:type="dcterms:W3CDTF">2021-02-07T17:23:26Z</dcterms:modified>
</cp:coreProperties>
</file>