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5" r:id="rId2"/>
    <p:sldId id="266" r:id="rId3"/>
    <p:sldId id="257" r:id="rId4"/>
    <p:sldId id="267" r:id="rId5"/>
    <p:sldId id="268" r:id="rId6"/>
    <p:sldId id="261" r:id="rId7"/>
    <p:sldId id="256" r:id="rId8"/>
    <p:sldId id="271" r:id="rId9"/>
    <p:sldId id="270" r:id="rId10"/>
    <p:sldId id="263" r:id="rId11"/>
    <p:sldId id="264" r:id="rId12"/>
    <p:sldId id="272" r:id="rId13"/>
    <p:sldId id="273" r:id="rId14"/>
    <p:sldId id="274" r:id="rId15"/>
    <p:sldId id="275" r:id="rId16"/>
    <p:sldId id="276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BEF09-8C3F-4ADD-9A08-B89F7FAE81A1}" type="datetimeFigureOut">
              <a:rPr lang="ru-RU" smtClean="0"/>
              <a:pPr/>
              <a:t>26.08.2019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C000AB-DA32-4D9B-ABE9-5567FF4C9EA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000AB-DA32-4D9B-ABE9-5567FF4C9EA9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C6CB8-B2DB-4B10-9A75-892A4494A01F}" type="datetimeFigureOut">
              <a:rPr lang="ru-RU" smtClean="0"/>
              <a:pPr/>
              <a:t>26.08.2019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B297A3E-3892-410D-8EF2-079E9B3EF3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C6CB8-B2DB-4B10-9A75-892A4494A01F}" type="datetimeFigureOut">
              <a:rPr lang="ru-RU" smtClean="0"/>
              <a:pPr/>
              <a:t>26.08.2019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7A3E-3892-410D-8EF2-079E9B3EF3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C6CB8-B2DB-4B10-9A75-892A4494A01F}" type="datetimeFigureOut">
              <a:rPr lang="ru-RU" smtClean="0"/>
              <a:pPr/>
              <a:t>26.08.2019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7A3E-3892-410D-8EF2-079E9B3EF3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C6CB8-B2DB-4B10-9A75-892A4494A01F}" type="datetimeFigureOut">
              <a:rPr lang="ru-RU" smtClean="0"/>
              <a:pPr/>
              <a:t>26.08.2019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7A3E-3892-410D-8EF2-079E9B3EF3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C6CB8-B2DB-4B10-9A75-892A4494A01F}" type="datetimeFigureOut">
              <a:rPr lang="ru-RU" smtClean="0"/>
              <a:pPr/>
              <a:t>26.08.2019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B297A3E-3892-410D-8EF2-079E9B3EF3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C6CB8-B2DB-4B10-9A75-892A4494A01F}" type="datetimeFigureOut">
              <a:rPr lang="ru-RU" smtClean="0"/>
              <a:pPr/>
              <a:t>26.08.2019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7A3E-3892-410D-8EF2-079E9B3EF3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C6CB8-B2DB-4B10-9A75-892A4494A01F}" type="datetimeFigureOut">
              <a:rPr lang="ru-RU" smtClean="0"/>
              <a:pPr/>
              <a:t>26.08.2019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7A3E-3892-410D-8EF2-079E9B3EF3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C6CB8-B2DB-4B10-9A75-892A4494A01F}" type="datetimeFigureOut">
              <a:rPr lang="ru-RU" smtClean="0"/>
              <a:pPr/>
              <a:t>26.08.2019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7A3E-3892-410D-8EF2-079E9B3EF3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C6CB8-B2DB-4B10-9A75-892A4494A01F}" type="datetimeFigureOut">
              <a:rPr lang="ru-RU" smtClean="0"/>
              <a:pPr/>
              <a:t>26.08.2019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7A3E-3892-410D-8EF2-079E9B3EF3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C6CB8-B2DB-4B10-9A75-892A4494A01F}" type="datetimeFigureOut">
              <a:rPr lang="ru-RU" smtClean="0"/>
              <a:pPr/>
              <a:t>26.08.2019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7A3E-3892-410D-8EF2-079E9B3EF3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C6CB8-B2DB-4B10-9A75-892A4494A01F}" type="datetimeFigureOut">
              <a:rPr lang="ru-RU" smtClean="0"/>
              <a:pPr/>
              <a:t>26.08.2019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B297A3E-3892-410D-8EF2-079E9B3EF3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2FC6CB8-B2DB-4B10-9A75-892A4494A01F}" type="datetimeFigureOut">
              <a:rPr lang="ru-RU" smtClean="0"/>
              <a:pPr/>
              <a:t>26.08.2019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B297A3E-3892-410D-8EF2-079E9B3EF39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Documents\Desktop\&#1052;&#1077;&#1090;&#1086;&#1076;.%20&#1082;&#1086;&#1087;&#1080;&#1083;&#1082;&#1072;\&#1052;&#1086;&#1080;%20&#1091;&#1088;&#1086;&#1082;&#1080;\&#1048;&#1079;%20&#1074;&#1072;&#1088;&#1103;&#1075;%20%20&#1074;%20&#1075;&#1088;&#1077;&#1082;&#1080;\&#1045;&#1089;&#1083;&#1080;%20&#1042;&#1077;&#1089;&#1077;&#1083;&#1086;%20&#1046;&#1080;&#1074;&#1077;&#1090;&#1089;&#1103;,%20&#1044;&#1077;&#1083;&#1072;&#1081;%20&#1058;&#1072;&#1082;%20-%20&#1056;&#1072;&#1079;&#1074;&#1080;&#1074;&#1072;&#1102;&#1097;&#1080;&#1077;%20&#1052;&#1091;&#1083;&#1100;&#1090;&#1080;&#1082;&#1080;%20-%20&#1044;&#1077;&#1090;&#1089;&#1082;&#1080;&#1077;%20&#1055;&#1077;&#1089;&#1085;&#1080;.mp4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2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pPr eaLnBrk="1" hangingPunct="1"/>
            <a:r>
              <a:rPr lang="ru-RU" altLang="ru-RU" sz="6600" dirty="0" smtClean="0"/>
              <a:t>Из «варяг в греки»</a:t>
            </a:r>
          </a:p>
        </p:txBody>
      </p:sp>
      <p:pic>
        <p:nvPicPr>
          <p:cNvPr id="6147" name="Рисунок 52"/>
          <p:cNvPicPr>
            <a:picLocks noChangeAspect="1" noChangeArrowheads="1"/>
          </p:cNvPicPr>
          <p:nvPr/>
        </p:nvPicPr>
        <p:blipFill>
          <a:blip r:embed="rId2"/>
          <a:srcRect l="2225" t="1587" r="34808" b="73544"/>
          <a:stretch>
            <a:fillRect/>
          </a:stretch>
        </p:blipFill>
        <p:spPr bwMode="auto">
          <a:xfrm>
            <a:off x="7286625" y="3143250"/>
            <a:ext cx="1681163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TextBox 3"/>
          <p:cNvSpPr txBox="1">
            <a:spLocks noChangeArrowheads="1"/>
          </p:cNvSpPr>
          <p:nvPr/>
        </p:nvSpPr>
        <p:spPr bwMode="auto">
          <a:xfrm>
            <a:off x="214313" y="214313"/>
            <a:ext cx="87868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>
                <a:latin typeface="Times New Roman" pitchFamily="18" charset="0"/>
                <a:cs typeface="Times New Roman" pitchFamily="18" charset="0"/>
              </a:rPr>
              <a:t>МБОУ СОШ № 29 с углублённым изучением отдельных предметов г. Смоленска</a:t>
            </a:r>
          </a:p>
        </p:txBody>
      </p:sp>
      <p:sp>
        <p:nvSpPr>
          <p:cNvPr id="6149" name="TextBox 4"/>
          <p:cNvSpPr txBox="1">
            <a:spLocks noChangeArrowheads="1"/>
          </p:cNvSpPr>
          <p:nvPr/>
        </p:nvSpPr>
        <p:spPr bwMode="auto">
          <a:xfrm>
            <a:off x="0" y="6072188"/>
            <a:ext cx="9144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Смоленск</a:t>
            </a:r>
          </a:p>
          <a:p>
            <a:pPr algn="ctr"/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/>
          <p:cNvSpPr txBox="1">
            <a:spLocks noChangeArrowheads="1"/>
          </p:cNvSpPr>
          <p:nvPr/>
        </p:nvSpPr>
        <p:spPr bwMode="auto">
          <a:xfrm>
            <a:off x="468313" y="333375"/>
            <a:ext cx="84248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 algn="just"/>
            <a:r>
              <a:rPr lang="ru-RU" altLang="ru-RU">
                <a:latin typeface="Times New Roman" pitchFamily="18" charset="0"/>
                <a:cs typeface="Times New Roman" pitchFamily="18" charset="0"/>
              </a:rPr>
              <a:t>Там, где реки близко подходили друг к другу, путники вытаскивали ладью из воды, волокли её по земле или ставили на деревянные круглые катки и катили до следующей реки. Там лодку спускали на воду и продолжали свой путь.</a:t>
            </a:r>
          </a:p>
        </p:txBody>
      </p:sp>
      <p:pic>
        <p:nvPicPr>
          <p:cNvPr id="4101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3467552"/>
            <a:ext cx="4032448" cy="2851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6" descr="http://buza.su/images/gusli/bogatyigost7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67544" y="1700808"/>
            <a:ext cx="3945206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upload.wikimedia.org/wikipedia/commons/thumb/d/d5/%D0%A1%D0%B0%D0%B4%D0%BA%D0%BE%2C_%D0%B1%D0%BE%D0%B3%D0%B0%D1%82%D1%8B%D0%B9_%D0%BD%D0%BE%D0%B2%D0%B3%D0%BE%D1%80%D0%BE%D0%B4%D1%81%D0%BA%D0%B8%D0%B9_%D0%B3%D0%BE%D1%81%D1%82%D1%8C.jpg/250px-%D0%A1%D0%B0%D0%B4%D0%BA%D0%BE%2C_%D0%B1%D0%BE%D0%B3%D0%B0%D1%82%D1%8B%D0%B9_%D0%BD%D0%BE%D0%B2%D0%B3%D0%BE%D1%80%D0%BE%D0%B4%D1%81%D0%BA%D0%B8%D0%B9_%D0%B3%D0%BE%D1%81%D1%82%D1%8C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491982" y="980728"/>
            <a:ext cx="4187777" cy="5544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15" name="TextBox 4"/>
          <p:cNvSpPr txBox="1">
            <a:spLocks noChangeArrowheads="1"/>
          </p:cNvSpPr>
          <p:nvPr/>
        </p:nvSpPr>
        <p:spPr bwMode="auto">
          <a:xfrm>
            <a:off x="539750" y="188913"/>
            <a:ext cx="83518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 algn="just"/>
            <a:r>
              <a:rPr lang="ru-RU" altLang="ru-RU">
                <a:latin typeface="Times New Roman" pitchFamily="18" charset="0"/>
                <a:cs typeface="Times New Roman" pitchFamily="18" charset="0"/>
              </a:rPr>
              <a:t>Постепенно освоили этот путь и русские торговцы. Их называли </a:t>
            </a:r>
            <a:r>
              <a:rPr lang="ru-RU" altLang="ru-RU" b="1">
                <a:latin typeface="Times New Roman" pitchFamily="18" charset="0"/>
                <a:cs typeface="Times New Roman" pitchFamily="18" charset="0"/>
              </a:rPr>
              <a:t>купцами</a:t>
            </a:r>
            <a:r>
              <a:rPr lang="ru-RU" altLang="ru-RU">
                <a:latin typeface="Times New Roman" pitchFamily="18" charset="0"/>
                <a:cs typeface="Times New Roman" pitchFamily="18" charset="0"/>
              </a:rPr>
              <a:t>. Главным их занятием была торговля.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>
            <a:grpSpLocks/>
          </p:cNvGrpSpPr>
          <p:nvPr/>
        </p:nvGrpSpPr>
        <p:grpSpPr bwMode="auto">
          <a:xfrm>
            <a:off x="7643834" y="3000372"/>
            <a:ext cx="1368425" cy="1584325"/>
            <a:chOff x="7452320" y="4077071"/>
            <a:chExt cx="1368152" cy="1584176"/>
          </a:xfrm>
        </p:grpSpPr>
        <p:pic>
          <p:nvPicPr>
            <p:cNvPr id="6" name="Рисунок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52320" y="4077071"/>
              <a:ext cx="1368152" cy="158417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4357" name="TextBox 7"/>
            <p:cNvSpPr txBox="1">
              <a:spLocks noChangeArrowheads="1"/>
            </p:cNvSpPr>
            <p:nvPr/>
          </p:nvSpPr>
          <p:spPr bwMode="auto">
            <a:xfrm>
              <a:off x="7880862" y="4862815"/>
              <a:ext cx="75538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altLang="ru-RU" sz="1400" dirty="0">
                  <a:latin typeface="Times New Roman" pitchFamily="18" charset="0"/>
                  <a:cs typeface="Times New Roman" pitchFamily="18" charset="0"/>
                </a:rPr>
                <a:t>Зерно</a:t>
              </a:r>
            </a:p>
          </p:txBody>
        </p:sp>
      </p:grpSp>
      <p:grpSp>
        <p:nvGrpSpPr>
          <p:cNvPr id="3" name="Группа 10"/>
          <p:cNvGrpSpPr>
            <a:grpSpLocks/>
          </p:cNvGrpSpPr>
          <p:nvPr/>
        </p:nvGrpSpPr>
        <p:grpSpPr bwMode="auto">
          <a:xfrm>
            <a:off x="4643438" y="1000108"/>
            <a:ext cx="1582737" cy="1584325"/>
            <a:chOff x="4211960" y="1196752"/>
            <a:chExt cx="1224137" cy="1447822"/>
          </a:xfrm>
        </p:grpSpPr>
        <p:pic>
          <p:nvPicPr>
            <p:cNvPr id="14354" name="Рисунок 1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10800000" flipV="1">
              <a:off x="4211960" y="1196752"/>
              <a:ext cx="1224137" cy="14478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55" name="TextBox 8"/>
            <p:cNvSpPr txBox="1">
              <a:spLocks noChangeArrowheads="1"/>
            </p:cNvSpPr>
            <p:nvPr/>
          </p:nvSpPr>
          <p:spPr bwMode="auto">
            <a:xfrm>
              <a:off x="4343117" y="1916832"/>
              <a:ext cx="1092979" cy="269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altLang="ru-RU" sz="1400" dirty="0">
                  <a:latin typeface="Times New Roman" pitchFamily="18" charset="0"/>
                  <a:cs typeface="Times New Roman" pitchFamily="18" charset="0"/>
                </a:rPr>
                <a:t>Смола</a:t>
              </a:r>
            </a:p>
          </p:txBody>
        </p:sp>
      </p:grpSp>
      <p:grpSp>
        <p:nvGrpSpPr>
          <p:cNvPr id="4" name="Группа 13"/>
          <p:cNvGrpSpPr>
            <a:grpSpLocks/>
          </p:cNvGrpSpPr>
          <p:nvPr/>
        </p:nvGrpSpPr>
        <p:grpSpPr bwMode="auto">
          <a:xfrm>
            <a:off x="6357950" y="1357298"/>
            <a:ext cx="1152525" cy="1295400"/>
            <a:chOff x="7596336" y="4365104"/>
            <a:chExt cx="974126" cy="1152128"/>
          </a:xfrm>
        </p:grpSpPr>
        <p:pic>
          <p:nvPicPr>
            <p:cNvPr id="14352" name="Рисунок 1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10800000" flipV="1">
              <a:off x="7596336" y="4365104"/>
              <a:ext cx="974126" cy="1152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53" name="TextBox 9"/>
            <p:cNvSpPr txBox="1">
              <a:spLocks noChangeArrowheads="1"/>
            </p:cNvSpPr>
            <p:nvPr/>
          </p:nvSpPr>
          <p:spPr bwMode="auto">
            <a:xfrm>
              <a:off x="7866926" y="4883562"/>
              <a:ext cx="665513" cy="273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altLang="ru-RU" sz="1400" dirty="0">
                  <a:latin typeface="Times New Roman" pitchFamily="18" charset="0"/>
                  <a:cs typeface="Times New Roman" pitchFamily="18" charset="0"/>
                </a:rPr>
                <a:t>Мёд</a:t>
              </a:r>
            </a:p>
          </p:txBody>
        </p:sp>
      </p:grpSp>
      <p:grpSp>
        <p:nvGrpSpPr>
          <p:cNvPr id="5" name="Группа 18"/>
          <p:cNvGrpSpPr>
            <a:grpSpLocks/>
          </p:cNvGrpSpPr>
          <p:nvPr/>
        </p:nvGrpSpPr>
        <p:grpSpPr bwMode="auto">
          <a:xfrm>
            <a:off x="7643834" y="1785926"/>
            <a:ext cx="1152525" cy="863600"/>
            <a:chOff x="7668344" y="5157192"/>
            <a:chExt cx="1048715" cy="935037"/>
          </a:xfrm>
        </p:grpSpPr>
        <p:pic>
          <p:nvPicPr>
            <p:cNvPr id="14350" name="Рисунок 1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10800000" flipV="1">
              <a:off x="7668344" y="5157192"/>
              <a:ext cx="790575" cy="9350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51" name="TextBox 17"/>
            <p:cNvSpPr txBox="1">
              <a:spLocks noChangeArrowheads="1"/>
            </p:cNvSpPr>
            <p:nvPr/>
          </p:nvSpPr>
          <p:spPr bwMode="auto">
            <a:xfrm>
              <a:off x="7799430" y="5546936"/>
              <a:ext cx="917629" cy="333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altLang="ru-RU" sz="1400">
                  <a:latin typeface="Times New Roman" pitchFamily="18" charset="0"/>
                  <a:cs typeface="Times New Roman" pitchFamily="18" charset="0"/>
                </a:rPr>
                <a:t>Воск</a:t>
              </a:r>
            </a:p>
          </p:txBody>
        </p:sp>
      </p:grpSp>
      <p:grpSp>
        <p:nvGrpSpPr>
          <p:cNvPr id="7" name="Группа 60"/>
          <p:cNvGrpSpPr>
            <a:grpSpLocks/>
          </p:cNvGrpSpPr>
          <p:nvPr/>
        </p:nvGrpSpPr>
        <p:grpSpPr bwMode="auto">
          <a:xfrm>
            <a:off x="4857752" y="2643182"/>
            <a:ext cx="2592387" cy="2232025"/>
            <a:chOff x="395536" y="4077072"/>
            <a:chExt cx="2328873" cy="1440160"/>
          </a:xfrm>
        </p:grpSpPr>
        <p:pic>
          <p:nvPicPr>
            <p:cNvPr id="21" name="Picture 1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95536" y="4077072"/>
              <a:ext cx="1731933" cy="115212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2" name="Picture 1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187624" y="4365104"/>
              <a:ext cx="1536785" cy="115212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4343" name="TextBox 22"/>
          <p:cNvSpPr txBox="1">
            <a:spLocks noChangeArrowheads="1"/>
          </p:cNvSpPr>
          <p:nvPr/>
        </p:nvSpPr>
        <p:spPr bwMode="auto">
          <a:xfrm>
            <a:off x="323850" y="260350"/>
            <a:ext cx="86407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/>
            <a:r>
              <a:rPr lang="ru-RU" altLang="ru-RU">
                <a:latin typeface="Times New Roman" pitchFamily="18" charset="0"/>
                <a:cs typeface="Times New Roman" pitchFamily="18" charset="0"/>
              </a:rPr>
              <a:t>Они приобретали у своих соплеменников меха пушных зверей, мёд, воск, а затем везли всё это на рынки Византии.</a:t>
            </a:r>
          </a:p>
        </p:txBody>
      </p:sp>
      <p:grpSp>
        <p:nvGrpSpPr>
          <p:cNvPr id="8" name="Группа 30"/>
          <p:cNvGrpSpPr>
            <a:grpSpLocks/>
          </p:cNvGrpSpPr>
          <p:nvPr/>
        </p:nvGrpSpPr>
        <p:grpSpPr bwMode="auto">
          <a:xfrm>
            <a:off x="7215206" y="4786322"/>
            <a:ext cx="1295400" cy="863600"/>
            <a:chOff x="3917195" y="4215660"/>
            <a:chExt cx="1346430" cy="936104"/>
          </a:xfrm>
        </p:grpSpPr>
        <p:pic>
          <p:nvPicPr>
            <p:cNvPr id="42" name="Picture 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917195" y="4215660"/>
              <a:ext cx="1346430" cy="93610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4347" name="TextBox 21"/>
            <p:cNvSpPr txBox="1">
              <a:spLocks noChangeArrowheads="1"/>
            </p:cNvSpPr>
            <p:nvPr/>
          </p:nvSpPr>
          <p:spPr bwMode="auto">
            <a:xfrm rot="19187674">
              <a:off x="4298138" y="4287999"/>
              <a:ext cx="792088" cy="3336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altLang="ru-RU" sz="1400" dirty="0">
                  <a:latin typeface="Times New Roman" pitchFamily="18" charset="0"/>
                  <a:cs typeface="Times New Roman" pitchFamily="18" charset="0"/>
                </a:rPr>
                <a:t>Лён</a:t>
              </a:r>
            </a:p>
          </p:txBody>
        </p:sp>
      </p:grpSp>
      <p:pic>
        <p:nvPicPr>
          <p:cNvPr id="14345" name="Рисунок 23" descr="14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55650" y="1341438"/>
            <a:ext cx="3600450" cy="499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https://www.motto.net.ua/pic/201505/800x600/motto.net.ua-95839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3438" y="5143512"/>
            <a:ext cx="171451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http://chert-poberi.ru/wp-content/uploads/2016/proga/111/igor-02october1616331533_40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15140" y="5929330"/>
            <a:ext cx="2184394" cy="576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3573016"/>
            <a:ext cx="1925960" cy="1444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Группа 32"/>
          <p:cNvGrpSpPr>
            <a:grpSpLocks/>
          </p:cNvGrpSpPr>
          <p:nvPr/>
        </p:nvGrpSpPr>
        <p:grpSpPr bwMode="auto">
          <a:xfrm>
            <a:off x="7019925" y="1268413"/>
            <a:ext cx="889000" cy="1146175"/>
            <a:chOff x="5770474" y="5183388"/>
            <a:chExt cx="889758" cy="1145638"/>
          </a:xfrm>
        </p:grpSpPr>
        <p:pic>
          <p:nvPicPr>
            <p:cNvPr id="15377" name="Picture 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1020192" flipV="1">
              <a:off x="5770474" y="5183388"/>
              <a:ext cx="846860" cy="884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78" name="TextBox 31"/>
            <p:cNvSpPr txBox="1">
              <a:spLocks noChangeArrowheads="1"/>
            </p:cNvSpPr>
            <p:nvPr/>
          </p:nvSpPr>
          <p:spPr bwMode="auto">
            <a:xfrm>
              <a:off x="5796136" y="6021289"/>
              <a:ext cx="864096" cy="307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altLang="ru-RU" sz="1400">
                  <a:latin typeface="Times New Roman" pitchFamily="18" charset="0"/>
                  <a:cs typeface="Times New Roman" pitchFamily="18" charset="0"/>
                </a:rPr>
                <a:t>Жемчуг</a:t>
              </a:r>
            </a:p>
          </p:txBody>
        </p:sp>
      </p:grpSp>
      <p:grpSp>
        <p:nvGrpSpPr>
          <p:cNvPr id="3" name="Группа 17"/>
          <p:cNvGrpSpPr>
            <a:grpSpLocks/>
          </p:cNvGrpSpPr>
          <p:nvPr/>
        </p:nvGrpSpPr>
        <p:grpSpPr bwMode="auto">
          <a:xfrm>
            <a:off x="7812088" y="2205038"/>
            <a:ext cx="1152525" cy="1243012"/>
            <a:chOff x="6372200" y="4005064"/>
            <a:chExt cx="1152128" cy="1244200"/>
          </a:xfrm>
        </p:grpSpPr>
        <p:pic>
          <p:nvPicPr>
            <p:cNvPr id="19" name="Picture 7"/>
            <p:cNvPicPr>
              <a:picLocks noChangeAspect="1" noChangeArrowheads="1"/>
            </p:cNvPicPr>
            <p:nvPr/>
          </p:nvPicPr>
          <p:blipFill>
            <a:blip r:embed="rId4" cstate="print">
              <a:lum bright="-20000"/>
            </a:blip>
            <a:srcRect/>
            <a:stretch>
              <a:fillRect/>
            </a:stretch>
          </p:blipFill>
          <p:spPr bwMode="auto">
            <a:xfrm>
              <a:off x="6372200" y="4005064"/>
              <a:ext cx="1047750" cy="104733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5376" name="TextBox 19"/>
            <p:cNvSpPr txBox="1">
              <a:spLocks noChangeArrowheads="1"/>
            </p:cNvSpPr>
            <p:nvPr/>
          </p:nvSpPr>
          <p:spPr bwMode="auto">
            <a:xfrm>
              <a:off x="6588224" y="4941168"/>
              <a:ext cx="936104" cy="308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altLang="ru-RU" sz="1400">
                  <a:latin typeface="Times New Roman" pitchFamily="18" charset="0"/>
                  <a:cs typeface="Times New Roman" pitchFamily="18" charset="0"/>
                </a:rPr>
                <a:t>Шёлк</a:t>
              </a:r>
            </a:p>
          </p:txBody>
        </p:sp>
      </p:grpSp>
      <p:grpSp>
        <p:nvGrpSpPr>
          <p:cNvPr id="4" name="Группа 27"/>
          <p:cNvGrpSpPr>
            <a:grpSpLocks/>
          </p:cNvGrpSpPr>
          <p:nvPr/>
        </p:nvGrpSpPr>
        <p:grpSpPr bwMode="auto">
          <a:xfrm>
            <a:off x="5435600" y="2060575"/>
            <a:ext cx="1512888" cy="1316038"/>
            <a:chOff x="3491880" y="2564904"/>
            <a:chExt cx="1512169" cy="1315940"/>
          </a:xfrm>
        </p:grpSpPr>
        <p:pic>
          <p:nvPicPr>
            <p:cNvPr id="29" name="Picture 2" descr="http://science.compulenta.ru/upload/iblock/9a3/spe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491880" y="2564904"/>
              <a:ext cx="1512168" cy="114339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5374" name="TextBox 29"/>
            <p:cNvSpPr txBox="1">
              <a:spLocks noChangeArrowheads="1"/>
            </p:cNvSpPr>
            <p:nvPr/>
          </p:nvSpPr>
          <p:spPr bwMode="auto">
            <a:xfrm>
              <a:off x="3779912" y="3573016"/>
              <a:ext cx="1224137" cy="3078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altLang="ru-RU" sz="1400">
                  <a:latin typeface="Times New Roman" pitchFamily="18" charset="0"/>
                  <a:cs typeface="Times New Roman" pitchFamily="18" charset="0"/>
                </a:rPr>
                <a:t>Пряности</a:t>
              </a:r>
            </a:p>
          </p:txBody>
        </p:sp>
      </p:grpSp>
      <p:grpSp>
        <p:nvGrpSpPr>
          <p:cNvPr id="5" name="Группа 30"/>
          <p:cNvGrpSpPr>
            <a:grpSpLocks/>
          </p:cNvGrpSpPr>
          <p:nvPr/>
        </p:nvGrpSpPr>
        <p:grpSpPr bwMode="auto">
          <a:xfrm>
            <a:off x="5508625" y="3573463"/>
            <a:ext cx="1557338" cy="2106612"/>
            <a:chOff x="5436096" y="2348880"/>
            <a:chExt cx="1556933" cy="2107373"/>
          </a:xfrm>
        </p:grpSpPr>
        <p:pic>
          <p:nvPicPr>
            <p:cNvPr id="32" name="Picture 2" descr="http://www.ukr-prom.com/img/alboms/9422009-08-0237799765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436096" y="2348880"/>
              <a:ext cx="1556933" cy="163802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5372" name="TextBox 32"/>
            <p:cNvSpPr txBox="1">
              <a:spLocks noChangeArrowheads="1"/>
            </p:cNvSpPr>
            <p:nvPr/>
          </p:nvSpPr>
          <p:spPr bwMode="auto">
            <a:xfrm>
              <a:off x="5580112" y="3933056"/>
              <a:ext cx="1296144" cy="523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altLang="ru-RU" sz="1400">
                  <a:latin typeface="Times New Roman" pitchFamily="18" charset="0"/>
                  <a:cs typeface="Times New Roman" pitchFamily="18" charset="0"/>
                </a:rPr>
                <a:t>Золото</a:t>
              </a:r>
            </a:p>
            <a:p>
              <a:pPr algn="ctr"/>
              <a:r>
                <a:rPr lang="ru-RU" altLang="ru-RU" sz="1400">
                  <a:latin typeface="Times New Roman" pitchFamily="18" charset="0"/>
                  <a:cs typeface="Times New Roman" pitchFamily="18" charset="0"/>
                </a:rPr>
                <a:t>Серебро</a:t>
              </a:r>
            </a:p>
          </p:txBody>
        </p:sp>
      </p:grpSp>
      <p:sp>
        <p:nvSpPr>
          <p:cNvPr id="15367" name="TextBox 19"/>
          <p:cNvSpPr txBox="1">
            <a:spLocks noChangeArrowheads="1"/>
          </p:cNvSpPr>
          <p:nvPr/>
        </p:nvSpPr>
        <p:spPr bwMode="auto">
          <a:xfrm>
            <a:off x="250825" y="188913"/>
            <a:ext cx="8569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 algn="just"/>
            <a:r>
              <a:rPr lang="ru-RU" altLang="ru-RU">
                <a:latin typeface="Times New Roman" pitchFamily="18" charset="0"/>
                <a:cs typeface="Times New Roman" pitchFamily="18" charset="0"/>
              </a:rPr>
              <a:t>Там купцы меняли свои  товары на золото, шёлковые ткани, вина, дорогое оружие.</a:t>
            </a:r>
          </a:p>
        </p:txBody>
      </p:sp>
      <p:sp>
        <p:nvSpPr>
          <p:cNvPr id="15368" name="TextBox 21"/>
          <p:cNvSpPr txBox="1">
            <a:spLocks noChangeArrowheads="1"/>
          </p:cNvSpPr>
          <p:nvPr/>
        </p:nvSpPr>
        <p:spPr bwMode="auto">
          <a:xfrm>
            <a:off x="323850" y="5805488"/>
            <a:ext cx="86423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 algn="just"/>
            <a:r>
              <a:rPr lang="ru-RU" altLang="ru-RU">
                <a:latin typeface="Times New Roman" pitchFamily="18" charset="0"/>
                <a:cs typeface="Times New Roman" pitchFamily="18" charset="0"/>
              </a:rPr>
              <a:t>Благодаря торговле с варягами и греками крепли, богатели и укреплялись расположенные вдоль всего этого пути славянские поселения.</a:t>
            </a:r>
          </a:p>
        </p:txBody>
      </p:sp>
      <p:sp>
        <p:nvSpPr>
          <p:cNvPr id="15369" name="TextBox 22"/>
          <p:cNvSpPr txBox="1">
            <a:spLocks noChangeArrowheads="1"/>
          </p:cNvSpPr>
          <p:nvPr/>
        </p:nvSpPr>
        <p:spPr bwMode="auto">
          <a:xfrm>
            <a:off x="7596188" y="4941888"/>
            <a:ext cx="1295400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400">
                <a:latin typeface="Times New Roman" pitchFamily="18" charset="0"/>
                <a:cs typeface="Times New Roman" pitchFamily="18" charset="0"/>
              </a:rPr>
              <a:t>Оружие</a:t>
            </a:r>
          </a:p>
        </p:txBody>
      </p:sp>
      <p:pic>
        <p:nvPicPr>
          <p:cNvPr id="15370" name="Рисунок 19" descr="5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8313" y="1341438"/>
            <a:ext cx="4679950" cy="430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611188" y="404813"/>
            <a:ext cx="8064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 algn="ctr"/>
            <a:r>
              <a:rPr lang="ru-RU" altLang="ru-RU" sz="3200">
                <a:latin typeface="Times New Roman" pitchFamily="18" charset="0"/>
                <a:cs typeface="Times New Roman" pitchFamily="18" charset="0"/>
              </a:rPr>
              <a:t>Монеты Древней Руси</a:t>
            </a:r>
          </a:p>
        </p:txBody>
      </p:sp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3995738" y="2708275"/>
            <a:ext cx="42481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42925" indent="-276225"/>
            <a:r>
              <a:rPr lang="ru-RU" altLang="ru-RU">
                <a:latin typeface="Times New Roman" pitchFamily="18" charset="0"/>
                <a:cs typeface="Times New Roman" pitchFamily="18" charset="0"/>
              </a:rPr>
              <a:t>1. Куны (от латинского “cuneus” –  что значит “кованый”) или ногаты.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11188" y="4581525"/>
            <a:ext cx="144462" cy="142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89" name="TextBox 10"/>
          <p:cNvSpPr txBox="1">
            <a:spLocks noChangeArrowheads="1"/>
          </p:cNvSpPr>
          <p:nvPr/>
        </p:nvSpPr>
        <p:spPr bwMode="auto">
          <a:xfrm>
            <a:off x="4284663" y="5229225"/>
            <a:ext cx="31670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>
                <a:latin typeface="Times New Roman" pitchFamily="18" charset="0"/>
                <a:cs typeface="Times New Roman" pitchFamily="18" charset="0"/>
              </a:rPr>
              <a:t>4 – 5. Гривна серебра.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39975" y="5300663"/>
            <a:ext cx="215900" cy="144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1" name="TextBox 24"/>
          <p:cNvSpPr txBox="1">
            <a:spLocks noChangeArrowheads="1"/>
          </p:cNvSpPr>
          <p:nvPr/>
        </p:nvSpPr>
        <p:spPr bwMode="auto">
          <a:xfrm>
            <a:off x="4211638" y="3716338"/>
            <a:ext cx="46101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/>
            <a:r>
              <a:rPr lang="ru-RU" altLang="ru-RU">
                <a:latin typeface="Times New Roman" pitchFamily="18" charset="0"/>
                <a:cs typeface="Times New Roman" pitchFamily="18" charset="0"/>
              </a:rPr>
              <a:t>2. Резаны – половинка куны</a:t>
            </a:r>
            <a:r>
              <a:rPr lang="ru-RU" altLang="ru-RU"/>
              <a:t> </a:t>
            </a:r>
            <a:r>
              <a:rPr lang="ru-RU" altLang="ru-RU">
                <a:latin typeface="Times New Roman" pitchFamily="18" charset="0"/>
                <a:cs typeface="Times New Roman" pitchFamily="18" charset="0"/>
              </a:rPr>
              <a:t> ( происходит от глагола «резать».  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39750" y="1773238"/>
            <a:ext cx="3095625" cy="4176712"/>
            <a:chOff x="539552" y="1772816"/>
            <a:chExt cx="3096344" cy="4176464"/>
          </a:xfrm>
        </p:grpSpPr>
        <p:grpSp>
          <p:nvGrpSpPr>
            <p:cNvPr id="3" name="Группа 21"/>
            <p:cNvGrpSpPr>
              <a:grpSpLocks/>
            </p:cNvGrpSpPr>
            <p:nvPr/>
          </p:nvGrpSpPr>
          <p:grpSpPr bwMode="auto">
            <a:xfrm>
              <a:off x="539552" y="1772816"/>
              <a:ext cx="3096344" cy="4176464"/>
              <a:chOff x="395288" y="1773238"/>
              <a:chExt cx="2597150" cy="3671887"/>
            </a:xfrm>
          </p:grpSpPr>
          <p:sp>
            <p:nvSpPr>
              <p:cNvPr id="16396" name="TextBox 22"/>
              <p:cNvSpPr txBox="1">
                <a:spLocks noChangeArrowheads="1"/>
              </p:cNvSpPr>
              <p:nvPr/>
            </p:nvSpPr>
            <p:spPr bwMode="auto">
              <a:xfrm>
                <a:off x="395288" y="2708275"/>
                <a:ext cx="215900" cy="3397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altLang="ru-RU" sz="1600"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  <p:grpSp>
            <p:nvGrpSpPr>
              <p:cNvPr id="4" name="Группа 20"/>
              <p:cNvGrpSpPr>
                <a:grpSpLocks/>
              </p:cNvGrpSpPr>
              <p:nvPr/>
            </p:nvGrpSpPr>
            <p:grpSpPr bwMode="auto">
              <a:xfrm>
                <a:off x="395288" y="1773238"/>
                <a:ext cx="2597150" cy="3671887"/>
                <a:chOff x="395288" y="1773238"/>
                <a:chExt cx="2597150" cy="3671887"/>
              </a:xfrm>
            </p:grpSpPr>
            <p:grpSp>
              <p:nvGrpSpPr>
                <p:cNvPr id="5" name="Группа 20"/>
                <p:cNvGrpSpPr>
                  <a:grpSpLocks/>
                </p:cNvGrpSpPr>
                <p:nvPr/>
              </p:nvGrpSpPr>
              <p:grpSpPr bwMode="auto">
                <a:xfrm>
                  <a:off x="395288" y="1773238"/>
                  <a:ext cx="2597150" cy="3671887"/>
                  <a:chOff x="395288" y="1773238"/>
                  <a:chExt cx="2597150" cy="3671986"/>
                </a:xfrm>
              </p:grpSpPr>
              <p:grpSp>
                <p:nvGrpSpPr>
                  <p:cNvPr id="6" name="Группа 17"/>
                  <p:cNvGrpSpPr>
                    <a:grpSpLocks/>
                  </p:cNvGrpSpPr>
                  <p:nvPr/>
                </p:nvGrpSpPr>
                <p:grpSpPr bwMode="auto">
                  <a:xfrm>
                    <a:off x="395288" y="1773238"/>
                    <a:ext cx="2597150" cy="3667125"/>
                    <a:chOff x="395288" y="1773238"/>
                    <a:chExt cx="2597150" cy="3667125"/>
                  </a:xfrm>
                </p:grpSpPr>
                <p:pic>
                  <p:nvPicPr>
                    <p:cNvPr id="16404" name="Picture 5" descr="Монеты древней Руси - дирхемы, куны, ногаты, гривны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/>
                    <a:srcRect/>
                    <a:stretch>
                      <a:fillRect/>
                    </a:stretch>
                  </p:blipFill>
                  <p:spPr bwMode="auto">
                    <a:xfrm>
                      <a:off x="611188" y="1773238"/>
                      <a:ext cx="2381250" cy="36671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  <p:sp>
                  <p:nvSpPr>
                    <p:cNvPr id="7" name="Прямоугольник 6"/>
                    <p:cNvSpPr/>
                    <p:nvPr/>
                  </p:nvSpPr>
                  <p:spPr>
                    <a:xfrm>
                      <a:off x="1258341" y="1844416"/>
                      <a:ext cx="145174" cy="145149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6406" name="TextBox 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95288" y="1844675"/>
                      <a:ext cx="288925" cy="338138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r>
                        <a:rPr lang="ru-RU" altLang="ru-RU" sz="160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p:txBody>
                </p:sp>
                <p:sp>
                  <p:nvSpPr>
                    <p:cNvPr id="16407" name="TextBox 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95288" y="4581525"/>
                      <a:ext cx="215900" cy="36830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r>
                        <a:rPr lang="ru-RU" altLang="ru-RU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p:txBody>
                </p:sp>
                <p:sp>
                  <p:nvSpPr>
                    <p:cNvPr id="15" name="Прямоугольник 14"/>
                    <p:cNvSpPr/>
                    <p:nvPr/>
                  </p:nvSpPr>
                  <p:spPr>
                    <a:xfrm>
                      <a:off x="611051" y="2637152"/>
                      <a:ext cx="1728770" cy="93649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7" name="Прямоугольник 16"/>
                    <p:cNvSpPr/>
                    <p:nvPr/>
                  </p:nvSpPr>
                  <p:spPr>
                    <a:xfrm>
                      <a:off x="1115831" y="3644820"/>
                      <a:ext cx="46615" cy="21632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ru-RU"/>
                    </a:p>
                  </p:txBody>
                </p:sp>
              </p:grpSp>
              <p:sp>
                <p:nvSpPr>
                  <p:cNvPr id="19" name="Прямоугольник 18"/>
                  <p:cNvSpPr/>
                  <p:nvPr/>
                </p:nvSpPr>
                <p:spPr>
                  <a:xfrm>
                    <a:off x="611051" y="4652488"/>
                    <a:ext cx="145174" cy="72574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/>
                  </a:p>
                </p:txBody>
              </p:sp>
              <p:sp>
                <p:nvSpPr>
                  <p:cNvPr id="20" name="Прямоугольник 19"/>
                  <p:cNvSpPr/>
                  <p:nvPr/>
                </p:nvSpPr>
                <p:spPr>
                  <a:xfrm>
                    <a:off x="2339821" y="5300075"/>
                    <a:ext cx="215763" cy="14514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/>
                  </a:p>
                </p:txBody>
              </p:sp>
            </p:grpSp>
            <p:pic>
              <p:nvPicPr>
                <p:cNvPr id="16399" name="Picture 4" descr="О РЯЗАНЕ, КУНАХ И СОРОКАХ. (ПРОТИВ ОДНОГО МИФА РОССИЙСКОЙ НУМИЗМАТИКИ)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611188" y="2781300"/>
                  <a:ext cx="1223962" cy="622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6400" name="TextBox 23"/>
                <p:cNvSpPr txBox="1">
                  <a:spLocks noChangeArrowheads="1"/>
                </p:cNvSpPr>
                <p:nvPr/>
              </p:nvSpPr>
              <p:spPr bwMode="auto">
                <a:xfrm>
                  <a:off x="395288" y="3573463"/>
                  <a:ext cx="215900" cy="33813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 altLang="ru-RU" sz="1600"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</a:p>
              </p:txBody>
            </p:sp>
          </p:grpSp>
        </p:grpSp>
        <p:sp>
          <p:nvSpPr>
            <p:cNvPr id="16395" name="TextBox 23"/>
            <p:cNvSpPr txBox="1">
              <a:spLocks noChangeArrowheads="1"/>
            </p:cNvSpPr>
            <p:nvPr/>
          </p:nvSpPr>
          <p:spPr bwMode="auto">
            <a:xfrm>
              <a:off x="2699792" y="1844824"/>
              <a:ext cx="36004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altLang="ru-RU" sz="1600"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</p:grpSp>
      <p:sp>
        <p:nvSpPr>
          <p:cNvPr id="16393" name="TextBox 25"/>
          <p:cNvSpPr txBox="1">
            <a:spLocks noChangeArrowheads="1"/>
          </p:cNvSpPr>
          <p:nvPr/>
        </p:nvSpPr>
        <p:spPr bwMode="auto">
          <a:xfrm>
            <a:off x="4211638" y="4581525"/>
            <a:ext cx="37449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>
                <a:latin typeface="Times New Roman" pitchFamily="18" charset="0"/>
                <a:cs typeface="Times New Roman" pitchFamily="18" charset="0"/>
              </a:rPr>
              <a:t>3. Монеты Дмитрия Донского.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4"/>
          <p:cNvSpPr>
            <a:spLocks noChangeArrowheads="1"/>
          </p:cNvSpPr>
          <p:nvPr/>
        </p:nvSpPr>
        <p:spPr bwMode="auto">
          <a:xfrm>
            <a:off x="539750" y="260350"/>
            <a:ext cx="8280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Памятник </a:t>
            </a:r>
            <a:r>
              <a:rPr lang="ru-RU" altLang="ru-RU" sz="3200">
                <a:latin typeface="Times New Roman" pitchFamily="18" charset="0"/>
                <a:cs typeface="Times New Roman" pitchFamily="18" charset="0"/>
              </a:rPr>
              <a:t>пути </a:t>
            </a:r>
            <a:r>
              <a:rPr lang="ru-RU" altLang="ru-RU" sz="3200" smtClean="0">
                <a:latin typeface="Times New Roman" pitchFamily="18" charset="0"/>
                <a:cs typeface="Times New Roman" pitchFamily="18" charset="0"/>
              </a:rPr>
              <a:t>«из </a:t>
            </a:r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варяг в греки»</a:t>
            </a:r>
          </a:p>
        </p:txBody>
      </p:sp>
      <p:pic>
        <p:nvPicPr>
          <p:cNvPr id="17411" name="Picture 5" descr="http://content.foto.mail.ru/bk/afo/_blogs/i-502.jpg"/>
          <p:cNvPicPr>
            <a:picLocks noChangeAspect="1" noChangeArrowheads="1"/>
          </p:cNvPicPr>
          <p:nvPr/>
        </p:nvPicPr>
        <p:blipFill>
          <a:blip r:embed="rId2"/>
          <a:srcRect l="21420" t="16917" r="19283" b="14185"/>
          <a:stretch>
            <a:fillRect/>
          </a:stretch>
        </p:blipFill>
        <p:spPr bwMode="auto">
          <a:xfrm>
            <a:off x="1763713" y="1196975"/>
            <a:ext cx="5649912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Box 3"/>
          <p:cNvSpPr txBox="1">
            <a:spLocks noChangeArrowheads="1"/>
          </p:cNvSpPr>
          <p:nvPr/>
        </p:nvSpPr>
        <p:spPr bwMode="auto">
          <a:xfrm>
            <a:off x="2195513" y="6237288"/>
            <a:ext cx="50403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>
                <a:latin typeface="Times New Roman" pitchFamily="18" charset="0"/>
                <a:cs typeface="Times New Roman" pitchFamily="18" charset="0"/>
              </a:rPr>
              <a:t>г.Андреаполь, Тверская область</a:t>
            </a:r>
          </a:p>
        </p:txBody>
      </p:sp>
      <p:pic>
        <p:nvPicPr>
          <p:cNvPr id="17414" name="Picture 6" descr="http://www.roadplanet.ru/img/reports/1036/img/21.jpg"/>
          <p:cNvPicPr>
            <a:picLocks noChangeAspect="1" noChangeArrowheads="1"/>
          </p:cNvPicPr>
          <p:nvPr/>
        </p:nvPicPr>
        <p:blipFill>
          <a:blip r:embed="rId3"/>
          <a:srcRect l="10882" t="11486" r="7506" b="1460"/>
          <a:stretch>
            <a:fillRect/>
          </a:stretch>
        </p:blipFill>
        <p:spPr bwMode="auto">
          <a:xfrm>
            <a:off x="6011863" y="1052513"/>
            <a:ext cx="2447925" cy="195897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115616" y="980728"/>
            <a:ext cx="7416824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Почему именно через Смоленск проходил важный торговый путь?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Когда зародился великий торговый путь «из варяг в греки»</a:t>
            </a:r>
            <a:r>
              <a:rPr kumimoji="0" lang="ru-RU" sz="3600" b="0" i="0" u="none" strike="noStrike" cap="none" normalizeH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почему его так назвали?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Откуда он начинался и где заканчивался?</a:t>
            </a:r>
          </a:p>
          <a:p>
            <a:pPr marL="514350" indent="-51435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Чем торговали местные и иностранные купцы?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88640"/>
            <a:ext cx="4320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Узнать:</a:t>
            </a:r>
            <a:endParaRPr lang="ru-RU" sz="44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548680"/>
            <a:ext cx="727280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Сегодня на уроке я …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Мне удалось…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Я могу похвалить…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Я недостаточно…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Я старался…</a:t>
            </a:r>
          </a:p>
          <a:p>
            <a:pPr marL="342900" indent="-342900">
              <a:buFont typeface="+mj-lt"/>
              <a:buAutoNum type="arabicPeriod"/>
            </a:pP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611560" y="1340768"/>
            <a:ext cx="799288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48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Внимательно слушай –  и всё услышишь.</a:t>
            </a:r>
            <a:endParaRPr kumimoji="0" lang="ru-RU" sz="4800" b="1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Внимательно смотри –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всё увидишь.</a:t>
            </a:r>
            <a:endParaRPr kumimoji="0" lang="ru-RU" sz="4800" b="1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Думай – и всё поймёшь.</a:t>
            </a:r>
            <a:endParaRPr kumimoji="0" lang="ru-RU" sz="4800" b="1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643174" y="1928802"/>
            <a:ext cx="3714776" cy="157163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571604" y="1928802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414" y="2928934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озёра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14480" y="3429000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города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2132" y="3714752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товары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72264" y="3071810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ладьи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4414" y="2357430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деньги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7554" y="2214554"/>
            <a:ext cx="2643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Торговый путь</a:t>
            </a:r>
            <a:endParaRPr lang="ru-RU" sz="2400" b="1" dirty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14678" y="2643182"/>
            <a:ext cx="2928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«из варяг в греки»</a:t>
            </a:r>
            <a:endParaRPr lang="ru-RU" sz="2400" b="1" dirty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71670" y="1428736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Смоленск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57620" y="1285860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дороги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58016" y="2500306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славяне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72132" y="1428736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водные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86182" y="3929066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Чёрное море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72264" y="1785926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Византия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>
            <a:endCxn id="2" idx="1"/>
          </p:cNvCxnSpPr>
          <p:nvPr/>
        </p:nvCxnSpPr>
        <p:spPr>
          <a:xfrm rot="16200000" flipH="1">
            <a:off x="2764383" y="1736154"/>
            <a:ext cx="444475" cy="401141"/>
          </a:xfrm>
          <a:prstGeom prst="line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214548" y="2143118"/>
            <a:ext cx="571501" cy="285750"/>
          </a:xfrm>
          <a:prstGeom prst="line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1928794" y="2857496"/>
            <a:ext cx="714380" cy="285752"/>
          </a:xfrm>
          <a:prstGeom prst="line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>
            <a:off x="2393142" y="3107530"/>
            <a:ext cx="428628" cy="357188"/>
          </a:xfrm>
          <a:prstGeom prst="line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2" idx="4"/>
          </p:cNvCxnSpPr>
          <p:nvPr/>
        </p:nvCxnSpPr>
        <p:spPr>
          <a:xfrm rot="5400000">
            <a:off x="4286248" y="3714752"/>
            <a:ext cx="428628" cy="1588"/>
          </a:xfrm>
          <a:prstGeom prst="line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2071670" y="2571744"/>
            <a:ext cx="571504" cy="1588"/>
          </a:xfrm>
          <a:prstGeom prst="line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5572132" y="3357562"/>
            <a:ext cx="500066" cy="428628"/>
          </a:xfrm>
          <a:prstGeom prst="line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endCxn id="7" idx="1"/>
          </p:cNvCxnSpPr>
          <p:nvPr/>
        </p:nvCxnSpPr>
        <p:spPr>
          <a:xfrm>
            <a:off x="6215074" y="3071810"/>
            <a:ext cx="357190" cy="184666"/>
          </a:xfrm>
          <a:prstGeom prst="line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2" idx="6"/>
            <a:endCxn id="13" idx="1"/>
          </p:cNvCxnSpPr>
          <p:nvPr/>
        </p:nvCxnSpPr>
        <p:spPr>
          <a:xfrm flipV="1">
            <a:off x="6357950" y="2684972"/>
            <a:ext cx="500066" cy="29648"/>
          </a:xfrm>
          <a:prstGeom prst="line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>
            <a:endCxn id="16" idx="1"/>
          </p:cNvCxnSpPr>
          <p:nvPr/>
        </p:nvCxnSpPr>
        <p:spPr>
          <a:xfrm flipV="1">
            <a:off x="5929322" y="1970592"/>
            <a:ext cx="642942" cy="243962"/>
          </a:xfrm>
          <a:prstGeom prst="line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 flipH="1" flipV="1">
            <a:off x="5536413" y="1821645"/>
            <a:ext cx="285752" cy="214314"/>
          </a:xfrm>
          <a:prstGeom prst="line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16200000" flipH="1">
            <a:off x="4214811" y="1785926"/>
            <a:ext cx="285753" cy="3"/>
          </a:xfrm>
          <a:prstGeom prst="line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571736" y="3786190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путники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>
            <a:off x="3036083" y="3464719"/>
            <a:ext cx="500066" cy="285752"/>
          </a:xfrm>
          <a:prstGeom prst="line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844824"/>
            <a:ext cx="734481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урока: </a:t>
            </a:r>
            <a:r>
              <a:rPr lang="ru-RU" sz="6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«Торговый путь «из варяг в греки»</a:t>
            </a:r>
            <a:endParaRPr lang="ru-RU" sz="6000" dirty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115616" y="980728"/>
            <a:ext cx="7416824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Почему именно через Смоленск проходил важный торговый путь?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Когда зародился великий торговый путь «из варяг в греки»</a:t>
            </a:r>
            <a:r>
              <a:rPr kumimoji="0" lang="ru-RU" sz="3600" b="0" i="0" u="none" strike="noStrike" cap="none" normalizeH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почему его так назвали?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Откуда он начинался и где заканчивался?</a:t>
            </a:r>
          </a:p>
          <a:p>
            <a:pPr marL="514350" indent="-51435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Чем торговали местные и иностранные купцы?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88640"/>
            <a:ext cx="4320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Узнать:</a:t>
            </a:r>
            <a:endParaRPr lang="ru-RU" sz="44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Рисунок 5" descr="1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89355"/>
            <a:ext cx="5715040" cy="6233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42"/>
          <p:cNvGrpSpPr>
            <a:grpSpLocks/>
          </p:cNvGrpSpPr>
          <p:nvPr/>
        </p:nvGrpSpPr>
        <p:grpSpPr bwMode="auto">
          <a:xfrm>
            <a:off x="142844" y="1285860"/>
            <a:ext cx="2214578" cy="1785950"/>
            <a:chOff x="151128" y="476672"/>
            <a:chExt cx="1678305" cy="1492414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51128" y="476672"/>
              <a:ext cx="1678305" cy="114253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6" name="TextBox 2"/>
            <p:cNvSpPr txBox="1">
              <a:spLocks noChangeArrowheads="1"/>
            </p:cNvSpPr>
            <p:nvPr/>
          </p:nvSpPr>
          <p:spPr bwMode="auto">
            <a:xfrm>
              <a:off x="204269" y="1571266"/>
              <a:ext cx="1535010" cy="3978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altLang="ru-RU" sz="1400" dirty="0">
                  <a:latin typeface="Times New Roman" pitchFamily="18" charset="0"/>
                  <a:cs typeface="Times New Roman" pitchFamily="18" charset="0"/>
                </a:rPr>
                <a:t>Балтийское (Варяжское) </a:t>
              </a:r>
            </a:p>
            <a:p>
              <a:pPr algn="ctr"/>
              <a:r>
                <a:rPr lang="ru-RU" altLang="ru-RU" sz="1400" dirty="0">
                  <a:latin typeface="Times New Roman" pitchFamily="18" charset="0"/>
                  <a:cs typeface="Times New Roman" pitchFamily="18" charset="0"/>
                </a:rPr>
                <a:t>море</a:t>
              </a: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2786050" y="1357298"/>
            <a:ext cx="2071702" cy="1571636"/>
            <a:chOff x="4371904" y="500042"/>
            <a:chExt cx="2143140" cy="1665099"/>
          </a:xfrm>
        </p:grpSpPr>
        <p:pic>
          <p:nvPicPr>
            <p:cNvPr id="13314" name="Picture 2" descr="http://www.visit-petersburg.ru/media/uploads/album/otel_gelios_0_detail_page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71904" y="500042"/>
              <a:ext cx="2143140" cy="142876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7" name="TextBox 6"/>
            <p:cNvSpPr txBox="1"/>
            <p:nvPr/>
          </p:nvSpPr>
          <p:spPr>
            <a:xfrm>
              <a:off x="4714876" y="1857364"/>
              <a:ext cx="16430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>
                  <a:latin typeface="Times New Roman" pitchFamily="18" charset="0"/>
                  <a:cs typeface="Times New Roman" pitchFamily="18" charset="0"/>
                </a:rPr>
                <a:t>Финский залив</a:t>
              </a: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Группа 14"/>
          <p:cNvGrpSpPr>
            <a:grpSpLocks/>
          </p:cNvGrpSpPr>
          <p:nvPr/>
        </p:nvGrpSpPr>
        <p:grpSpPr bwMode="auto">
          <a:xfrm>
            <a:off x="5357818" y="1285860"/>
            <a:ext cx="2000264" cy="1647145"/>
            <a:chOff x="4440373" y="2907788"/>
            <a:chExt cx="1729273" cy="1366079"/>
          </a:xfrm>
        </p:grpSpPr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40373" y="2907788"/>
              <a:ext cx="1729273" cy="115212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2" name="TextBox 13"/>
            <p:cNvSpPr txBox="1">
              <a:spLocks noChangeArrowheads="1"/>
            </p:cNvSpPr>
            <p:nvPr/>
          </p:nvSpPr>
          <p:spPr bwMode="auto">
            <a:xfrm>
              <a:off x="4810932" y="4018609"/>
              <a:ext cx="1358714" cy="255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sz="1400" dirty="0" smtClean="0">
                  <a:latin typeface="Times New Roman" pitchFamily="18" charset="0"/>
                  <a:cs typeface="Times New Roman" pitchFamily="18" charset="0"/>
                </a:rPr>
                <a:t>Ладожское озеро</a:t>
              </a:r>
              <a:endParaRPr lang="ru-RU" altLang="ru-RU" sz="1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4929190" y="3357562"/>
            <a:ext cx="1743161" cy="1525271"/>
            <a:chOff x="2555776" y="3068960"/>
            <a:chExt cx="1743161" cy="1525271"/>
          </a:xfrm>
        </p:grpSpPr>
        <p:pic>
          <p:nvPicPr>
            <p:cNvPr id="13" name="Picture 4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555776" y="3068960"/>
              <a:ext cx="1736710" cy="130253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4" name="TextBox 49"/>
            <p:cNvSpPr txBox="1">
              <a:spLocks noChangeArrowheads="1"/>
            </p:cNvSpPr>
            <p:nvPr/>
          </p:nvSpPr>
          <p:spPr bwMode="auto">
            <a:xfrm>
              <a:off x="2643174" y="4286256"/>
              <a:ext cx="1655763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altLang="ru-RU" sz="1400">
                  <a:latin typeface="Times New Roman" pitchFamily="18" charset="0"/>
                  <a:cs typeface="Times New Roman" pitchFamily="18" charset="0"/>
                </a:rPr>
                <a:t>Озеро Ильмень</a:t>
              </a:r>
            </a:p>
          </p:txBody>
        </p:sp>
      </p:grpSp>
      <p:sp>
        <p:nvSpPr>
          <p:cNvPr id="17" name="Стрелка вправо 16"/>
          <p:cNvSpPr/>
          <p:nvPr/>
        </p:nvSpPr>
        <p:spPr>
          <a:xfrm rot="5400000">
            <a:off x="5357818" y="2928934"/>
            <a:ext cx="785818" cy="214314"/>
          </a:xfrm>
          <a:prstGeom prst="rightArrow">
            <a:avLst/>
          </a:prstGeom>
          <a:solidFill>
            <a:srgbClr val="638C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TextBox 68"/>
          <p:cNvSpPr txBox="1">
            <a:spLocks noChangeArrowheads="1"/>
          </p:cNvSpPr>
          <p:nvPr/>
        </p:nvSpPr>
        <p:spPr bwMode="auto">
          <a:xfrm>
            <a:off x="5786446" y="3000372"/>
            <a:ext cx="9350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р. Волхов</a:t>
            </a:r>
          </a:p>
        </p:txBody>
      </p:sp>
      <p:sp>
        <p:nvSpPr>
          <p:cNvPr id="19" name="Стрелка углом 18"/>
          <p:cNvSpPr/>
          <p:nvPr/>
        </p:nvSpPr>
        <p:spPr bwMode="auto">
          <a:xfrm rot="5400000">
            <a:off x="7002477" y="3498853"/>
            <a:ext cx="433387" cy="1150937"/>
          </a:xfrm>
          <a:prstGeom prst="bentArrow">
            <a:avLst>
              <a:gd name="adj1" fmla="val 25000"/>
              <a:gd name="adj2" fmla="val 28197"/>
              <a:gd name="adj3" fmla="val 25000"/>
              <a:gd name="adj4" fmla="val 43750"/>
            </a:avLst>
          </a:prstGeom>
          <a:solidFill>
            <a:srgbClr val="638C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TextBox 69"/>
          <p:cNvSpPr txBox="1">
            <a:spLocks noChangeArrowheads="1"/>
          </p:cNvSpPr>
          <p:nvPr/>
        </p:nvSpPr>
        <p:spPr bwMode="auto">
          <a:xfrm>
            <a:off x="6643702" y="4000504"/>
            <a:ext cx="9366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ru-RU" altLang="ru-RU" sz="1400" dirty="0" err="1">
                <a:latin typeface="Times New Roman" pitchFamily="18" charset="0"/>
                <a:cs typeface="Times New Roman" pitchFamily="18" charset="0"/>
              </a:rPr>
              <a:t>Ловать</a:t>
            </a:r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па 42"/>
          <p:cNvGrpSpPr>
            <a:grpSpLocks/>
          </p:cNvGrpSpPr>
          <p:nvPr/>
        </p:nvGrpSpPr>
        <p:grpSpPr bwMode="auto">
          <a:xfrm>
            <a:off x="7572396" y="4429132"/>
            <a:ext cx="1152525" cy="433388"/>
            <a:chOff x="6156175" y="4509121"/>
            <a:chExt cx="1152525" cy="433388"/>
          </a:xfrm>
        </p:grpSpPr>
        <p:sp>
          <p:nvSpPr>
            <p:cNvPr id="22" name="Стрелка углом 21"/>
            <p:cNvSpPr/>
            <p:nvPr/>
          </p:nvSpPr>
          <p:spPr bwMode="auto">
            <a:xfrm rot="5400000">
              <a:off x="6515744" y="4149552"/>
              <a:ext cx="433388" cy="1152525"/>
            </a:xfrm>
            <a:prstGeom prst="bentArrow">
              <a:avLst/>
            </a:prstGeom>
            <a:solidFill>
              <a:srgbClr val="638CD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3" name="TextBox 79"/>
            <p:cNvSpPr txBox="1">
              <a:spLocks noChangeArrowheads="1"/>
            </p:cNvSpPr>
            <p:nvPr/>
          </p:nvSpPr>
          <p:spPr bwMode="auto">
            <a:xfrm>
              <a:off x="6300192" y="4581128"/>
              <a:ext cx="86360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altLang="ru-RU" sz="1400">
                  <a:latin typeface="Times New Roman" pitchFamily="18" charset="0"/>
                  <a:cs typeface="Times New Roman" pitchFamily="18" charset="0"/>
                </a:rPr>
                <a:t>р. Днепр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6715140" y="4857760"/>
            <a:ext cx="2193965" cy="1665297"/>
            <a:chOff x="6786578" y="4500570"/>
            <a:chExt cx="2193965" cy="1665297"/>
          </a:xfrm>
        </p:grpSpPr>
        <p:pic>
          <p:nvPicPr>
            <p:cNvPr id="24" name="Picture 1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786578" y="4500570"/>
              <a:ext cx="2193965" cy="149416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5" name="TextBox 82"/>
            <p:cNvSpPr txBox="1">
              <a:spLocks noChangeArrowheads="1"/>
            </p:cNvSpPr>
            <p:nvPr/>
          </p:nvSpPr>
          <p:spPr bwMode="auto">
            <a:xfrm>
              <a:off x="7358082" y="5857892"/>
              <a:ext cx="1223963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altLang="ru-RU" sz="1400">
                  <a:latin typeface="Times New Roman" pitchFamily="18" charset="0"/>
                  <a:cs typeface="Times New Roman" pitchFamily="18" charset="0"/>
                </a:rPr>
                <a:t>Чёрное море</a:t>
              </a:r>
            </a:p>
          </p:txBody>
        </p:sp>
      </p:grpSp>
      <p:sp>
        <p:nvSpPr>
          <p:cNvPr id="27" name="Стрелка вправо 26"/>
          <p:cNvSpPr/>
          <p:nvPr/>
        </p:nvSpPr>
        <p:spPr>
          <a:xfrm>
            <a:off x="4857752" y="1785926"/>
            <a:ext cx="545081" cy="237133"/>
          </a:xfrm>
          <a:prstGeom prst="rightArrow">
            <a:avLst/>
          </a:prstGeom>
          <a:solidFill>
            <a:srgbClr val="638C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>
            <a:off x="2285984" y="1785926"/>
            <a:ext cx="571504" cy="214314"/>
          </a:xfrm>
          <a:prstGeom prst="rightArrow">
            <a:avLst/>
          </a:prstGeom>
          <a:solidFill>
            <a:srgbClr val="638C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Стрелка влево 28"/>
          <p:cNvSpPr/>
          <p:nvPr/>
        </p:nvSpPr>
        <p:spPr>
          <a:xfrm>
            <a:off x="2339975" y="5876925"/>
            <a:ext cx="4392613" cy="215900"/>
          </a:xfrm>
          <a:prstGeom prst="leftArrow">
            <a:avLst/>
          </a:prstGeom>
          <a:solidFill>
            <a:srgbClr val="638C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32" name="Группа 31"/>
          <p:cNvGrpSpPr/>
          <p:nvPr/>
        </p:nvGrpSpPr>
        <p:grpSpPr>
          <a:xfrm>
            <a:off x="285720" y="4929198"/>
            <a:ext cx="2008143" cy="1665297"/>
            <a:chOff x="285720" y="4929198"/>
            <a:chExt cx="2008143" cy="1665297"/>
          </a:xfrm>
        </p:grpSpPr>
        <p:pic>
          <p:nvPicPr>
            <p:cNvPr id="30" name="Picture 47"/>
            <p:cNvPicPr>
              <a:picLocks noChangeAspect="1" noChangeArrowheads="1"/>
            </p:cNvPicPr>
            <p:nvPr/>
          </p:nvPicPr>
          <p:blipFill>
            <a:blip r:embed="rId7" cstate="print"/>
            <a:srcRect t="9147"/>
            <a:stretch>
              <a:fillRect/>
            </a:stretch>
          </p:blipFill>
          <p:spPr bwMode="auto">
            <a:xfrm>
              <a:off x="285720" y="4929198"/>
              <a:ext cx="2008143" cy="143036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1" name="TextBox 50"/>
            <p:cNvSpPr txBox="1">
              <a:spLocks noChangeArrowheads="1"/>
            </p:cNvSpPr>
            <p:nvPr/>
          </p:nvSpPr>
          <p:spPr bwMode="auto">
            <a:xfrm>
              <a:off x="642910" y="6286520"/>
              <a:ext cx="107157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altLang="ru-RU" sz="1400" dirty="0" smtClean="0">
                  <a:latin typeface="Times New Roman" pitchFamily="18" charset="0"/>
                  <a:cs typeface="Times New Roman" pitchFamily="18" charset="0"/>
                </a:rPr>
                <a:t>Византия</a:t>
              </a:r>
              <a:endParaRPr lang="ru-RU" altLang="ru-RU" sz="1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3" name="Прямоугольник 32"/>
          <p:cNvSpPr/>
          <p:nvPr/>
        </p:nvSpPr>
        <p:spPr>
          <a:xfrm>
            <a:off x="642910" y="357166"/>
            <a:ext cx="75724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 smtClean="0">
                <a:latin typeface="Times New Roman" pitchFamily="18" charset="0"/>
                <a:cs typeface="Times New Roman" pitchFamily="18" charset="0"/>
              </a:rPr>
              <a:t>  Схема торгового пути «из варяг в греки»</a:t>
            </a:r>
            <a:endParaRPr lang="ru-RU" alt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Picture 2" descr="http://www.v3toys.ru/kiwi-public-data/Kiwi_Img/372-44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37939" y="1428736"/>
            <a:ext cx="487077" cy="357190"/>
          </a:xfrm>
          <a:prstGeom prst="rect">
            <a:avLst/>
          </a:prstGeom>
          <a:noFill/>
        </p:spPr>
      </p:pic>
      <p:pic>
        <p:nvPicPr>
          <p:cNvPr id="35" name="Picture 2" descr="http://www.v3toys.ru/kiwi-public-data/Kiwi_Img/372-44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86314" y="1428736"/>
            <a:ext cx="487077" cy="357190"/>
          </a:xfrm>
          <a:prstGeom prst="rect">
            <a:avLst/>
          </a:prstGeom>
          <a:noFill/>
        </p:spPr>
      </p:pic>
      <p:pic>
        <p:nvPicPr>
          <p:cNvPr id="36" name="Picture 2" descr="http://www.v3toys.ru/kiwi-public-data/Kiwi_Img/372-44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86578" y="3429000"/>
            <a:ext cx="487077" cy="357190"/>
          </a:xfrm>
          <a:prstGeom prst="rect">
            <a:avLst/>
          </a:prstGeom>
          <a:noFill/>
        </p:spPr>
      </p:pic>
      <p:pic>
        <p:nvPicPr>
          <p:cNvPr id="37" name="Picture 2" descr="http://www.v3toys.ru/kiwi-public-data/Kiwi_Img/372-44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929586" y="4000504"/>
            <a:ext cx="487077" cy="357190"/>
          </a:xfrm>
          <a:prstGeom prst="rect">
            <a:avLst/>
          </a:prstGeom>
          <a:noFill/>
        </p:spPr>
      </p:pic>
      <p:pic>
        <p:nvPicPr>
          <p:cNvPr id="38" name="Picture 2" descr="http://www.v3toys.ru/kiwi-public-data/Kiwi_Img/372-44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5715008" y="5357826"/>
            <a:ext cx="900120" cy="500066"/>
          </a:xfrm>
          <a:prstGeom prst="rect">
            <a:avLst/>
          </a:prstGeom>
          <a:noFill/>
        </p:spPr>
      </p:pic>
      <p:pic>
        <p:nvPicPr>
          <p:cNvPr id="39" name="Picture 2" descr="http://www.v3toys.ru/kiwi-public-data/Kiwi_Img/372-44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2357422" y="5357826"/>
            <a:ext cx="900120" cy="500066"/>
          </a:xfrm>
          <a:prstGeom prst="rect">
            <a:avLst/>
          </a:prstGeom>
          <a:noFill/>
        </p:spPr>
      </p:pic>
      <p:pic>
        <p:nvPicPr>
          <p:cNvPr id="40" name="Picture 2" descr="http://www.v3toys.ru/kiwi-public-data/Kiwi_Img/372-44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4071934" y="5357826"/>
            <a:ext cx="900120" cy="500066"/>
          </a:xfrm>
          <a:prstGeom prst="rect">
            <a:avLst/>
          </a:prstGeom>
          <a:noFill/>
        </p:spPr>
      </p:pic>
      <p:pic>
        <p:nvPicPr>
          <p:cNvPr id="41" name="Picture 4" descr="https://static.my-shop.ru/product/f4/207/206726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0628" y="2786058"/>
            <a:ext cx="642942" cy="428350"/>
          </a:xfrm>
          <a:prstGeom prst="rect">
            <a:avLst/>
          </a:prstGeom>
          <a:noFill/>
        </p:spPr>
      </p:pic>
      <p:sp>
        <p:nvSpPr>
          <p:cNvPr id="42" name="TextBox 41"/>
          <p:cNvSpPr txBox="1"/>
          <p:nvPr/>
        </p:nvSpPr>
        <p:spPr>
          <a:xfrm>
            <a:off x="4714876" y="2000240"/>
            <a:ext cx="857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р. Нева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Если Весело Живется, Делай Так - Развивающие Мультики - Детские Песни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00034" y="1500174"/>
            <a:ext cx="8326994" cy="46839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0100" y="285728"/>
            <a:ext cx="6500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Физкультминутка</a:t>
            </a:r>
            <a:endParaRPr lang="ru-RU" sz="4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Рисунок 5" descr="1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89355"/>
            <a:ext cx="5715040" cy="6233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173</TotalTime>
  <Words>402</Words>
  <Application>Microsoft Office PowerPoint</Application>
  <PresentationFormat>Экран (4:3)</PresentationFormat>
  <Paragraphs>82</Paragraphs>
  <Slides>17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Справедливость</vt:lpstr>
      <vt:lpstr>Из «варяг в греки»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30</cp:revision>
  <dcterms:created xsi:type="dcterms:W3CDTF">2018-11-25T19:28:02Z</dcterms:created>
  <dcterms:modified xsi:type="dcterms:W3CDTF">2019-08-26T20:26:27Z</dcterms:modified>
</cp:coreProperties>
</file>