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321" r:id="rId2"/>
    <p:sldId id="364" r:id="rId3"/>
    <p:sldId id="365" r:id="rId4"/>
    <p:sldId id="366" r:id="rId5"/>
    <p:sldId id="367" r:id="rId6"/>
    <p:sldId id="368" r:id="rId7"/>
    <p:sldId id="394" r:id="rId8"/>
    <p:sldId id="369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13" r:id="rId28"/>
    <p:sldId id="372" r:id="rId29"/>
    <p:sldId id="373" r:id="rId30"/>
    <p:sldId id="374" r:id="rId31"/>
    <p:sldId id="32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Итоги викторины в 1-ых классах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"В" класс -29 человек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Нарисуй "краснокнижное" растение и расскажи, где оно растет.</c:v>
                </c:pt>
                <c:pt idx="1">
                  <c:v>Напиши двойные названия трех "краснокнижных" растений Московской области.</c:v>
                </c:pt>
                <c:pt idx="2">
                  <c:v>Назови десять растений, занесенных в Красную книгу Московской области.</c:v>
                </c:pt>
                <c:pt idx="3">
                  <c:v>Как называется наука, изучающая растения?</c:v>
                </c:pt>
                <c:pt idx="4">
                  <c:v>Что такое Красная книга?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</c:v>
                </c:pt>
                <c:pt idx="1">
                  <c:v>23</c:v>
                </c:pt>
                <c:pt idx="2">
                  <c:v>21</c:v>
                </c:pt>
                <c:pt idx="3">
                  <c:v>28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2-4119-A2CE-DE65661823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"Б" класс -29 человек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Нарисуй "краснокнижное" растение и расскажи, где оно растет.</c:v>
                </c:pt>
                <c:pt idx="1">
                  <c:v>Напиши двойные названия трех "краснокнижных" растений Московской области.</c:v>
                </c:pt>
                <c:pt idx="2">
                  <c:v>Назови десять растений, занесенных в Красную книгу Московской области.</c:v>
                </c:pt>
                <c:pt idx="3">
                  <c:v>Как называется наука, изучающая растения?</c:v>
                </c:pt>
                <c:pt idx="4">
                  <c:v>Что такое Красная книга?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</c:v>
                </c:pt>
                <c:pt idx="1">
                  <c:v>7</c:v>
                </c:pt>
                <c:pt idx="2">
                  <c:v>4</c:v>
                </c:pt>
                <c:pt idx="3">
                  <c:v>8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22-4119-A2CE-DE65661823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 "А" класс -29 человек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Нарисуй "краснокнижное" растение и расскажи, где оно растет.</c:v>
                </c:pt>
                <c:pt idx="1">
                  <c:v>Напиши двойные названия трех "краснокнижных" растений Московской области.</c:v>
                </c:pt>
                <c:pt idx="2">
                  <c:v>Назови десять растений, занесенных в Красную книгу Московской области.</c:v>
                </c:pt>
                <c:pt idx="3">
                  <c:v>Как называется наука, изучающая растения?</c:v>
                </c:pt>
                <c:pt idx="4">
                  <c:v>Что такое Красная книга?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27</c:v>
                </c:pt>
                <c:pt idx="1">
                  <c:v>20</c:v>
                </c:pt>
                <c:pt idx="2">
                  <c:v>19</c:v>
                </c:pt>
                <c:pt idx="3">
                  <c:v>27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22-4119-A2CE-DE6566182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59036384"/>
        <c:axId val="1959039296"/>
      </c:barChart>
      <c:catAx>
        <c:axId val="1959036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39296"/>
        <c:crosses val="autoZero"/>
        <c:auto val="1"/>
        <c:lblAlgn val="ctr"/>
        <c:lblOffset val="100"/>
        <c:noMultiLvlLbl val="0"/>
      </c:catAx>
      <c:valAx>
        <c:axId val="1959039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3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38100" cap="flat" cmpd="sng" algn="ctr">
      <a:solidFill>
        <a:schemeClr val="bg1">
          <a:lumMod val="85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9B770-973B-463E-828A-84F0CFBD91A1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5AECA-C03C-4A63-8049-5D0330A7A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87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3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9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4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2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88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0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6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8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A458A03-B8F6-44D7-86EB-E5223115A166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09BD82-2C1E-4BF0-87EB-316530FEB99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82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4864" y="1609344"/>
            <a:ext cx="5303520" cy="2609088"/>
          </a:xfrm>
        </p:spPr>
        <p:txBody>
          <a:bodyPr/>
          <a:lstStyle/>
          <a:p>
            <a:r>
              <a:rPr lang="ru-RU" dirty="0"/>
              <a:t>    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70" y="208909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Проект </a:t>
            </a:r>
          </a:p>
          <a:p>
            <a:pPr algn="ctr"/>
            <a:r>
              <a:rPr lang="ru-RU" sz="32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603" y="3540897"/>
            <a:ext cx="1198059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Коллективная работа всех обучающихся 7-ых классов </a:t>
            </a:r>
          </a:p>
          <a:p>
            <a:pPr algn="r">
              <a:lnSpc>
                <a:spcPct val="150000"/>
              </a:lnSpc>
            </a:pPr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МБОУ КСОШ №3 г. Котельники Московской области</a:t>
            </a:r>
          </a:p>
          <a:p>
            <a:pPr algn="r">
              <a:lnSpc>
                <a:spcPct val="150000"/>
              </a:lnSpc>
            </a:pPr>
            <a:r>
              <a:rPr lang="ru-RU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Проект представляет; Мартиросян Виктория, 8 класс</a:t>
            </a:r>
          </a:p>
          <a:p>
            <a:pPr algn="r">
              <a:lnSpc>
                <a:spcPct val="150000"/>
              </a:lnSpc>
            </a:pPr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Руководитель: </a:t>
            </a:r>
          </a:p>
          <a:p>
            <a:pPr algn="r">
              <a:lnSpc>
                <a:spcPct val="150000"/>
              </a:lnSpc>
            </a:pPr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 учитель биологии </a:t>
            </a:r>
            <a:r>
              <a:rPr lang="ru-RU" dirty="0" err="1">
                <a:latin typeface="GungsuhChe" panose="02030609000101010101" pitchFamily="49" charset="-127"/>
                <a:ea typeface="GungsuhChe" panose="02030609000101010101" pitchFamily="49" charset="-127"/>
              </a:rPr>
              <a:t>Смолик</a:t>
            </a:r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 Елена Вячеславовна</a:t>
            </a:r>
          </a:p>
          <a:p>
            <a:pPr algn="r">
              <a:lnSpc>
                <a:spcPct val="150000"/>
              </a:lnSpc>
            </a:pPr>
            <a:endParaRPr lang="ru-RU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ctr"/>
            <a:endParaRPr 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2019-2020 учебный год</a:t>
            </a:r>
            <a:endParaRPr lang="ru-RU" sz="2000" dirty="0"/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919070"/>
            <a:ext cx="12192000" cy="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13" y="1817294"/>
            <a:ext cx="5607769" cy="13039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731" y="1609344"/>
            <a:ext cx="1235216" cy="1610228"/>
          </a:xfrm>
          <a:prstGeom prst="rect">
            <a:avLst/>
          </a:prstGeom>
        </p:spPr>
      </p:pic>
      <p:pic>
        <p:nvPicPr>
          <p:cNvPr id="14" name="Picture 4" descr="http://to-world-travel.ru/img/2015/042102/24343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97" y="1858058"/>
            <a:ext cx="1121664" cy="136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Готовимся к изучению буквы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640"/>
            <a:ext cx="12192000" cy="12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DDC1A7-B2AE-4354-B04B-24AD1393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631" y="1877384"/>
            <a:ext cx="5516856" cy="310323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19B96F-5953-480F-8780-236F8627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64" y="1877384"/>
            <a:ext cx="5516854" cy="310323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914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Знакомимся с растениями и животными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8022"/>
            <a:ext cx="12192000" cy="127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7EB99-35B1-4DE0-B7C1-DDF8F4853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42" y="1827309"/>
            <a:ext cx="5694902" cy="32033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CCA7A6-7A7B-4009-BBDD-7569BC671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586" y="1860311"/>
            <a:ext cx="5694903" cy="320338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5592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Изучаем красную книгу московской области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6908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D7F09C-2A0B-493B-A85A-D802F1E39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11" y="1890898"/>
            <a:ext cx="5742064" cy="32299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4ED2E-7E54-4DEE-9EFE-C0846EF2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925" y="1927554"/>
            <a:ext cx="5742064" cy="322991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4470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Развиваем моторику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8274"/>
            <a:ext cx="12192000" cy="124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CB3DCA-6234-478F-8E4E-CCD7E366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66" y="2030378"/>
            <a:ext cx="5551590" cy="312277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70D1A-5845-4CA5-B8AC-0324ACFEF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44" y="2041948"/>
            <a:ext cx="5551591" cy="312277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324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Знакомимся с географией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892"/>
            <a:ext cx="12192000" cy="10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4E4598-685D-42C9-BD1D-49E00941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8" y="1958984"/>
            <a:ext cx="5681270" cy="319571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2E9D9A-D4EB-43A9-8CCF-72FC8494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213" y="1958984"/>
            <a:ext cx="5681270" cy="319571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625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Осваиваем русский язык</a:t>
            </a: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2852"/>
            <a:ext cx="12192000" cy="115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BC73C2-3A2A-4276-99CD-59229A02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2149288"/>
            <a:ext cx="5624262" cy="303356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636DF1-4890-46AB-B11D-93ACAAEE9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79" y="2120100"/>
            <a:ext cx="5393003" cy="303356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2779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0068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Тренируем память и внимание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2"/>
            <a:ext cx="12192000" cy="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A97494-8BCB-4419-BA27-E8BEC7D9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46" y="2035213"/>
            <a:ext cx="5651651" cy="317905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2881C4-A625-47A5-A10A-5026F08D6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54" y="2035213"/>
            <a:ext cx="5651651" cy="317905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6600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Развиваем Логическое мышление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892"/>
            <a:ext cx="12192000" cy="10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47DBBA-6BF1-47C8-A1F4-A2C560D85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09" y="1958984"/>
            <a:ext cx="5681858" cy="3196045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0428AF-7D3F-421A-8650-33B32904D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933" y="1958984"/>
            <a:ext cx="5681858" cy="3196046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5729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3420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Изучаем математику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6908"/>
            <a:ext cx="12192000" cy="10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919CA2-A982-49E8-9B1C-A8CA5253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1" y="1986800"/>
            <a:ext cx="5620555" cy="3161562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09BC9B-8569-481C-AE4F-AA31F84CD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375" y="1968087"/>
            <a:ext cx="5550500" cy="3180275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073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Учимся анализировать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8274"/>
            <a:ext cx="121920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1EF2A-9916-4A5D-A3C5-3CE0A1E0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17" y="1950790"/>
            <a:ext cx="5693081" cy="3202358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E88F63-E294-498C-A941-9BC156532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304" y="1950791"/>
            <a:ext cx="5659303" cy="3202357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653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4864" y="1609344"/>
            <a:ext cx="5303520" cy="2609088"/>
          </a:xfrm>
        </p:spPr>
        <p:txBody>
          <a:bodyPr/>
          <a:lstStyle/>
          <a:p>
            <a:r>
              <a:rPr lang="ru-RU" dirty="0"/>
              <a:t>    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70" y="403025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581" y="180834"/>
            <a:ext cx="112166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FF0000"/>
              </a:solidFill>
            </a:endParaRPr>
          </a:p>
          <a:p>
            <a:pPr algn="r"/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Актуальность проекта: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сохранение многообразия растительного и животного мира Подмосковья</a:t>
            </a:r>
          </a:p>
          <a:p>
            <a:pPr algn="ctr"/>
            <a:endParaRPr 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919070"/>
            <a:ext cx="12192000" cy="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78" y="4475455"/>
            <a:ext cx="9115323" cy="130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Проверяем наблюдательность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12192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59D40-9FDE-4E31-8D60-73057B7A9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3" y="1887363"/>
            <a:ext cx="5573554" cy="319695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07D34D-1778-430F-96DF-8F7C15E94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76071"/>
            <a:ext cx="5760507" cy="3240285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4287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Работаем на скорость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892"/>
            <a:ext cx="12192000" cy="10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4D9B04-4455-415F-865C-8F93297A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13" y="2009917"/>
            <a:ext cx="5644516" cy="317504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68515D-ACD5-4A02-84AC-B2BD8FCAC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571" y="2009917"/>
            <a:ext cx="5644517" cy="317504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286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25" y="539708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Отрабатываем элементы рисования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12192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9670E-CC4F-478F-B922-CB9BFA0A2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81" y="2153417"/>
            <a:ext cx="5496674" cy="309187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A6CB0F-D4B3-43EB-8746-19AD44F49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960" y="2133087"/>
            <a:ext cx="5568959" cy="311220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6489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587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Развиваем пространственное мышление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892"/>
            <a:ext cx="12192000" cy="10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417C8-666E-45FA-A318-F8688041A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4" y="2010190"/>
            <a:ext cx="5649858" cy="3178045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6A6696-6D5B-4283-8165-45D9009F8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12" y="1997348"/>
            <a:ext cx="5655304" cy="318110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098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Рисуем, просто рисуем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271"/>
            <a:ext cx="12192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05FCE9-B56C-4F30-BB39-A05BB315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44" y="2032726"/>
            <a:ext cx="5716532" cy="321554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28CE3-03EF-4EE0-87FB-1134C8E59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925" y="2032726"/>
            <a:ext cx="5716530" cy="32155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8419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Сочиняем и познаем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892"/>
            <a:ext cx="12192000" cy="10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EE281-0038-4836-A39E-674957F8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58" y="1927065"/>
            <a:ext cx="5596379" cy="314796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B8DE0C-188D-44E8-9FF7-A03D28796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41" y="1942825"/>
            <a:ext cx="5540340" cy="311644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6799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ЗНАКОМИМСЯ С АВТОРОМ</a:t>
            </a: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3673"/>
            <a:ext cx="12192000" cy="7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F91CAA-D92E-487F-9C6D-6317798B2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977" y="1807356"/>
            <a:ext cx="6677896" cy="3756317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63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УЧИМСЯ ОЦЕНИВАТЬ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6908"/>
            <a:ext cx="12192000" cy="1077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873623-2795-437A-B65C-B85062556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925" y="1875767"/>
            <a:ext cx="5834129" cy="3281697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A7645-3031-4EE0-A27B-B47443495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46" y="1875767"/>
            <a:ext cx="5821642" cy="3274674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7352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070" y="4393740"/>
            <a:ext cx="11277362" cy="2609088"/>
          </a:xfrm>
        </p:spPr>
        <p:txBody>
          <a:bodyPr/>
          <a:lstStyle/>
          <a:p>
            <a:pPr algn="ctr"/>
            <a:r>
              <a:rPr lang="ru-RU" dirty="0"/>
              <a:t>    </a:t>
            </a:r>
            <a:r>
              <a:rPr lang="ru-RU" sz="2000" b="1" dirty="0">
                <a:solidFill>
                  <a:schemeClr val="tx1"/>
                </a:solidFill>
                <a:latin typeface="Book Antiqua" panose="02040602050305030304" pitchFamily="18" charset="0"/>
              </a:rPr>
              <a:t>ПЕРВЫЕ РАБОЧИЕ ЭКЗЕМПЛЯРЫ  - БУКВЫ «А» И «Я»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70" y="208909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484" y="690493"/>
            <a:ext cx="11228834" cy="128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Выпуск рабочих тетрадей и защита проекта в классе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21" y="2813007"/>
            <a:ext cx="2136426" cy="2885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23" y="2217310"/>
            <a:ext cx="1941851" cy="2622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3750" r="12860" b="19028"/>
          <a:stretch/>
        </p:blipFill>
        <p:spPr>
          <a:xfrm>
            <a:off x="4599112" y="2034147"/>
            <a:ext cx="3060738" cy="3884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34" y="2207113"/>
            <a:ext cx="2067745" cy="2792522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3" y="3194747"/>
            <a:ext cx="2067745" cy="279252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919070"/>
            <a:ext cx="12192000" cy="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4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6064" y="1804416"/>
            <a:ext cx="9241536" cy="2609088"/>
          </a:xfrm>
        </p:spPr>
        <p:txBody>
          <a:bodyPr/>
          <a:lstStyle/>
          <a:p>
            <a:r>
              <a:rPr lang="ru-RU" dirty="0"/>
              <a:t>   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70" y="208909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484" y="383783"/>
            <a:ext cx="11228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Шаг 3. Эксперимент в 1-ых классах</a:t>
            </a: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919070"/>
            <a:ext cx="12192000" cy="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69300209"/>
              </p:ext>
            </p:extLst>
          </p:nvPr>
        </p:nvGraphicFramePr>
        <p:xfrm>
          <a:off x="2102635" y="1472790"/>
          <a:ext cx="7974532" cy="4901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559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03901" y="4110974"/>
            <a:ext cx="4572000" cy="1199356"/>
          </a:xfrm>
        </p:spPr>
        <p:txBody>
          <a:bodyPr>
            <a:normAutofit/>
          </a:bodyPr>
          <a:lstStyle/>
          <a:p>
            <a:r>
              <a:rPr lang="ru-RU" sz="2400" dirty="0"/>
              <a:t>   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59206" y="450209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2035" y="0"/>
            <a:ext cx="1042325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FF0000"/>
              </a:solidFill>
            </a:endParaRPr>
          </a:p>
          <a:p>
            <a:pPr algn="r"/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</a:p>
          <a:p>
            <a:pPr algn="ctr"/>
            <a:endParaRPr lang="ru-RU" sz="2800" b="1" u="sng" dirty="0">
              <a:solidFill>
                <a:schemeClr val="tx2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ctr"/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Новизна проекта:</a:t>
            </a:r>
          </a:p>
          <a:p>
            <a:pPr algn="ctr"/>
            <a:endParaRPr lang="ru-RU" sz="2800" b="1" u="sng" dirty="0">
              <a:solidFill>
                <a:schemeClr val="tx2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ctr">
              <a:lnSpc>
                <a:spcPct val="150000"/>
              </a:lnSpc>
            </a:pP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первая коллективная проектная работа на территории города Котельники</a:t>
            </a:r>
          </a:p>
          <a:p>
            <a:pPr algn="ctr"/>
            <a:endParaRPr 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4" name="Picture 4" descr="http://to-world-travel.ru/img/2015/042102/24343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72" y="4544840"/>
            <a:ext cx="1121664" cy="136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744196"/>
            <a:ext cx="12192000" cy="6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60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547" y="1023772"/>
            <a:ext cx="11892609" cy="4810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C00000"/>
                </a:solidFill>
              </a:rPr>
              <a:t>Наши результаты: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- в экспериментальных классах ответили на вопросы правильно в 1 «А» -  84,2 %, в 1 «В» - 88,6%;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- обычный класс (1 «Б») показал знания значительно ниже, чем сверстники – 33,2%.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Наш анализ: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-  наибольшие затруднения первоклассники испытывали именно в названиях «</a:t>
            </a:r>
            <a:r>
              <a:rPr lang="ru-RU" sz="2400" b="1" dirty="0" err="1">
                <a:solidFill>
                  <a:schemeClr val="tx1"/>
                </a:solidFill>
              </a:rPr>
              <a:t>краснокнижных</a:t>
            </a:r>
            <a:r>
              <a:rPr lang="ru-RU" sz="2400" b="1" dirty="0">
                <a:solidFill>
                  <a:schemeClr val="tx1"/>
                </a:solidFill>
              </a:rPr>
              <a:t>» растений и их местах обитания.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Наши выводы: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- такие рабочие тетради  повышают уровень экологических знаний и дети, особенно с неродным русским языком, осваивая редкие растения и животных Красной книги, развивают свои интеллектуальные и творческие способности, и становятся патриотами Подмосковья.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Наша гипотеза подтвердилась!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57493" y="442536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484" y="690493"/>
            <a:ext cx="1122883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Шаг 4. Результаты, анализ и выводы</a:t>
            </a: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9" y="5798419"/>
            <a:ext cx="12192000" cy="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066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825" y="722744"/>
            <a:ext cx="5034206" cy="1210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0940" y="3048000"/>
            <a:ext cx="10414740" cy="2609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40941" y="241160"/>
            <a:ext cx="10414739" cy="963168"/>
          </a:xfrm>
        </p:spPr>
        <p:txBody>
          <a:bodyPr>
            <a:noAutofit/>
          </a:bodyPr>
          <a:lstStyle/>
          <a:p>
            <a:pPr algn="ctr"/>
            <a:endParaRPr lang="ru-RU" sz="28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460940"/>
            <a:ext cx="1180185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Нас много, мы разные, </a:t>
            </a:r>
          </a:p>
          <a:p>
            <a:pPr algn="ctr">
              <a:lnSpc>
                <a:spcPct val="150000"/>
              </a:lnSpc>
            </a:pPr>
            <a:r>
              <a:rPr lang="ru-RU" sz="4000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а Земля одна: </a:t>
            </a:r>
          </a:p>
          <a:p>
            <a:pPr algn="ctr">
              <a:lnSpc>
                <a:spcPct val="150000"/>
              </a:lnSpc>
            </a:pPr>
            <a:r>
              <a:rPr lang="ru-RU" sz="4000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защитим природу вместе:</a:t>
            </a:r>
          </a:p>
          <a:p>
            <a:pPr algn="ctr">
              <a:lnSpc>
                <a:spcPct val="150000"/>
              </a:lnSpc>
            </a:pPr>
            <a:r>
              <a:rPr lang="ru-RU" sz="4000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от «А» до «Я»!</a:t>
            </a:r>
          </a:p>
          <a:p>
            <a:pPr algn="r"/>
            <a:endParaRPr lang="ru-RU" sz="44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2400" dirty="0"/>
          </a:p>
          <a:p>
            <a:pPr algn="r"/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414" y="639868"/>
            <a:ext cx="992019" cy="1293196"/>
          </a:xfrm>
          <a:prstGeom prst="rect">
            <a:avLst/>
          </a:prstGeom>
        </p:spPr>
      </p:pic>
      <p:pic>
        <p:nvPicPr>
          <p:cNvPr id="6148" name="Picture 4" descr="http://to-world-travel.ru/img/2015/042102/24343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57" y="723284"/>
            <a:ext cx="935700" cy="12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5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4864" y="1609344"/>
            <a:ext cx="5303520" cy="2609088"/>
          </a:xfrm>
        </p:spPr>
        <p:txBody>
          <a:bodyPr/>
          <a:lstStyle/>
          <a:p>
            <a:r>
              <a:rPr lang="ru-RU" dirty="0"/>
              <a:t>    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70" y="208909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069" y="0"/>
            <a:ext cx="1178966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FF0000"/>
              </a:solidFill>
            </a:endParaRPr>
          </a:p>
          <a:p>
            <a:pPr algn="r"/>
            <a:r>
              <a:rPr lang="ru-RU" dirty="0"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Цель</a:t>
            </a:r>
            <a:r>
              <a:rPr lang="ru-RU" sz="2800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работы</a:t>
            </a: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: создание условий (</a:t>
            </a:r>
            <a:r>
              <a:rPr lang="ru-RU" sz="2800" dirty="0">
                <a:solidFill>
                  <a:schemeClr val="accent2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выпуск рабочих тетрадей</a:t>
            </a: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) для повышения уровня экологической культуры обучающихся (</a:t>
            </a:r>
            <a:r>
              <a:rPr lang="ru-RU" sz="2800" dirty="0">
                <a:solidFill>
                  <a:schemeClr val="accent2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знакомство с растениями и животными Красной книги Московской области</a:t>
            </a: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) через развитие интеллектуальных и творческих способностей детей</a:t>
            </a:r>
            <a:r>
              <a:rPr lang="ru-RU" sz="2800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.</a:t>
            </a:r>
          </a:p>
          <a:p>
            <a:pPr algn="ctr"/>
            <a:endParaRPr 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919070"/>
            <a:ext cx="12192000" cy="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7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4864" y="1609344"/>
            <a:ext cx="5303520" cy="2609088"/>
          </a:xfrm>
        </p:spPr>
        <p:txBody>
          <a:bodyPr/>
          <a:lstStyle/>
          <a:p>
            <a:r>
              <a:rPr lang="ru-RU" dirty="0"/>
              <a:t>    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69" y="280288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4693" y="-101342"/>
            <a:ext cx="1122883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Задачи проекта: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исследование информационных источников и изучение объектов Красной книги Московской области;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создание рабочих тетрадей и их выпуск;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эксперимент в 1-ых классах с использованием наших тетрадей;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выводы и выступление на школьной конференции.</a:t>
            </a:r>
          </a:p>
          <a:p>
            <a:pPr algn="ctr"/>
            <a:endParaRPr 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919070"/>
            <a:ext cx="12192000" cy="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7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4864" y="1609344"/>
            <a:ext cx="5303520" cy="2609088"/>
          </a:xfrm>
        </p:spPr>
        <p:txBody>
          <a:bodyPr/>
          <a:lstStyle/>
          <a:p>
            <a:r>
              <a:rPr lang="ru-RU" dirty="0"/>
              <a:t>    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69" y="455353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483" y="437920"/>
            <a:ext cx="11228834" cy="448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Гипотеза проекта: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latin typeface="GungsuhChe" panose="02030609000101010101" pitchFamily="49" charset="-127"/>
                <a:ea typeface="GungsuhChe" panose="02030609000101010101" pitchFamily="49" charset="-127"/>
              </a:rPr>
              <a:t>повышение уровня экологической культуры через изучение алфавита с помощью наших рабочих тетрадей гораздо эффективнее, чем с обычным букварем</a:t>
            </a: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628068"/>
            <a:ext cx="12192000" cy="74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6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4864" y="1609344"/>
            <a:ext cx="5303520" cy="2609088"/>
          </a:xfrm>
        </p:spPr>
        <p:txBody>
          <a:bodyPr/>
          <a:lstStyle/>
          <a:p>
            <a:pPr algn="ctr"/>
            <a:r>
              <a:rPr lang="ru-RU" dirty="0"/>
              <a:t>   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69" y="436690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069" y="858033"/>
            <a:ext cx="11509249" cy="128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Шаг 1. «Изучаем информационные источники</a:t>
            </a: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728289"/>
            <a:ext cx="12192000" cy="64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952" y="2363314"/>
            <a:ext cx="2591025" cy="3444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33" y="2351973"/>
            <a:ext cx="4809146" cy="34193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297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6352" y="1804416"/>
            <a:ext cx="7839456" cy="2609088"/>
          </a:xfrm>
        </p:spPr>
        <p:txBody>
          <a:bodyPr/>
          <a:lstStyle/>
          <a:p>
            <a:r>
              <a:rPr lang="ru-RU" dirty="0"/>
              <a:t>   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95070" y="208909"/>
            <a:ext cx="11789663" cy="963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Проект «защитим природу вместе: от «а» до «я»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484" y="405112"/>
            <a:ext cx="11228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b="1" u="sng" dirty="0">
                <a:latin typeface="GungsuhChe" panose="02030609000101010101" pitchFamily="49" charset="-127"/>
                <a:ea typeface="GungsuhChe" panose="02030609000101010101" pitchFamily="49" charset="-127"/>
              </a:rPr>
              <a:t>Шаг 2. «Создаем рабочую тетрадь»</a:t>
            </a:r>
          </a:p>
        </p:txBody>
      </p:sp>
      <p:pic>
        <p:nvPicPr>
          <p:cNvPr id="9" name="Picture 2" descr="http://hddfhm.com/images/clipart-gra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" y="5419867"/>
            <a:ext cx="12192000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1" y="1626243"/>
            <a:ext cx="1821409" cy="2459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01" y="3534256"/>
            <a:ext cx="2472686" cy="1830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2948" r="13178" b="18718"/>
          <a:stretch/>
        </p:blipFill>
        <p:spPr>
          <a:xfrm>
            <a:off x="9665529" y="1626243"/>
            <a:ext cx="1811050" cy="2389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358" y="3475310"/>
            <a:ext cx="2664183" cy="20301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8472" r="14519" b="15139"/>
          <a:stretch/>
        </p:blipFill>
        <p:spPr>
          <a:xfrm>
            <a:off x="4668855" y="4196675"/>
            <a:ext cx="2824821" cy="194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F2AE03-626D-40D9-9E57-B2A1BB1B6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3712" y="1575978"/>
            <a:ext cx="4275949" cy="240522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46844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2E4BA-9CE7-4D8B-BB27-9DEA82B4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563" y="1609725"/>
            <a:ext cx="5302250" cy="2608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179C8BF-9A02-4917-8F4F-CB66B5FC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589"/>
            <a:ext cx="12192000" cy="9636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accent2"/>
                </a:solidFill>
                <a:latin typeface="Book Antiqua" panose="02040602050305030304" pitchFamily="18" charset="0"/>
              </a:rPr>
              <a:t>Две серии рабочих тетрадей для 1-ых классов</a:t>
            </a:r>
          </a:p>
          <a:p>
            <a:pPr algn="ctr" eaLnBrk="1" fontAlgn="auto" hangingPunct="1"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Book Antiqua" panose="02040602050305030304" pitchFamily="18" charset="0"/>
              </a:rPr>
              <a:t>начинаем просвещаться</a:t>
            </a:r>
          </a:p>
        </p:txBody>
      </p:sp>
      <p:sp>
        <p:nvSpPr>
          <p:cNvPr id="9220" name="Прямоугольник 7">
            <a:extLst>
              <a:ext uri="{FF2B5EF4-FFF2-40B4-BE49-F238E27FC236}">
                <a16:creationId xmlns:a16="http://schemas.microsoft.com/office/drawing/2014/main" id="{EF9CDF96-0B5C-4802-82D0-AE4B06B54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23" y="5886674"/>
            <a:ext cx="11310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sz="24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9221" name="Picture 2" descr="http://hddfhm.com/images/clipart-grass-13.png">
            <a:extLst>
              <a:ext uri="{FF2B5EF4-FFF2-40B4-BE49-F238E27FC236}">
                <a16:creationId xmlns:a16="http://schemas.microsoft.com/office/drawing/2014/main" id="{F0DB5A67-643C-49BD-8C38-C54EB92B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2"/>
            <a:ext cx="12192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284E96-4FC6-486D-A570-48367DDA7C31}"/>
              </a:ext>
            </a:extLst>
          </p:cNvPr>
          <p:cNvSpPr/>
          <p:nvPr/>
        </p:nvSpPr>
        <p:spPr>
          <a:xfrm>
            <a:off x="718623" y="4143622"/>
            <a:ext cx="10846605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5FED97-D546-432A-8207-C876F6B49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53" y="1899113"/>
            <a:ext cx="5801483" cy="32633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7E7F1C-7053-4E6E-928C-01B686D81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21" y="1899113"/>
            <a:ext cx="5709634" cy="3263335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7332</TotalTime>
  <Words>611</Words>
  <Application>Microsoft Office PowerPoint</Application>
  <PresentationFormat>Широкоэкранный</PresentationFormat>
  <Paragraphs>123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GungsuhChe</vt:lpstr>
      <vt:lpstr>Arial Black</vt:lpstr>
      <vt:lpstr>Book Antiqua</vt:lpstr>
      <vt:lpstr>Calibri</vt:lpstr>
      <vt:lpstr>Calibri Light</vt:lpstr>
      <vt:lpstr>Wingdings</vt:lpstr>
      <vt:lpstr>Ретро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ПЕРВЫЕ РАБОЧИЕ ЭКЗЕМПЛЯРЫ  - БУКВЫ «А» И «Я» </vt:lpstr>
      <vt:lpstr>    </vt:lpstr>
      <vt:lpstr>Наши результаты:  - в экспериментальных классах ответили на вопросы правильно в 1 «А» -  84,2 %, в 1 «В» - 88,6%;  - обычный класс (1 «Б») показал знания значительно ниже, чем сверстники – 33,2%.  Наш анализ:  -  наибольшие затруднения первоклассники испытывали именно в названиях «краснокнижных» растений и их местах обитания.  Наши выводы:  - такие рабочие тетради  повышают уровень экологических знаний и дети, особенно с неродным русским языком, осваивая редкие растения и животных Красной книги, развивают свои интеллектуальные и творческие способности, и становятся патриотами Подмосковья. Наша гипотеза подтвердилась!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 Смолик</cp:lastModifiedBy>
  <cp:revision>188</cp:revision>
  <dcterms:created xsi:type="dcterms:W3CDTF">2017-10-24T17:00:20Z</dcterms:created>
  <dcterms:modified xsi:type="dcterms:W3CDTF">2019-08-13T11:47:48Z</dcterms:modified>
</cp:coreProperties>
</file>