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6367" y="3784648"/>
            <a:ext cx="5150224" cy="187660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20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 МБОУ ВСОШ №1</a:t>
            </a:r>
            <a:br>
              <a:rPr lang="ru-RU" sz="20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Голубьева</a:t>
            </a:r>
            <a:r>
              <a:rPr lang="ru-RU" sz="2000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Игоревна</a:t>
            </a:r>
            <a:endParaRPr lang="ru-RU" sz="2000" i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3367181"/>
            <a:ext cx="5150224" cy="4858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Subtitle here</a:t>
            </a:r>
            <a:endParaRPr lang="ru-RU" sz="2400" dirty="0"/>
          </a:p>
        </p:txBody>
      </p:sp>
      <p:pic>
        <p:nvPicPr>
          <p:cNvPr id="6" name="Рисунок 5" descr="thumb_24797_event_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310" y="253503"/>
            <a:ext cx="6170565" cy="44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17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человек в Российском государстве второй 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половины </a:t>
            </a:r>
            <a:r>
              <a:rPr lang="en-US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44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21958_12_b0000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062" y="2682422"/>
            <a:ext cx="4735637" cy="3469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9256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 урока: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82800" y="4288874"/>
            <a:ext cx="5057775" cy="596900"/>
            <a:chOff x="1216" y="1440"/>
            <a:chExt cx="3186" cy="37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216" y="180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61" y="1448"/>
              <a:ext cx="254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AFAFA"/>
                  </a:solidFill>
                  <a:latin typeface="Times New Roman" pitchFamily="18" charset="0"/>
                  <a:cs typeface="Times New Roman" pitchFamily="18" charset="0"/>
                </a:rPr>
                <a:t>Городское население</a:t>
              </a:r>
              <a:endParaRPr lang="en-US" sz="3200" b="1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696036" y="1583139"/>
            <a:ext cx="8485391" cy="954890"/>
            <a:chOff x="1248" y="1960"/>
            <a:chExt cx="4477" cy="552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14" y="1960"/>
              <a:ext cx="4011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.</a:t>
              </a:r>
              <a:r>
                <a:rPr lang="ru-RU" sz="3200" b="1" dirty="0" smtClean="0">
                  <a:solidFill>
                    <a:srgbClr val="FAFAFA"/>
                  </a:solidFill>
                  <a:latin typeface="Times New Roman" pitchFamily="18" charset="0"/>
                  <a:cs typeface="Times New Roman" pitchFamily="18" charset="0"/>
                </a:rPr>
                <a:t>Знатные люди Российского государства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269242" y="2487962"/>
            <a:ext cx="5246427" cy="705320"/>
            <a:chOff x="1248" y="2632"/>
            <a:chExt cx="3216" cy="368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63" y="2632"/>
              <a:ext cx="13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AFAFA"/>
                  </a:solidFill>
                  <a:latin typeface="Times New Roman" pitchFamily="18" charset="0"/>
                  <a:cs typeface="Times New Roman" pitchFamily="18" charset="0"/>
                </a:rPr>
                <a:t>Помещики</a:t>
              </a:r>
              <a:endParaRPr lang="en-US" sz="3200" b="1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683224" y="3368787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558691" y="3230687"/>
            <a:ext cx="611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Ограничение свободы крестьян</a:t>
            </a:r>
            <a:endParaRPr lang="ru-RU" sz="3200" b="1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412" y="433554"/>
            <a:ext cx="7886700" cy="4351338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Запомни и соблюдай простые правила: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AFAFA"/>
                </a:solidFill>
              </a:rPr>
              <a:t>1</a:t>
            </a:r>
            <a:r>
              <a:rPr lang="ru-RU" sz="3600" dirty="0" smtClean="0">
                <a:solidFill>
                  <a:srgbClr val="FAFAFA"/>
                </a:solidFill>
              </a:rPr>
              <a:t>. Уважай своего товарища.</a:t>
            </a:r>
          </a:p>
          <a:p>
            <a:pPr>
              <a:buNone/>
            </a:pPr>
            <a:r>
              <a:rPr lang="ru-RU" sz="3600" dirty="0" smtClean="0">
                <a:solidFill>
                  <a:srgbClr val="FAFAFA"/>
                </a:solidFill>
              </a:rPr>
              <a:t>2. Умей каждого выслушать.</a:t>
            </a:r>
          </a:p>
          <a:p>
            <a:pPr>
              <a:buNone/>
            </a:pPr>
            <a:r>
              <a:rPr lang="ru-RU" sz="3600" dirty="0" smtClean="0">
                <a:solidFill>
                  <a:srgbClr val="FAFAFA"/>
                </a:solidFill>
              </a:rPr>
              <a:t>3. Не согласен – предлагай!</a:t>
            </a:r>
          </a:p>
          <a:p>
            <a:pPr>
              <a:buNone/>
            </a:pPr>
            <a:r>
              <a:rPr lang="ru-RU" sz="3600" dirty="0" smtClean="0">
                <a:solidFill>
                  <a:srgbClr val="FAFAFA"/>
                </a:solidFill>
              </a:rPr>
              <a:t>4. Говори шепотом!</a:t>
            </a:r>
          </a:p>
          <a:p>
            <a:endParaRPr lang="ru-RU" dirty="0"/>
          </a:p>
        </p:txBody>
      </p:sp>
      <p:pic>
        <p:nvPicPr>
          <p:cNvPr id="4" name="Рисунок 3" descr="depositphotos_108202902-stock-photo-group-of-people-hands-tog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945" y="3330053"/>
            <a:ext cx="4349100" cy="28625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80" y="0"/>
            <a:ext cx="7491768" cy="968991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4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4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48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sz="4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09684"/>
            <a:ext cx="9144000" cy="614831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.Выберите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самостоятельно лидера группы(капитана), секретаря и хранителя времени.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организует работу в группе,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секретарь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записывает в карточки ответы и с обратной стороны список группы, 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хранитель времени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следит за временем работы.</a:t>
            </a:r>
          </a:p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 группе 15 минут.</a:t>
            </a:r>
          </a:p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Пользуемся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словарем на стр. 106-107.</a:t>
            </a:r>
          </a:p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Обсудите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достижения целей, распределите задания для каждого из членов группы.</a:t>
            </a:r>
          </a:p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Убедитесь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члены группы понимают цели и задачи, стоящие перед ними.</a:t>
            </a:r>
          </a:p>
          <a:p>
            <a:pPr lvl="0">
              <a:lnSpc>
                <a:spcPct val="16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выполнения работы от каждой группы капитаны выходят к доске и отчитываются о проделанной работе классу.</a:t>
            </a:r>
          </a:p>
          <a:p>
            <a:pPr>
              <a:lnSpc>
                <a:spcPct val="160000"/>
              </a:lnSpc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§26, ответить на 4 вопрос письменно ст.106 под рубрикой «вопросы и задания для работы с текстом», выписать в тетрадь новые слова ст.106-107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 Кем назначался митрополит Киевский и всея Руси в начале XV в.?</a:t>
            </a:r>
          </a:p>
          <a:p>
            <a:pPr marL="514350" indent="-514350" fontAlgn="base">
              <a:buAutoNum type="arabicParenR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собором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Русской православной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церкви</a:t>
            </a:r>
          </a:p>
          <a:p>
            <a:pPr marL="514350" indent="-514350" fontAlgn="base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вселенским (константинопольским)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патриархом</a:t>
            </a:r>
          </a:p>
          <a:p>
            <a:pPr marL="514350" indent="-514350" fontAlgn="base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папой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римским</a:t>
            </a:r>
          </a:p>
          <a:p>
            <a:pPr marL="514350" indent="-514350" fontAlgn="base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московским князем</a:t>
            </a:r>
          </a:p>
          <a:p>
            <a:endParaRPr lang="ru-RU" dirty="0"/>
          </a:p>
        </p:txBody>
      </p:sp>
      <p:pic>
        <p:nvPicPr>
          <p:cNvPr id="4" name="Рисунок 3" descr="header-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341" y="4312693"/>
            <a:ext cx="4264659" cy="1897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каком году была подписана Флорентийская уния,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призывала к объединению Православной 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Католической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церквей с приоритетом католических обрядов?</a:t>
            </a:r>
          </a:p>
          <a:p>
            <a:pPr fontAlgn="base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1400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1439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1448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1462 г.</a:t>
            </a: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0px-Isidore_of_Ki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7373" y="3749654"/>
            <a:ext cx="1769206" cy="2388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сложилась судьба митрополита Исидора, который подписал Флорентийскую унию от имени Русской право­славной церкви?</a:t>
            </a:r>
          </a:p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митрополит Исидор был избран патриархом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митрополит Исидор был убит в Москве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митрополит Исидор был отправлен в монастырь, а за­тем бежал за границу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митрополит Исидор стал папой римским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 к какому году относится установление автокефалии (самостоятельности) Русской православной церкви?</a:t>
            </a:r>
          </a:p>
          <a:p>
            <a:pPr fontAlgn="base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1439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1448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1453 г.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1480 г.</a:t>
            </a:r>
          </a:p>
          <a:p>
            <a:endParaRPr lang="ru-RU" dirty="0"/>
          </a:p>
        </p:txBody>
      </p:sp>
      <p:pic>
        <p:nvPicPr>
          <p:cNvPr id="4" name="Рисунок 3" descr="thumb_24797_event_b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297" y="3133371"/>
            <a:ext cx="4232582" cy="3070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5.Где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XV в. располагалась резиденция вселенского патриарха?</a:t>
            </a:r>
          </a:p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Москве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Константинополе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Ватикане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Смоленске</a:t>
            </a:r>
          </a:p>
          <a:p>
            <a:endParaRPr lang="ru-RU" dirty="0"/>
          </a:p>
        </p:txBody>
      </p:sp>
      <p:pic>
        <p:nvPicPr>
          <p:cNvPr id="4" name="Рисунок 3" descr="1386791873_konstantinop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1221" y="3111689"/>
            <a:ext cx="4623179" cy="30821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расценило русское духовенство Флорентийскую унию?</a:t>
            </a:r>
          </a:p>
          <a:p>
            <a:pPr fontAlgn="base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уния была официально принята в Русской православной церкви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уния была принята в основных положениях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уния была отвергнута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в России не узнали о подписании унии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по теме: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XV-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начале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Участником Флорентийского собора от Русской православной церкви, который подписал унию 1439 г. о сбли­жении Православной и Католической церквей, был</a:t>
            </a:r>
          </a:p>
          <a:p>
            <a:pPr fontAlgn="base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митрополит Исидор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митрополит Иов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митрополит Григорий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патриарх Никон</a:t>
            </a:r>
          </a:p>
          <a:p>
            <a:endParaRPr lang="ru-RU" dirty="0"/>
          </a:p>
        </p:txBody>
      </p:sp>
      <p:pic>
        <p:nvPicPr>
          <p:cNvPr id="4" name="Рисунок 3" descr="280px-Isidore_of_Ki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7882" y="3373658"/>
            <a:ext cx="2151342" cy="29043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0px-Ярошенко_Крестьянин-в-лесу_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07404">
            <a:off x="452785" y="2875275"/>
            <a:ext cx="2691965" cy="3284197"/>
          </a:xfrm>
        </p:spPr>
      </p:pic>
      <p:pic>
        <p:nvPicPr>
          <p:cNvPr id="5" name="Рисунок 4" descr="6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0213" y="0"/>
            <a:ext cx="3518825" cy="3407757"/>
          </a:xfrm>
          <a:prstGeom prst="rect">
            <a:avLst/>
          </a:prstGeom>
        </p:spPr>
      </p:pic>
      <p:pic>
        <p:nvPicPr>
          <p:cNvPr id="6" name="Рисунок 5" descr="fileA7rq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1761">
            <a:off x="5682391" y="3513080"/>
            <a:ext cx="3182714" cy="2546171"/>
          </a:xfrm>
          <a:prstGeom prst="rect">
            <a:avLst/>
          </a:prstGeom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6796585" y="818867"/>
            <a:ext cx="1951630" cy="192433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477672" y="723332"/>
            <a:ext cx="1856095" cy="180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Выполнила:  учитель истории МБОУ ВСОШ №1 Голубьева Людмила Игоревна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Повторение по теме: Русская православная церковь в XV-начале XVI в.</vt:lpstr>
      <vt:lpstr>Слайд 9</vt:lpstr>
      <vt:lpstr>Слайд 10</vt:lpstr>
      <vt:lpstr>План урока:</vt:lpstr>
      <vt:lpstr>Слайд 12</vt:lpstr>
      <vt:lpstr>Правила работы в группе :</vt:lpstr>
      <vt:lpstr>Домашнее задание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Люда</cp:lastModifiedBy>
  <cp:revision>32</cp:revision>
  <dcterms:created xsi:type="dcterms:W3CDTF">2014-11-21T11:00:06Z</dcterms:created>
  <dcterms:modified xsi:type="dcterms:W3CDTF">2019-05-18T10:50:25Z</dcterms:modified>
</cp:coreProperties>
</file>