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handoutMasterIdLst>
    <p:handoutMasterId r:id="rId27"/>
  </p:handoutMasterIdLst>
  <p:sldIdLst>
    <p:sldId id="256" r:id="rId2"/>
    <p:sldId id="284" r:id="rId3"/>
    <p:sldId id="303" r:id="rId4"/>
    <p:sldId id="257" r:id="rId5"/>
    <p:sldId id="287" r:id="rId6"/>
    <p:sldId id="288" r:id="rId7"/>
    <p:sldId id="322" r:id="rId8"/>
    <p:sldId id="329" r:id="rId9"/>
    <p:sldId id="330" r:id="rId10"/>
    <p:sldId id="320" r:id="rId11"/>
    <p:sldId id="306" r:id="rId12"/>
    <p:sldId id="312" r:id="rId13"/>
    <p:sldId id="307" r:id="rId14"/>
    <p:sldId id="325" r:id="rId15"/>
    <p:sldId id="309" r:id="rId16"/>
    <p:sldId id="308" r:id="rId17"/>
    <p:sldId id="323" r:id="rId18"/>
    <p:sldId id="313" r:id="rId19"/>
    <p:sldId id="318" r:id="rId20"/>
    <p:sldId id="319" r:id="rId21"/>
    <p:sldId id="314" r:id="rId22"/>
    <p:sldId id="315" r:id="rId23"/>
    <p:sldId id="316" r:id="rId24"/>
    <p:sldId id="317" r:id="rId25"/>
    <p:sldId id="296" r:id="rId26"/>
  </p:sldIdLst>
  <p:sldSz cx="9144000" cy="6858000" type="screen4x3"/>
  <p:notesSz cx="10020300" cy="6888163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60" d="100"/>
          <a:sy n="60" d="100"/>
        </p:scale>
        <p:origin x="-1572" y="-19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42131" cy="344408"/>
          </a:xfrm>
          <a:prstGeom prst="rect">
            <a:avLst/>
          </a:prstGeom>
        </p:spPr>
        <p:txBody>
          <a:bodyPr vert="horz" lIns="96616" tIns="48308" rIns="96616" bIns="48308" rtlCol="0"/>
          <a:lstStyle>
            <a:lvl1pPr algn="l">
              <a:defRPr sz="13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5675851" y="0"/>
            <a:ext cx="4342131" cy="344408"/>
          </a:xfrm>
          <a:prstGeom prst="rect">
            <a:avLst/>
          </a:prstGeom>
        </p:spPr>
        <p:txBody>
          <a:bodyPr vert="horz" lIns="96616" tIns="48308" rIns="96616" bIns="48308" rtlCol="0"/>
          <a:lstStyle>
            <a:lvl1pPr algn="r">
              <a:defRPr sz="1300"/>
            </a:lvl1pPr>
          </a:lstStyle>
          <a:p>
            <a:fld id="{7350D36D-040A-4ADA-AF9C-EDAA3E09325F}" type="datetimeFigureOut">
              <a:rPr lang="ru-RU" smtClean="0"/>
              <a:t>30.04.2019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6542560"/>
            <a:ext cx="4342131" cy="344408"/>
          </a:xfrm>
          <a:prstGeom prst="rect">
            <a:avLst/>
          </a:prstGeom>
        </p:spPr>
        <p:txBody>
          <a:bodyPr vert="horz" lIns="96616" tIns="48308" rIns="96616" bIns="48308" rtlCol="0" anchor="b"/>
          <a:lstStyle>
            <a:lvl1pPr algn="l">
              <a:defRPr sz="13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5675851" y="6542560"/>
            <a:ext cx="4342131" cy="344408"/>
          </a:xfrm>
          <a:prstGeom prst="rect">
            <a:avLst/>
          </a:prstGeom>
        </p:spPr>
        <p:txBody>
          <a:bodyPr vert="horz" lIns="96616" tIns="48308" rIns="96616" bIns="48308" rtlCol="0" anchor="b"/>
          <a:lstStyle>
            <a:lvl1pPr algn="r">
              <a:defRPr sz="1300"/>
            </a:lvl1pPr>
          </a:lstStyle>
          <a:p>
            <a:fld id="{37BFA997-CCF4-4086-8D49-18AAE518E44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4516714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30.04.2019</a:t>
            </a:fld>
            <a:endParaRPr lang="ru-RU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30.04.2019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30.04.2019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30.04.2019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30.04.2019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30.04.2019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30.04.2019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30.04.2019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30.04.2019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30.04.2019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30.04.2019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30.04.2019</a:t>
            </a:fld>
            <a:endParaRPr lang="ru-RU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7.jpeg"/><Relationship Id="rId4" Type="http://schemas.openxmlformats.org/officeDocument/2006/relationships/image" Target="../media/image36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1.jpeg"/><Relationship Id="rId4" Type="http://schemas.openxmlformats.org/officeDocument/2006/relationships/image" Target="../media/image40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5.jpeg"/><Relationship Id="rId4" Type="http://schemas.openxmlformats.org/officeDocument/2006/relationships/image" Target="../media/image44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8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2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jpeg"/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1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95536" y="980728"/>
            <a:ext cx="8424936" cy="3384376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600" dirty="0">
                <a:solidFill>
                  <a:srgbClr val="C00000"/>
                </a:solidFill>
                <a:effectLst/>
              </a:rPr>
              <a:t>ПЕДАГОГИЧЕСКИЙ ПОТЕНЦИАЛ </a:t>
            </a:r>
            <a:br>
              <a:rPr lang="ru-RU" sz="3600" dirty="0">
                <a:solidFill>
                  <a:srgbClr val="C00000"/>
                </a:solidFill>
                <a:effectLst/>
              </a:rPr>
            </a:br>
            <a:r>
              <a:rPr lang="ru-RU" sz="3600" dirty="0">
                <a:solidFill>
                  <a:srgbClr val="C00000"/>
                </a:solidFill>
                <a:effectLst/>
              </a:rPr>
              <a:t>ДЕКОРАТИВНО-ПРИКЛАДНОГО ИСКУССТВА </a:t>
            </a:r>
            <a:br>
              <a:rPr lang="ru-RU" sz="3600" dirty="0">
                <a:solidFill>
                  <a:srgbClr val="C00000"/>
                </a:solidFill>
                <a:effectLst/>
              </a:rPr>
            </a:br>
            <a:r>
              <a:rPr lang="ru-RU" sz="3600" dirty="0">
                <a:solidFill>
                  <a:srgbClr val="C00000"/>
                </a:solidFill>
                <a:effectLst/>
              </a:rPr>
              <a:t>В ПРОЦЕССЕ ВОСПИТАНИЯ </a:t>
            </a:r>
            <a:r>
              <a:rPr lang="ru-RU" sz="3600" dirty="0" smtClean="0">
                <a:solidFill>
                  <a:srgbClr val="C00000"/>
                </a:solidFill>
                <a:effectLst/>
              </a:rPr>
              <a:t/>
            </a:r>
            <a:br>
              <a:rPr lang="ru-RU" sz="3600" dirty="0" smtClean="0">
                <a:solidFill>
                  <a:srgbClr val="C00000"/>
                </a:solidFill>
                <a:effectLst/>
              </a:rPr>
            </a:br>
            <a:r>
              <a:rPr lang="ru-RU" sz="3600" dirty="0" smtClean="0">
                <a:solidFill>
                  <a:srgbClr val="C00000"/>
                </a:solidFill>
                <a:effectLst/>
              </a:rPr>
              <a:t>МЛАДШИХ </a:t>
            </a:r>
            <a:r>
              <a:rPr lang="ru-RU" sz="3600" dirty="0">
                <a:solidFill>
                  <a:srgbClr val="C00000"/>
                </a:solidFill>
                <a:effectLst/>
              </a:rPr>
              <a:t>ШКОЛЬНИКОВ </a:t>
            </a:r>
            <a:br>
              <a:rPr lang="ru-RU" sz="3600" dirty="0">
                <a:solidFill>
                  <a:srgbClr val="C00000"/>
                </a:solidFill>
                <a:effectLst/>
              </a:rPr>
            </a:br>
            <a:r>
              <a:rPr lang="ru-RU" sz="3600" dirty="0">
                <a:solidFill>
                  <a:srgbClr val="C00000"/>
                </a:solidFill>
                <a:effectLst/>
              </a:rPr>
              <a:t>(НА ПРИМЕРЕ ЗАНЯТИЙ ПО СОЗДАНИЮ ТРАДИЦИОННЫХ РУССКИХ НАРОДНЫХ КУКОЛ</a:t>
            </a:r>
            <a:r>
              <a:rPr lang="ru-RU" sz="3600" dirty="0" smtClean="0">
                <a:solidFill>
                  <a:srgbClr val="C00000"/>
                </a:solidFill>
                <a:effectLst/>
              </a:rPr>
              <a:t>)</a:t>
            </a:r>
            <a:r>
              <a:rPr lang="ru-RU" sz="3600" dirty="0" smtClean="0">
                <a:solidFill>
                  <a:srgbClr val="C00000"/>
                </a:solidFill>
                <a:latin typeface="+mn-lt"/>
              </a:rPr>
              <a:t/>
            </a:r>
            <a:br>
              <a:rPr lang="ru-RU" sz="3600" dirty="0" smtClean="0">
                <a:solidFill>
                  <a:srgbClr val="C00000"/>
                </a:solidFill>
                <a:latin typeface="+mn-lt"/>
              </a:rPr>
            </a:br>
            <a:endParaRPr lang="ru-RU" sz="2700" i="1" dirty="0">
              <a:solidFill>
                <a:srgbClr val="C00000"/>
              </a:solidFill>
              <a:latin typeface="+mn-lt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55576" y="4509120"/>
            <a:ext cx="7920880" cy="1728192"/>
          </a:xfrm>
        </p:spPr>
        <p:txBody>
          <a:bodyPr>
            <a:normAutofit fontScale="92500" lnSpcReduction="20000"/>
          </a:bodyPr>
          <a:lstStyle/>
          <a:p>
            <a:pPr algn="r"/>
            <a:r>
              <a:rPr lang="ru-RU" sz="2800" i="1" dirty="0">
                <a:solidFill>
                  <a:srgbClr val="002060"/>
                </a:solidFill>
              </a:rPr>
              <a:t>Лихачёва Людмила </a:t>
            </a:r>
            <a:r>
              <a:rPr lang="ru-RU" sz="2800" i="1" dirty="0" smtClean="0">
                <a:solidFill>
                  <a:srgbClr val="002060"/>
                </a:solidFill>
              </a:rPr>
              <a:t>Евгеньевна</a:t>
            </a:r>
          </a:p>
          <a:p>
            <a:pPr algn="r"/>
            <a:r>
              <a:rPr lang="ru-RU" sz="2800" i="1" dirty="0">
                <a:solidFill>
                  <a:srgbClr val="002060"/>
                </a:solidFill>
              </a:rPr>
              <a:t>п</a:t>
            </a:r>
            <a:r>
              <a:rPr lang="ru-RU" sz="2800" i="1" dirty="0" smtClean="0">
                <a:solidFill>
                  <a:srgbClr val="002060"/>
                </a:solidFill>
              </a:rPr>
              <a:t>едагог дополнительного образования</a:t>
            </a:r>
          </a:p>
          <a:p>
            <a:pPr algn="r"/>
            <a:r>
              <a:rPr lang="ru-RU" sz="2800" i="1" dirty="0">
                <a:solidFill>
                  <a:srgbClr val="002060"/>
                </a:solidFill>
              </a:rPr>
              <a:t>к</a:t>
            </a:r>
            <a:r>
              <a:rPr lang="ru-RU" sz="2800" i="1" dirty="0" smtClean="0">
                <a:solidFill>
                  <a:srgbClr val="002060"/>
                </a:solidFill>
              </a:rPr>
              <a:t>ружок «Кукольный мир»</a:t>
            </a:r>
            <a:endParaRPr lang="ru-RU" sz="2800" dirty="0">
              <a:solidFill>
                <a:srgbClr val="002060"/>
              </a:solidFill>
            </a:endParaRPr>
          </a:p>
          <a:p>
            <a:pPr algn="r"/>
            <a:r>
              <a:rPr lang="ru-RU" sz="2800" i="1" dirty="0">
                <a:solidFill>
                  <a:srgbClr val="002060"/>
                </a:solidFill>
              </a:rPr>
              <a:t>МОУ ДЮЦ Волгограда</a:t>
            </a:r>
            <a:endParaRPr lang="ru-RU" sz="2800" dirty="0">
              <a:solidFill>
                <a:srgbClr val="002060"/>
              </a:solidFill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0970938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704088"/>
            <a:ext cx="8640960" cy="1403638"/>
          </a:xfrm>
        </p:spPr>
        <p:txBody>
          <a:bodyPr>
            <a:noAutofit/>
          </a:bodyPr>
          <a:lstStyle/>
          <a:p>
            <a:pPr algn="ctr"/>
            <a:r>
              <a:rPr lang="ru-RU" sz="2200" dirty="0">
                <a:solidFill>
                  <a:srgbClr val="38024E"/>
                </a:solidFill>
              </a:rPr>
              <a:t>Дополнительная общеразвивающая программа кружка</a:t>
            </a:r>
            <a:br>
              <a:rPr lang="ru-RU" sz="2200" dirty="0">
                <a:solidFill>
                  <a:srgbClr val="38024E"/>
                </a:solidFill>
              </a:rPr>
            </a:br>
            <a:r>
              <a:rPr lang="ru-RU" sz="2200" dirty="0">
                <a:solidFill>
                  <a:srgbClr val="38024E"/>
                </a:solidFill>
              </a:rPr>
              <a:t>«Кукольный мир</a:t>
            </a:r>
            <a:r>
              <a:rPr lang="ru-RU" sz="2200" dirty="0" smtClean="0">
                <a:solidFill>
                  <a:srgbClr val="38024E"/>
                </a:solidFill>
              </a:rPr>
              <a:t>»</a:t>
            </a:r>
            <a:br>
              <a:rPr lang="ru-RU" sz="2200" dirty="0" smtClean="0">
                <a:solidFill>
                  <a:srgbClr val="38024E"/>
                </a:solidFill>
              </a:rPr>
            </a:br>
            <a:r>
              <a:rPr lang="ru-RU" sz="2200" dirty="0">
                <a:solidFill>
                  <a:srgbClr val="002060"/>
                </a:solidFill>
              </a:rPr>
              <a:t>Модификация на основе народных традиций. </a:t>
            </a:r>
            <a:r>
              <a:rPr lang="ru-RU" sz="2200" dirty="0" smtClean="0">
                <a:solidFill>
                  <a:srgbClr val="002060"/>
                </a:solidFill>
              </a:rPr>
              <a:t/>
            </a:r>
            <a:br>
              <a:rPr lang="ru-RU" sz="2200" dirty="0" smtClean="0">
                <a:solidFill>
                  <a:srgbClr val="002060"/>
                </a:solidFill>
              </a:rPr>
            </a:br>
            <a:r>
              <a:rPr lang="ru-RU" sz="2200" dirty="0" smtClean="0">
                <a:solidFill>
                  <a:srgbClr val="002060"/>
                </a:solidFill>
              </a:rPr>
              <a:t>Куклы к праздникам.</a:t>
            </a:r>
            <a:endParaRPr lang="ru-RU" sz="2200" dirty="0">
              <a:solidFill>
                <a:srgbClr val="002060"/>
              </a:solidFill>
            </a:endParaRPr>
          </a:p>
        </p:txBody>
      </p:sp>
      <p:pic>
        <p:nvPicPr>
          <p:cNvPr id="4098" name="Picture 2" descr="C:\Users\1\Documents\2018-2019\КОНКУРСЫ\Методобъединение 26.04.2019\DSCN148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7762" y="2397545"/>
            <a:ext cx="2717866" cy="2052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1\Documents\2018-2019\КОНКУРСЫ\Методобъединение 26.04.2019\DSCN144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3896" y="4653136"/>
            <a:ext cx="3038220" cy="1843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1\Documents\2018-2019\КОНКУРСЫ\Методобъединение 26.04.2019\DSCN1413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4572089"/>
            <a:ext cx="2757242" cy="18524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1\Documents\2018-2019\ИХО\МСПХ\Кукла Благодать. Текстиль. Десятиркина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2397545"/>
            <a:ext cx="1656184" cy="20505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5513349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068728"/>
          </a:xfrm>
        </p:spPr>
        <p:txBody>
          <a:bodyPr>
            <a:normAutofit/>
          </a:bodyPr>
          <a:lstStyle/>
          <a:p>
            <a:pPr algn="ctr"/>
            <a:r>
              <a:rPr lang="ru-RU" sz="2200" dirty="0">
                <a:solidFill>
                  <a:srgbClr val="38024E"/>
                </a:solidFill>
              </a:rPr>
              <a:t>Дополнительная общеразвивающая программа кружка</a:t>
            </a:r>
            <a:br>
              <a:rPr lang="ru-RU" sz="2200" dirty="0">
                <a:solidFill>
                  <a:srgbClr val="38024E"/>
                </a:solidFill>
              </a:rPr>
            </a:br>
            <a:r>
              <a:rPr lang="ru-RU" sz="2200" dirty="0">
                <a:solidFill>
                  <a:srgbClr val="38024E"/>
                </a:solidFill>
              </a:rPr>
              <a:t>«Кукольный мир</a:t>
            </a:r>
            <a:r>
              <a:rPr lang="ru-RU" sz="2200" dirty="0" smtClean="0">
                <a:solidFill>
                  <a:srgbClr val="38024E"/>
                </a:solidFill>
              </a:rPr>
              <a:t>»</a:t>
            </a:r>
            <a:br>
              <a:rPr lang="ru-RU" sz="2200" dirty="0" smtClean="0">
                <a:solidFill>
                  <a:srgbClr val="38024E"/>
                </a:solidFill>
              </a:rPr>
            </a:br>
            <a:r>
              <a:rPr lang="ru-RU" sz="2200" dirty="0" smtClean="0">
                <a:solidFill>
                  <a:srgbClr val="100371"/>
                </a:solidFill>
              </a:rPr>
              <a:t>Совместное творчество детей с родителями.</a:t>
            </a:r>
            <a:endParaRPr lang="ru-RU" sz="2200" dirty="0">
              <a:solidFill>
                <a:srgbClr val="100371"/>
              </a:solidFill>
            </a:endParaRPr>
          </a:p>
        </p:txBody>
      </p:sp>
      <p:pic>
        <p:nvPicPr>
          <p:cNvPr id="4098" name="Picture 2" descr="C:\Users\1\Documents\2017-2018 уч. год\ВЕБИНАР\1\ФОТО работ\DSC0472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4485" y="4293096"/>
            <a:ext cx="2605761" cy="21421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1\Documents\2017-2018 уч. год\ВЕБИНАР\1\ФОТО работ\DSC04747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6762" y="2510194"/>
            <a:ext cx="2503674" cy="33057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C:\Users\1\Documents\2017-2018 уч. год\ВЕБИНАР\1\ФОТО работ\DSCN0348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11744" y="2136870"/>
            <a:ext cx="2448502" cy="18835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1" name="Picture 5" descr="C:\Users\1\Documents\2017-2018 уч. год\ВЕБИНАР\1\ФОТО работ\DSC04750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092" y="2636912"/>
            <a:ext cx="2510747" cy="31614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96316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068728"/>
          </a:xfrm>
        </p:spPr>
        <p:txBody>
          <a:bodyPr>
            <a:noAutofit/>
          </a:bodyPr>
          <a:lstStyle/>
          <a:p>
            <a:pPr algn="ctr"/>
            <a:r>
              <a:rPr lang="ru-RU" sz="2200" dirty="0" smtClean="0">
                <a:solidFill>
                  <a:srgbClr val="38024E"/>
                </a:solidFill>
              </a:rPr>
              <a:t/>
            </a:r>
            <a:br>
              <a:rPr lang="ru-RU" sz="2200" dirty="0" smtClean="0">
                <a:solidFill>
                  <a:srgbClr val="38024E"/>
                </a:solidFill>
              </a:rPr>
            </a:br>
            <a:r>
              <a:rPr lang="ru-RU" sz="2200" dirty="0">
                <a:solidFill>
                  <a:srgbClr val="38024E"/>
                </a:solidFill>
              </a:rPr>
              <a:t>Дополнительная общеразвивающая программа кружка</a:t>
            </a:r>
            <a:br>
              <a:rPr lang="ru-RU" sz="2200" dirty="0">
                <a:solidFill>
                  <a:srgbClr val="38024E"/>
                </a:solidFill>
              </a:rPr>
            </a:br>
            <a:r>
              <a:rPr lang="ru-RU" sz="2200" dirty="0">
                <a:solidFill>
                  <a:srgbClr val="38024E"/>
                </a:solidFill>
              </a:rPr>
              <a:t>«Кукольный мир</a:t>
            </a:r>
            <a:r>
              <a:rPr lang="ru-RU" sz="2200" dirty="0" smtClean="0">
                <a:solidFill>
                  <a:srgbClr val="38024E"/>
                </a:solidFill>
              </a:rPr>
              <a:t>»</a:t>
            </a:r>
            <a:br>
              <a:rPr lang="ru-RU" sz="2200" dirty="0" smtClean="0">
                <a:solidFill>
                  <a:srgbClr val="38024E"/>
                </a:solidFill>
              </a:rPr>
            </a:br>
            <a:r>
              <a:rPr lang="ru-RU" sz="2200" dirty="0" smtClean="0">
                <a:solidFill>
                  <a:srgbClr val="100371"/>
                </a:solidFill>
              </a:rPr>
              <a:t>Воспитание семейных ценностей.</a:t>
            </a:r>
            <a:endParaRPr lang="ru-RU" sz="2200" dirty="0">
              <a:solidFill>
                <a:srgbClr val="100371"/>
              </a:solidFill>
            </a:endParaRPr>
          </a:p>
        </p:txBody>
      </p:sp>
      <p:pic>
        <p:nvPicPr>
          <p:cNvPr id="10242" name="Picture 2" descr="C:\Users\1\Documents\2017-2018 уч. год\ВЕБИНАР\1\ФОТО работ\DSC0381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4593" y="4238326"/>
            <a:ext cx="3433217" cy="22369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3" name="Picture 3" descr="C:\Users\1\Documents\2017-2018 уч. год\ВЕБИНАР\1\ФОТО работ\DSC03646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3837" y="2011497"/>
            <a:ext cx="2776992" cy="21106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4" name="Picture 4" descr="C:\Users\1\Documents\2017-2018 уч. год\ВЕБИНАР\1\ФОТО работ\DSC04768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9759" y="2011497"/>
            <a:ext cx="2862886" cy="20039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5" name="Picture 5" descr="C:\Users\1\Documents\2017-2018 уч. год\ВЕБИНАР\1\ФОТО работ\DSC03901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068705" y="4238326"/>
            <a:ext cx="2952328" cy="22369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93952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64704"/>
            <a:ext cx="8229600" cy="108012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400" dirty="0">
                <a:solidFill>
                  <a:srgbClr val="38024E"/>
                </a:solidFill>
              </a:rPr>
              <a:t>Дополнительная общеразвивающая программа кружка</a:t>
            </a:r>
            <a:br>
              <a:rPr lang="ru-RU" sz="2400" dirty="0">
                <a:solidFill>
                  <a:srgbClr val="38024E"/>
                </a:solidFill>
              </a:rPr>
            </a:br>
            <a:r>
              <a:rPr lang="ru-RU" sz="2400" dirty="0">
                <a:solidFill>
                  <a:srgbClr val="38024E"/>
                </a:solidFill>
              </a:rPr>
              <a:t>«Кукольный мир» </a:t>
            </a:r>
            <a:r>
              <a:rPr lang="ru-RU" sz="2400" dirty="0" smtClean="0">
                <a:solidFill>
                  <a:srgbClr val="38024E"/>
                </a:solidFill>
              </a:rPr>
              <a:t/>
            </a:r>
            <a:br>
              <a:rPr lang="ru-RU" sz="2400" dirty="0" smtClean="0">
                <a:solidFill>
                  <a:srgbClr val="38024E"/>
                </a:solidFill>
              </a:rPr>
            </a:br>
            <a:r>
              <a:rPr lang="ru-RU" sz="2600" dirty="0" smtClean="0">
                <a:solidFill>
                  <a:srgbClr val="100371"/>
                </a:solidFill>
              </a:rPr>
              <a:t>Духовное воспитание.</a:t>
            </a:r>
            <a:endParaRPr lang="ru-RU" sz="2600" dirty="0">
              <a:solidFill>
                <a:srgbClr val="100371"/>
              </a:solidFill>
            </a:endParaRPr>
          </a:p>
        </p:txBody>
      </p:sp>
      <p:pic>
        <p:nvPicPr>
          <p:cNvPr id="12291" name="Picture 3" descr="C:\Users\1\Documents\2017-2018 уч. год\ВЕБИНАР\1\ФОТО работ\DSC0025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8929" y="4186400"/>
            <a:ext cx="3581203" cy="22589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2" name="Picture 4" descr="C:\Users\1\Documents\2017-2018 уч. год\ВЕБИНАР\1\ФОТО работ\DSC05049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2060848"/>
            <a:ext cx="2915816" cy="19831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4" name="Picture 6" descr="C:\Users\1\Documents\2017-2018 уч. год\ВЕБИНАР\1\ФОТО работ\1356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4187735"/>
            <a:ext cx="3169674" cy="22576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C:\Users\1\Documents\2018-2019\КОНКУРСЫ\Методобъединение 26.04.2019\DSCN1498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3655" y="2060848"/>
            <a:ext cx="2238491" cy="19840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163031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2400" dirty="0">
                <a:solidFill>
                  <a:srgbClr val="38024E"/>
                </a:solidFill>
              </a:rPr>
              <a:t>Дополнительная общеразвивающая программа кружка</a:t>
            </a:r>
            <a:br>
              <a:rPr lang="ru-RU" sz="2400" dirty="0">
                <a:solidFill>
                  <a:srgbClr val="38024E"/>
                </a:solidFill>
              </a:rPr>
            </a:br>
            <a:r>
              <a:rPr lang="ru-RU" sz="2400" dirty="0">
                <a:solidFill>
                  <a:srgbClr val="38024E"/>
                </a:solidFill>
              </a:rPr>
              <a:t>«Кукольный мир» </a:t>
            </a:r>
            <a:br>
              <a:rPr lang="ru-RU" sz="2400" dirty="0">
                <a:solidFill>
                  <a:srgbClr val="38024E"/>
                </a:solidFill>
              </a:rPr>
            </a:br>
            <a:r>
              <a:rPr lang="ru-RU" sz="2600" dirty="0">
                <a:solidFill>
                  <a:srgbClr val="100371"/>
                </a:solidFill>
              </a:rPr>
              <a:t>Духовное </a:t>
            </a:r>
            <a:r>
              <a:rPr lang="ru-RU" sz="2600" dirty="0" smtClean="0">
                <a:solidFill>
                  <a:srgbClr val="100371"/>
                </a:solidFill>
              </a:rPr>
              <a:t>воспитание.</a:t>
            </a:r>
            <a:endParaRPr lang="ru-RU" sz="2600" dirty="0"/>
          </a:p>
        </p:txBody>
      </p:sp>
      <p:pic>
        <p:nvPicPr>
          <p:cNvPr id="3074" name="Picture 2" descr="C:\Users\1\Documents\2018-2019\КОНКУРСЫ\Методобъединение 26.04.2019\DSCN146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4123039"/>
            <a:ext cx="3035456" cy="24021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7" descr="C:\Users\1\Documents\2017-2018 уч. год\ВЕБИНАР\1\ФОТО работ\IMG_20170420_111849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4208808"/>
            <a:ext cx="2657935" cy="22305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1\Documents\2018-2019\КОНКУРСЫ\Методобъединение 26.04.2019\DSCN1495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2208" y="2169546"/>
            <a:ext cx="2735399" cy="18322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C:\Users\1\Documents\2018-2019\КОНКУРСЫ\Методобъединение 26.04.2019\DSCN1533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7628" y="2169547"/>
            <a:ext cx="1925878" cy="18322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2589465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836712"/>
            <a:ext cx="8229600" cy="1152128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600" dirty="0" smtClean="0">
                <a:solidFill>
                  <a:srgbClr val="38024E"/>
                </a:solidFill>
              </a:rPr>
              <a:t/>
            </a:r>
            <a:br>
              <a:rPr lang="ru-RU" sz="2600" dirty="0" smtClean="0">
                <a:solidFill>
                  <a:srgbClr val="38024E"/>
                </a:solidFill>
              </a:rPr>
            </a:br>
            <a:r>
              <a:rPr lang="ru-RU" sz="2400" dirty="0">
                <a:solidFill>
                  <a:srgbClr val="38024E"/>
                </a:solidFill>
              </a:rPr>
              <a:t>Дополнительная общеразвивающая программа кружка</a:t>
            </a:r>
            <a:br>
              <a:rPr lang="ru-RU" sz="2400" dirty="0">
                <a:solidFill>
                  <a:srgbClr val="38024E"/>
                </a:solidFill>
              </a:rPr>
            </a:br>
            <a:r>
              <a:rPr lang="ru-RU" sz="2400" dirty="0">
                <a:solidFill>
                  <a:srgbClr val="38024E"/>
                </a:solidFill>
              </a:rPr>
              <a:t>«Кукольный мир</a:t>
            </a:r>
            <a:r>
              <a:rPr lang="ru-RU" sz="2400" dirty="0" smtClean="0">
                <a:solidFill>
                  <a:srgbClr val="38024E"/>
                </a:solidFill>
              </a:rPr>
              <a:t>»</a:t>
            </a:r>
            <a:br>
              <a:rPr lang="ru-RU" sz="2400" dirty="0" smtClean="0">
                <a:solidFill>
                  <a:srgbClr val="38024E"/>
                </a:solidFill>
              </a:rPr>
            </a:br>
            <a:r>
              <a:rPr lang="ru-RU" sz="2400" dirty="0" smtClean="0">
                <a:solidFill>
                  <a:srgbClr val="100371"/>
                </a:solidFill>
              </a:rPr>
              <a:t>Патриотическое воспитание.</a:t>
            </a:r>
            <a:endParaRPr lang="ru-RU" sz="2400" dirty="0">
              <a:solidFill>
                <a:srgbClr val="100371"/>
              </a:solidFill>
            </a:endParaRPr>
          </a:p>
        </p:txBody>
      </p:sp>
      <p:pic>
        <p:nvPicPr>
          <p:cNvPr id="4" name="Picture 3" descr="C:\Users\1\Documents\2017-2018 уч. год\ВЕБИНАР\1\ФОТО работ\DSC0029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3" y="4005064"/>
            <a:ext cx="4036835" cy="23788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8" name="Picture 2" descr="C:\Users\1\Documents\2017-2018 уч. год\ВЕБИНАР\1\ФОТО работ\IMG_20151211_10520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2564904"/>
            <a:ext cx="2833392" cy="3456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9" name="Picture 3" descr="C:\Users\1\Documents\2017-2018 уч. год\ВЕБИНАР\1\ФОТО работ\DSCN0386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8831" y="2255429"/>
            <a:ext cx="1008112" cy="1589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C:\Users\1\Documents\2017-2018 уч. год\ВЕБИНАР\1\ФОТО работ\DSCN0387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8481" y="2276872"/>
            <a:ext cx="1207464" cy="15462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822588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7"/>
            <a:ext cx="8229600" cy="1119343"/>
          </a:xfrm>
        </p:spPr>
        <p:txBody>
          <a:bodyPr>
            <a:normAutofit/>
          </a:bodyPr>
          <a:lstStyle/>
          <a:p>
            <a:pPr algn="ctr"/>
            <a:r>
              <a:rPr lang="ru-RU" sz="2200" dirty="0">
                <a:solidFill>
                  <a:srgbClr val="38024E"/>
                </a:solidFill>
              </a:rPr>
              <a:t>Дополнительная общеразвивающая программа кружка</a:t>
            </a:r>
            <a:br>
              <a:rPr lang="ru-RU" sz="2200" dirty="0">
                <a:solidFill>
                  <a:srgbClr val="38024E"/>
                </a:solidFill>
              </a:rPr>
            </a:br>
            <a:r>
              <a:rPr lang="ru-RU" sz="2200" dirty="0">
                <a:solidFill>
                  <a:srgbClr val="38024E"/>
                </a:solidFill>
              </a:rPr>
              <a:t>«Кукольный мир</a:t>
            </a:r>
            <a:r>
              <a:rPr lang="ru-RU" sz="2200" dirty="0" smtClean="0">
                <a:solidFill>
                  <a:srgbClr val="38024E"/>
                </a:solidFill>
              </a:rPr>
              <a:t>»</a:t>
            </a:r>
            <a:br>
              <a:rPr lang="ru-RU" sz="2200" dirty="0" smtClean="0">
                <a:solidFill>
                  <a:srgbClr val="38024E"/>
                </a:solidFill>
              </a:rPr>
            </a:br>
            <a:r>
              <a:rPr lang="ru-RU" sz="2200" dirty="0" smtClean="0">
                <a:solidFill>
                  <a:srgbClr val="100371"/>
                </a:solidFill>
              </a:rPr>
              <a:t>Экологическое воспитание</a:t>
            </a:r>
            <a:endParaRPr lang="ru-RU" sz="2200" dirty="0">
              <a:solidFill>
                <a:srgbClr val="100371"/>
              </a:solidFill>
            </a:endParaRPr>
          </a:p>
        </p:txBody>
      </p:sp>
      <p:pic>
        <p:nvPicPr>
          <p:cNvPr id="1026" name="Picture 2" descr="C:\Users\1\Documents\2018-2019\КОНКУРСЫ\Методобъединение 26.04.2019\DSCN139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7154" y="3062280"/>
            <a:ext cx="2740703" cy="33847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1\Documents\2018-2019\КОНКУРСЫ\Методобъединение 26.04.2019\DSCN139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065339"/>
            <a:ext cx="2557185" cy="33816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C:\Users\1\Documents\2018-2019\КОНКУРСЫ\Методобъединение 26.04.2019\DSCN1540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2259836"/>
            <a:ext cx="2598093" cy="35238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93203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284752"/>
          </a:xfrm>
        </p:spPr>
        <p:txBody>
          <a:bodyPr>
            <a:normAutofit/>
          </a:bodyPr>
          <a:lstStyle/>
          <a:p>
            <a:pPr algn="ctr"/>
            <a:r>
              <a:rPr lang="ru-RU" sz="2200" dirty="0">
                <a:solidFill>
                  <a:srgbClr val="38024E"/>
                </a:solidFill>
              </a:rPr>
              <a:t>Дополнительная общеразвивающая программа кружка</a:t>
            </a:r>
            <a:br>
              <a:rPr lang="ru-RU" sz="2200" dirty="0">
                <a:solidFill>
                  <a:srgbClr val="38024E"/>
                </a:solidFill>
              </a:rPr>
            </a:br>
            <a:r>
              <a:rPr lang="ru-RU" sz="2200" dirty="0">
                <a:solidFill>
                  <a:srgbClr val="38024E"/>
                </a:solidFill>
              </a:rPr>
              <a:t>«Кукольный мир</a:t>
            </a:r>
            <a:r>
              <a:rPr lang="ru-RU" sz="2200" dirty="0" smtClean="0">
                <a:solidFill>
                  <a:srgbClr val="38024E"/>
                </a:solidFill>
              </a:rPr>
              <a:t>»</a:t>
            </a:r>
            <a:br>
              <a:rPr lang="ru-RU" sz="2200" dirty="0" smtClean="0">
                <a:solidFill>
                  <a:srgbClr val="38024E"/>
                </a:solidFill>
              </a:rPr>
            </a:br>
            <a:r>
              <a:rPr lang="ru-RU" sz="2200" dirty="0" smtClean="0">
                <a:solidFill>
                  <a:srgbClr val="002060"/>
                </a:solidFill>
              </a:rPr>
              <a:t>Развитие мелкой моторики рук , координации.</a:t>
            </a:r>
            <a:endParaRPr lang="ru-RU" sz="2200" dirty="0">
              <a:solidFill>
                <a:srgbClr val="002060"/>
              </a:solidFill>
            </a:endParaRPr>
          </a:p>
        </p:txBody>
      </p:sp>
      <p:pic>
        <p:nvPicPr>
          <p:cNvPr id="3074" name="Picture 2" descr="C:\Users\1\Documents\2018-2019\КОНКУРСЫ\Методобъединение 26.04.2019\DSCN125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2367796"/>
            <a:ext cx="5331203" cy="41252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9383958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64704"/>
            <a:ext cx="8229600" cy="1440160"/>
          </a:xfrm>
        </p:spPr>
        <p:txBody>
          <a:bodyPr>
            <a:normAutofit/>
          </a:bodyPr>
          <a:lstStyle/>
          <a:p>
            <a:pPr algn="ctr"/>
            <a:r>
              <a:rPr lang="ru-RU" sz="2200" dirty="0">
                <a:solidFill>
                  <a:srgbClr val="38024E"/>
                </a:solidFill>
              </a:rPr>
              <a:t>Дополнительная общеразвивающая программа кружка</a:t>
            </a:r>
            <a:br>
              <a:rPr lang="ru-RU" sz="2200" dirty="0">
                <a:solidFill>
                  <a:srgbClr val="38024E"/>
                </a:solidFill>
              </a:rPr>
            </a:br>
            <a:r>
              <a:rPr lang="ru-RU" sz="2200" dirty="0">
                <a:solidFill>
                  <a:srgbClr val="38024E"/>
                </a:solidFill>
              </a:rPr>
              <a:t>«Кукольный мир» </a:t>
            </a:r>
            <a:r>
              <a:rPr lang="ru-RU" sz="2200" dirty="0" smtClean="0">
                <a:solidFill>
                  <a:srgbClr val="38024E"/>
                </a:solidFill>
              </a:rPr>
              <a:t/>
            </a:r>
            <a:br>
              <a:rPr lang="ru-RU" sz="2200" dirty="0" smtClean="0">
                <a:solidFill>
                  <a:srgbClr val="38024E"/>
                </a:solidFill>
              </a:rPr>
            </a:br>
            <a:r>
              <a:rPr lang="ru-RU" sz="2200" dirty="0">
                <a:solidFill>
                  <a:srgbClr val="002060"/>
                </a:solidFill>
              </a:rPr>
              <a:t>Модификация на основе народных традиций.</a:t>
            </a:r>
            <a:r>
              <a:rPr lang="ru-RU" sz="2200" dirty="0" smtClean="0">
                <a:solidFill>
                  <a:srgbClr val="38024E"/>
                </a:solidFill>
              </a:rPr>
              <a:t/>
            </a:r>
            <a:br>
              <a:rPr lang="ru-RU" sz="2200" dirty="0" smtClean="0">
                <a:solidFill>
                  <a:srgbClr val="38024E"/>
                </a:solidFill>
              </a:rPr>
            </a:br>
            <a:r>
              <a:rPr lang="ru-RU" sz="2200" dirty="0" smtClean="0">
                <a:solidFill>
                  <a:srgbClr val="100371"/>
                </a:solidFill>
              </a:rPr>
              <a:t>Эстетическое воспитание.</a:t>
            </a:r>
            <a:endParaRPr lang="ru-RU" sz="2200" dirty="0">
              <a:solidFill>
                <a:srgbClr val="100371"/>
              </a:solidFill>
            </a:endParaRPr>
          </a:p>
        </p:txBody>
      </p:sp>
      <p:pic>
        <p:nvPicPr>
          <p:cNvPr id="15362" name="Picture 2" descr="C:\Users\1\Documents\2017-2018 уч. год\ВЕБИНАР\1\ФОТО работ\DSCN036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118" y="2924944"/>
            <a:ext cx="2566556" cy="34497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3" name="Picture 3" descr="C:\Users\1\Documents\2017-2018 уч. год\ВЕБИНАР\1\ФОТО работ\DSCN036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5691" y="2924944"/>
            <a:ext cx="2507581" cy="34497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4" name="Picture 4" descr="C:\Users\1\Documents\2017-2018 уч. год\ВЕБИНАР\1\ФОТО работ\101_134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2348880"/>
            <a:ext cx="2618813" cy="34497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744120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340768"/>
            <a:ext cx="3250704" cy="3528392"/>
          </a:xfrm>
        </p:spPr>
        <p:txBody>
          <a:bodyPr>
            <a:normAutofit/>
          </a:bodyPr>
          <a:lstStyle/>
          <a:p>
            <a:pPr algn="ctr"/>
            <a:r>
              <a:rPr lang="ru-RU" sz="2200" dirty="0">
                <a:solidFill>
                  <a:srgbClr val="38024E"/>
                </a:solidFill>
              </a:rPr>
              <a:t>Дополнительная общеразвивающая программа кружка</a:t>
            </a:r>
            <a:br>
              <a:rPr lang="ru-RU" sz="2200" dirty="0">
                <a:solidFill>
                  <a:srgbClr val="38024E"/>
                </a:solidFill>
              </a:rPr>
            </a:br>
            <a:r>
              <a:rPr lang="ru-RU" sz="2200" dirty="0">
                <a:solidFill>
                  <a:srgbClr val="38024E"/>
                </a:solidFill>
              </a:rPr>
              <a:t>«Кукольный мир» </a:t>
            </a:r>
            <a:r>
              <a:rPr lang="ru-RU" sz="2200" dirty="0" smtClean="0">
                <a:solidFill>
                  <a:srgbClr val="002060"/>
                </a:solidFill>
              </a:rPr>
              <a:t>Композиция </a:t>
            </a:r>
            <a:br>
              <a:rPr lang="ru-RU" sz="2200" dirty="0" smtClean="0">
                <a:solidFill>
                  <a:srgbClr val="002060"/>
                </a:solidFill>
              </a:rPr>
            </a:br>
            <a:r>
              <a:rPr lang="ru-RU" sz="2200" dirty="0" smtClean="0">
                <a:solidFill>
                  <a:srgbClr val="002060"/>
                </a:solidFill>
              </a:rPr>
              <a:t>«Казачья семья – </a:t>
            </a:r>
            <a:br>
              <a:rPr lang="ru-RU" sz="2200" dirty="0" smtClean="0">
                <a:solidFill>
                  <a:srgbClr val="002060"/>
                </a:solidFill>
              </a:rPr>
            </a:br>
            <a:r>
              <a:rPr lang="ru-RU" sz="2200" dirty="0" smtClean="0">
                <a:solidFill>
                  <a:srgbClr val="002060"/>
                </a:solidFill>
              </a:rPr>
              <a:t>семь  Я»</a:t>
            </a:r>
            <a:endParaRPr lang="ru-RU" sz="2200" dirty="0">
              <a:solidFill>
                <a:srgbClr val="002060"/>
              </a:solidFill>
            </a:endParaRPr>
          </a:p>
        </p:txBody>
      </p:sp>
      <p:pic>
        <p:nvPicPr>
          <p:cNvPr id="2050" name="Picture 2" descr="D:\2017-2018 уч. год\ВЕБИНАР ЛЛЕ август 2017\1\ФОТО работ\IMGA018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1340768"/>
            <a:ext cx="4117510" cy="51125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0765194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844824"/>
            <a:ext cx="8229600" cy="4752528"/>
          </a:xfrm>
        </p:spPr>
        <p:txBody>
          <a:bodyPr>
            <a:normAutofit/>
          </a:bodyPr>
          <a:lstStyle/>
          <a:p>
            <a:r>
              <a:rPr lang="ru-RU" sz="2800" i="1" dirty="0" smtClean="0">
                <a:solidFill>
                  <a:srgbClr val="38024E"/>
                </a:solidFill>
                <a:latin typeface="+mj-lt"/>
              </a:rPr>
              <a:t>«</a:t>
            </a:r>
            <a:r>
              <a:rPr lang="ru-RU" sz="2800" b="1" i="1" dirty="0" smtClean="0">
                <a:solidFill>
                  <a:srgbClr val="38024E"/>
                </a:solidFill>
                <a:latin typeface="+mj-lt"/>
              </a:rPr>
              <a:t>Любовь </a:t>
            </a:r>
            <a:r>
              <a:rPr lang="ru-RU" sz="2800" b="1" i="1" dirty="0">
                <a:solidFill>
                  <a:srgbClr val="38024E"/>
                </a:solidFill>
                <a:latin typeface="+mj-lt"/>
              </a:rPr>
              <a:t>к родному краю, родной культуре</a:t>
            </a:r>
            <a:r>
              <a:rPr lang="ru-RU" sz="2800" i="1" dirty="0">
                <a:solidFill>
                  <a:srgbClr val="38024E"/>
                </a:solidFill>
                <a:latin typeface="+mj-lt"/>
              </a:rPr>
              <a:t>, к родному селу или городу, к родной речи начинается с малого – с любви к своей семье, к своему жилищу. Постепенно расширяясь, эта любовь переходит в любовь к своей стране, к её истории, её прошлому и настоящему, а затем ко всему человечеству, к человеческой </a:t>
            </a:r>
            <a:r>
              <a:rPr lang="ru-RU" sz="2800" i="1" dirty="0" smtClean="0">
                <a:solidFill>
                  <a:srgbClr val="38024E"/>
                </a:solidFill>
                <a:latin typeface="+mj-lt"/>
              </a:rPr>
              <a:t>культуре».</a:t>
            </a:r>
          </a:p>
          <a:p>
            <a:pPr marL="0" indent="0">
              <a:buNone/>
            </a:pPr>
            <a:r>
              <a:rPr lang="ru-RU" sz="2800" b="1" i="1" dirty="0" smtClean="0">
                <a:solidFill>
                  <a:srgbClr val="38024E"/>
                </a:solidFill>
                <a:latin typeface="+mj-lt"/>
              </a:rPr>
              <a:t>                                                                   Д</a:t>
            </a:r>
            <a:r>
              <a:rPr lang="ru-RU" sz="2800" b="1" i="1" dirty="0">
                <a:solidFill>
                  <a:srgbClr val="38024E"/>
                </a:solidFill>
                <a:latin typeface="+mj-lt"/>
              </a:rPr>
              <a:t>. С. </a:t>
            </a:r>
            <a:r>
              <a:rPr lang="ru-RU" sz="2800" b="1" i="1" dirty="0" smtClean="0">
                <a:solidFill>
                  <a:srgbClr val="38024E"/>
                </a:solidFill>
                <a:latin typeface="+mj-lt"/>
              </a:rPr>
              <a:t>Лихачёв</a:t>
            </a:r>
            <a:endParaRPr lang="ru-RU" sz="2800" i="1" dirty="0">
              <a:solidFill>
                <a:srgbClr val="38024E"/>
              </a:solidFill>
              <a:latin typeface="+mj-lt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04347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704088"/>
            <a:ext cx="2304256" cy="4093064"/>
          </a:xfrm>
        </p:spPr>
        <p:txBody>
          <a:bodyPr>
            <a:normAutofit/>
          </a:bodyPr>
          <a:lstStyle/>
          <a:p>
            <a:pPr algn="ctr"/>
            <a:r>
              <a:rPr lang="ru-RU" sz="2200" dirty="0">
                <a:solidFill>
                  <a:srgbClr val="38024E"/>
                </a:solidFill>
              </a:rPr>
              <a:t>Дополнительная общеразвивающая программа кружка</a:t>
            </a:r>
            <a:br>
              <a:rPr lang="ru-RU" sz="2200" dirty="0">
                <a:solidFill>
                  <a:srgbClr val="38024E"/>
                </a:solidFill>
              </a:rPr>
            </a:br>
            <a:r>
              <a:rPr lang="ru-RU" sz="2200" dirty="0">
                <a:solidFill>
                  <a:srgbClr val="38024E"/>
                </a:solidFill>
              </a:rPr>
              <a:t>«Кукольный мир» </a:t>
            </a:r>
            <a:r>
              <a:rPr lang="ru-RU" sz="2200" dirty="0" smtClean="0">
                <a:solidFill>
                  <a:srgbClr val="002060"/>
                </a:solidFill>
              </a:rPr>
              <a:t>Композиция «Семейство»</a:t>
            </a:r>
            <a:endParaRPr lang="ru-RU" sz="2200" dirty="0">
              <a:solidFill>
                <a:srgbClr val="002060"/>
              </a:solidFill>
            </a:endParaRPr>
          </a:p>
        </p:txBody>
      </p:sp>
      <p:pic>
        <p:nvPicPr>
          <p:cNvPr id="3074" name="Picture 2" descr="D:\2017-2018 уч. год\ВЕБИНАР ЛЛЕ август 2017\1\ФОТО работ\IMGA018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2479" y="1340768"/>
            <a:ext cx="5756234" cy="47179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1105541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99672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400" dirty="0" smtClean="0">
                <a:solidFill>
                  <a:srgbClr val="38024E"/>
                </a:solidFill>
              </a:rPr>
              <a:t>Сотрудничество с объединениями ДЮЦ.</a:t>
            </a:r>
            <a:br>
              <a:rPr lang="ru-RU" sz="2400" dirty="0" smtClean="0">
                <a:solidFill>
                  <a:srgbClr val="38024E"/>
                </a:solidFill>
              </a:rPr>
            </a:br>
            <a:r>
              <a:rPr lang="ru-RU" sz="2400" dirty="0" smtClean="0">
                <a:solidFill>
                  <a:srgbClr val="38024E"/>
                </a:solidFill>
              </a:rPr>
              <a:t>Изучение </a:t>
            </a:r>
            <a:r>
              <a:rPr lang="ru-RU" sz="2400" dirty="0" smtClean="0">
                <a:solidFill>
                  <a:srgbClr val="38024E"/>
                </a:solidFill>
              </a:rPr>
              <a:t>казачьих традиций</a:t>
            </a:r>
            <a:br>
              <a:rPr lang="ru-RU" sz="2400" dirty="0" smtClean="0">
                <a:solidFill>
                  <a:srgbClr val="38024E"/>
                </a:solidFill>
              </a:rPr>
            </a:br>
            <a:r>
              <a:rPr lang="ru-RU" sz="2400" b="1" dirty="0" smtClean="0">
                <a:solidFill>
                  <a:srgbClr val="38024E"/>
                </a:solidFill>
              </a:rPr>
              <a:t>проект «Казачья горница»</a:t>
            </a:r>
            <a:endParaRPr lang="ru-RU" sz="2400" b="1" dirty="0">
              <a:solidFill>
                <a:srgbClr val="38024E"/>
              </a:solidFill>
            </a:endParaRPr>
          </a:p>
        </p:txBody>
      </p:sp>
      <p:pic>
        <p:nvPicPr>
          <p:cNvPr id="1026" name="Picture 2" descr="C:\Users\1\Downloads\ФОТО ЛЛЕ\Казачья горница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1884318"/>
            <a:ext cx="6120680" cy="45905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26285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5" y="692696"/>
            <a:ext cx="8424937" cy="1008112"/>
          </a:xfrm>
        </p:spPr>
        <p:txBody>
          <a:bodyPr>
            <a:noAutofit/>
          </a:bodyPr>
          <a:lstStyle/>
          <a:p>
            <a:pPr algn="ctr"/>
            <a:r>
              <a:rPr lang="ru-RU" sz="2600" dirty="0" smtClean="0">
                <a:solidFill>
                  <a:srgbClr val="002060"/>
                </a:solidFill>
              </a:rPr>
              <a:t/>
            </a:r>
            <a:br>
              <a:rPr lang="ru-RU" sz="2600" dirty="0" smtClean="0">
                <a:solidFill>
                  <a:srgbClr val="002060"/>
                </a:solidFill>
              </a:rPr>
            </a:br>
            <a:r>
              <a:rPr lang="ru-RU" sz="2600" dirty="0">
                <a:solidFill>
                  <a:srgbClr val="002060"/>
                </a:solidFill>
              </a:rPr>
              <a:t/>
            </a:r>
            <a:br>
              <a:rPr lang="ru-RU" sz="2600" dirty="0">
                <a:solidFill>
                  <a:srgbClr val="002060"/>
                </a:solidFill>
              </a:rPr>
            </a:br>
            <a:r>
              <a:rPr lang="ru-RU" sz="2200" dirty="0">
                <a:solidFill>
                  <a:srgbClr val="38024E"/>
                </a:solidFill>
              </a:rPr>
              <a:t>Сотрудничество с объединениями ДЮЦ. </a:t>
            </a:r>
            <a:r>
              <a:rPr lang="ru-RU" sz="2200" dirty="0" smtClean="0">
                <a:solidFill>
                  <a:srgbClr val="38024E"/>
                </a:solidFill>
              </a:rPr>
              <a:t/>
            </a:r>
            <a:br>
              <a:rPr lang="ru-RU" sz="2200" dirty="0" smtClean="0">
                <a:solidFill>
                  <a:srgbClr val="38024E"/>
                </a:solidFill>
              </a:rPr>
            </a:br>
            <a:r>
              <a:rPr lang="ru-RU" sz="2200" dirty="0" smtClean="0">
                <a:solidFill>
                  <a:srgbClr val="38024E"/>
                </a:solidFill>
              </a:rPr>
              <a:t>Изучение </a:t>
            </a:r>
            <a:r>
              <a:rPr lang="ru-RU" sz="2200" dirty="0" smtClean="0">
                <a:solidFill>
                  <a:srgbClr val="38024E"/>
                </a:solidFill>
              </a:rPr>
              <a:t>русской народной культуры</a:t>
            </a:r>
            <a:br>
              <a:rPr lang="ru-RU" sz="2200" dirty="0" smtClean="0">
                <a:solidFill>
                  <a:srgbClr val="38024E"/>
                </a:solidFill>
              </a:rPr>
            </a:br>
            <a:r>
              <a:rPr lang="ru-RU" sz="2200" b="1" dirty="0" smtClean="0">
                <a:solidFill>
                  <a:srgbClr val="38024E"/>
                </a:solidFill>
              </a:rPr>
              <a:t>проект «Русский дом»</a:t>
            </a:r>
            <a:endParaRPr lang="ru-RU" sz="2200" b="1" dirty="0">
              <a:solidFill>
                <a:srgbClr val="002060"/>
              </a:solidFill>
            </a:endParaRPr>
          </a:p>
        </p:txBody>
      </p:sp>
      <p:pic>
        <p:nvPicPr>
          <p:cNvPr id="3" name="Рисунок 2" descr="D:\Со старого компа\Мамино ФОТО\Русский дом\DSC05189 - копия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83768" y="1844824"/>
            <a:ext cx="4464496" cy="4536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1531940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980728"/>
            <a:ext cx="3744416" cy="3456384"/>
          </a:xfrm>
        </p:spPr>
        <p:txBody>
          <a:bodyPr>
            <a:normAutofit/>
          </a:bodyPr>
          <a:lstStyle/>
          <a:p>
            <a:pPr algn="ctr"/>
            <a:r>
              <a:rPr lang="ru-RU" sz="2400" dirty="0">
                <a:solidFill>
                  <a:srgbClr val="38024E"/>
                </a:solidFill>
              </a:rPr>
              <a:t>Сотрудничество с объединениями ДЮЦ. </a:t>
            </a:r>
            <a:r>
              <a:rPr lang="ru-RU" sz="2400" dirty="0" smtClean="0">
                <a:solidFill>
                  <a:srgbClr val="38024E"/>
                </a:solidFill>
              </a:rPr>
              <a:t/>
            </a:r>
            <a:br>
              <a:rPr lang="ru-RU" sz="2400" dirty="0" smtClean="0">
                <a:solidFill>
                  <a:srgbClr val="38024E"/>
                </a:solidFill>
              </a:rPr>
            </a:br>
            <a:r>
              <a:rPr lang="ru-RU" sz="2400" dirty="0" smtClean="0">
                <a:solidFill>
                  <a:srgbClr val="38024E"/>
                </a:solidFill>
              </a:rPr>
              <a:t>Сотворчество </a:t>
            </a:r>
            <a:br>
              <a:rPr lang="ru-RU" sz="2400" dirty="0" smtClean="0">
                <a:solidFill>
                  <a:srgbClr val="38024E"/>
                </a:solidFill>
              </a:rPr>
            </a:br>
            <a:r>
              <a:rPr lang="ru-RU" sz="2400" dirty="0" smtClean="0">
                <a:solidFill>
                  <a:srgbClr val="38024E"/>
                </a:solidFill>
              </a:rPr>
              <a:t>«</a:t>
            </a:r>
            <a:r>
              <a:rPr lang="ru-RU" sz="2400" dirty="0" smtClean="0">
                <a:solidFill>
                  <a:srgbClr val="38024E"/>
                </a:solidFill>
              </a:rPr>
              <a:t>учитель-ученик»</a:t>
            </a:r>
            <a:br>
              <a:rPr lang="ru-RU" sz="2400" dirty="0" smtClean="0">
                <a:solidFill>
                  <a:srgbClr val="38024E"/>
                </a:solidFill>
              </a:rPr>
            </a:br>
            <a:r>
              <a:rPr lang="ru-RU" sz="2400" b="1" dirty="0" smtClean="0">
                <a:solidFill>
                  <a:srgbClr val="100371"/>
                </a:solidFill>
              </a:rPr>
              <a:t>проект «Колесо времён</a:t>
            </a:r>
            <a:r>
              <a:rPr lang="ru-RU" sz="2400" b="1" dirty="0" smtClean="0">
                <a:solidFill>
                  <a:srgbClr val="100371"/>
                </a:solidFill>
              </a:rPr>
              <a:t>»</a:t>
            </a:r>
            <a:endParaRPr lang="ru-RU" sz="2600" dirty="0"/>
          </a:p>
        </p:txBody>
      </p:sp>
      <p:pic>
        <p:nvPicPr>
          <p:cNvPr id="2050" name="Picture 2" descr="C:\Users\1\Documents\2017-2018 уч. год\ВЕБИНАР\1\ФОТО работ\Дом фольклор. куклы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991278"/>
            <a:ext cx="3820603" cy="54510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604404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99672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400" dirty="0">
                <a:solidFill>
                  <a:srgbClr val="38024E"/>
                </a:solidFill>
              </a:rPr>
              <a:t>Сотрудничество с объединениями ДЮЦ. </a:t>
            </a:r>
            <a:r>
              <a:rPr lang="ru-RU" sz="2400" dirty="0" smtClean="0">
                <a:solidFill>
                  <a:srgbClr val="38024E"/>
                </a:solidFill>
              </a:rPr>
              <a:t/>
            </a:r>
            <a:br>
              <a:rPr lang="ru-RU" sz="2400" dirty="0" smtClean="0">
                <a:solidFill>
                  <a:srgbClr val="38024E"/>
                </a:solidFill>
              </a:rPr>
            </a:br>
            <a:r>
              <a:rPr lang="ru-RU" sz="2400" dirty="0" smtClean="0">
                <a:solidFill>
                  <a:srgbClr val="38024E"/>
                </a:solidFill>
              </a:rPr>
              <a:t>Коллективная </a:t>
            </a:r>
            <a:r>
              <a:rPr lang="ru-RU" sz="2400" dirty="0" smtClean="0">
                <a:solidFill>
                  <a:srgbClr val="38024E"/>
                </a:solidFill>
              </a:rPr>
              <a:t>творческая деятельность</a:t>
            </a:r>
            <a:r>
              <a:rPr lang="ru-RU" sz="2400" dirty="0">
                <a:solidFill>
                  <a:srgbClr val="38024E"/>
                </a:solidFill>
              </a:rPr>
              <a:t/>
            </a:r>
            <a:br>
              <a:rPr lang="ru-RU" sz="2400" dirty="0">
                <a:solidFill>
                  <a:srgbClr val="38024E"/>
                </a:solidFill>
              </a:rPr>
            </a:br>
            <a:r>
              <a:rPr lang="ru-RU" sz="2400" b="1" dirty="0">
                <a:solidFill>
                  <a:srgbClr val="38024E"/>
                </a:solidFill>
              </a:rPr>
              <a:t>проект </a:t>
            </a:r>
            <a:r>
              <a:rPr lang="ru-RU" sz="2400" b="1" dirty="0" smtClean="0">
                <a:solidFill>
                  <a:srgbClr val="38024E"/>
                </a:solidFill>
              </a:rPr>
              <a:t>«Мой друг - конь»</a:t>
            </a:r>
            <a:endParaRPr lang="ru-RU" sz="2400" dirty="0">
              <a:solidFill>
                <a:srgbClr val="38024E"/>
              </a:solidFill>
            </a:endParaRPr>
          </a:p>
        </p:txBody>
      </p:sp>
      <p:pic>
        <p:nvPicPr>
          <p:cNvPr id="1026" name="Picture 2" descr="C:\Users\1\Documents\2017-2018 уч. год\ВЕБИНАР\1\ФОТО работ\DSC0377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2260058"/>
            <a:ext cx="5427977" cy="39987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827320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704088"/>
            <a:ext cx="8568952" cy="1356760"/>
          </a:xfrm>
        </p:spPr>
        <p:txBody>
          <a:bodyPr>
            <a:noAutofit/>
          </a:bodyPr>
          <a:lstStyle/>
          <a:p>
            <a:pPr algn="ctr"/>
            <a:r>
              <a:rPr lang="ru-RU" sz="2200" dirty="0">
                <a:solidFill>
                  <a:srgbClr val="38024E"/>
                </a:solidFill>
              </a:rPr>
              <a:t>Дополнительная общеразвивающая программа кружка</a:t>
            </a:r>
            <a:br>
              <a:rPr lang="ru-RU" sz="2200" dirty="0">
                <a:solidFill>
                  <a:srgbClr val="38024E"/>
                </a:solidFill>
              </a:rPr>
            </a:br>
            <a:r>
              <a:rPr lang="ru-RU" sz="2200" dirty="0">
                <a:solidFill>
                  <a:srgbClr val="38024E"/>
                </a:solidFill>
              </a:rPr>
              <a:t>«Кукольный мир»</a:t>
            </a:r>
            <a:br>
              <a:rPr lang="ru-RU" sz="2200" dirty="0">
                <a:solidFill>
                  <a:srgbClr val="38024E"/>
                </a:solidFill>
              </a:rPr>
            </a:br>
            <a:r>
              <a:rPr lang="ru-RU" sz="2200" dirty="0" smtClean="0">
                <a:solidFill>
                  <a:srgbClr val="002060"/>
                </a:solidFill>
              </a:rPr>
              <a:t>Модификация на основе народных традиций. </a:t>
            </a:r>
            <a:br>
              <a:rPr lang="ru-RU" sz="2200" dirty="0" smtClean="0">
                <a:solidFill>
                  <a:srgbClr val="002060"/>
                </a:solidFill>
              </a:rPr>
            </a:br>
            <a:r>
              <a:rPr lang="ru-RU" sz="2200" dirty="0" smtClean="0">
                <a:solidFill>
                  <a:srgbClr val="002060"/>
                </a:solidFill>
              </a:rPr>
              <a:t>Герои сказок А.С. Пушкина.</a:t>
            </a:r>
            <a:endParaRPr lang="ru-RU" sz="2200" dirty="0">
              <a:solidFill>
                <a:srgbClr val="002060"/>
              </a:solidFill>
            </a:endParaRPr>
          </a:p>
        </p:txBody>
      </p:sp>
      <p:pic>
        <p:nvPicPr>
          <p:cNvPr id="6146" name="Picture 2" descr="C:\Users\1\Documents\2018-2019\КОНКУРСЫ\Методобъединение 26.04.2019\DSCN159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6" y="2326466"/>
            <a:ext cx="3479888" cy="24123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 descr="C:\Users\1\Documents\2018-2019\КОНКУРСЫ\Методобъединение 26.04.2019\DSCN160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104" y="2637096"/>
            <a:ext cx="2430853" cy="35162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C:\Users\1\Documents\2018-2019\КОНКУРСЫ\Методобъединение 26.04.2019\DSCN1603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0018" y="2954637"/>
            <a:ext cx="2232248" cy="31987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911376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2204864"/>
            <a:ext cx="8229600" cy="3744416"/>
          </a:xfrm>
        </p:spPr>
        <p:txBody>
          <a:bodyPr>
            <a:normAutofit/>
          </a:bodyPr>
          <a:lstStyle/>
          <a:p>
            <a:r>
              <a:rPr lang="ru-RU" sz="2800" i="1" dirty="0">
                <a:solidFill>
                  <a:srgbClr val="38024E"/>
                </a:solidFill>
                <a:latin typeface="+mj-lt"/>
              </a:rPr>
              <a:t>«</a:t>
            </a:r>
            <a:r>
              <a:rPr lang="ru-RU" sz="2800" b="1" i="1" dirty="0">
                <a:solidFill>
                  <a:srgbClr val="38024E"/>
                </a:solidFill>
                <a:latin typeface="+mj-lt"/>
              </a:rPr>
              <a:t>Любовь к родному обществ</a:t>
            </a:r>
            <a:r>
              <a:rPr lang="ru-RU" sz="2800" i="1" dirty="0">
                <a:solidFill>
                  <a:srgbClr val="38024E"/>
                </a:solidFill>
                <a:latin typeface="+mj-lt"/>
              </a:rPr>
              <a:t>у, знание его истории - основа, на которой только и может осуществляться культура всего общества… Память – это не сохранение прошлого, это забота о будущем».</a:t>
            </a:r>
          </a:p>
          <a:p>
            <a:pPr marL="0" indent="0">
              <a:buNone/>
            </a:pPr>
            <a:r>
              <a:rPr lang="ru-RU" sz="2800" b="1" i="1" dirty="0">
                <a:solidFill>
                  <a:srgbClr val="38024E"/>
                </a:solidFill>
                <a:latin typeface="+mj-lt"/>
              </a:rPr>
              <a:t>                                                            </a:t>
            </a:r>
            <a:r>
              <a:rPr lang="ru-RU" sz="2800" b="1" i="1" dirty="0" smtClean="0">
                <a:solidFill>
                  <a:srgbClr val="38024E"/>
                </a:solidFill>
                <a:latin typeface="+mj-lt"/>
              </a:rPr>
              <a:t>          </a:t>
            </a:r>
            <a:r>
              <a:rPr lang="ru-RU" sz="2800" b="1" i="1" dirty="0">
                <a:solidFill>
                  <a:srgbClr val="38024E"/>
                </a:solidFill>
                <a:latin typeface="+mj-lt"/>
              </a:rPr>
              <a:t>Д. С. Лихачёв</a:t>
            </a:r>
            <a:endParaRPr lang="ru-RU" sz="2800" i="1" dirty="0">
              <a:solidFill>
                <a:srgbClr val="38024E"/>
              </a:solidFill>
              <a:latin typeface="+mj-lt"/>
            </a:endParaRPr>
          </a:p>
          <a:p>
            <a:endParaRPr lang="ru-RU" sz="28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93396497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9" y="1052736"/>
            <a:ext cx="2448272" cy="1584176"/>
          </a:xfrm>
        </p:spPr>
        <p:txBody>
          <a:bodyPr>
            <a:normAutofit/>
          </a:bodyPr>
          <a:lstStyle/>
          <a:p>
            <a:pPr algn="ctr"/>
            <a:r>
              <a:rPr lang="ru-RU" sz="2800" dirty="0" smtClean="0">
                <a:solidFill>
                  <a:srgbClr val="002060"/>
                </a:solidFill>
              </a:rPr>
              <a:t>Игры с рукотворными куклами </a:t>
            </a:r>
            <a:endParaRPr lang="ru-RU" sz="2800" dirty="0">
              <a:solidFill>
                <a:srgbClr val="002060"/>
              </a:solidFill>
            </a:endParaRPr>
          </a:p>
        </p:txBody>
      </p:sp>
      <p:pic>
        <p:nvPicPr>
          <p:cNvPr id="1026" name="Picture 2" descr="D:\2017-2018 уч. год\ФОТО с детьми раннее\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2583" y="879866"/>
            <a:ext cx="5625881" cy="31645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D:\2017-2018 уч. год\ФОТО с детьми раннее\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593" y="3501006"/>
            <a:ext cx="5517082" cy="31033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514894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068728"/>
          </a:xfrm>
        </p:spPr>
        <p:txBody>
          <a:bodyPr>
            <a:normAutofit/>
          </a:bodyPr>
          <a:lstStyle/>
          <a:p>
            <a:pPr algn="ctr"/>
            <a:r>
              <a:rPr lang="ru-RU" sz="2200" dirty="0">
                <a:solidFill>
                  <a:srgbClr val="38024E"/>
                </a:solidFill>
              </a:rPr>
              <a:t>Дополнительная общеразвивающая программа кружка</a:t>
            </a:r>
            <a:br>
              <a:rPr lang="ru-RU" sz="2200" dirty="0">
                <a:solidFill>
                  <a:srgbClr val="38024E"/>
                </a:solidFill>
              </a:rPr>
            </a:br>
            <a:r>
              <a:rPr lang="ru-RU" sz="2200" dirty="0">
                <a:solidFill>
                  <a:srgbClr val="38024E"/>
                </a:solidFill>
              </a:rPr>
              <a:t>«Кукольный мир»</a:t>
            </a:r>
            <a:r>
              <a:rPr lang="ru-RU" sz="2200" dirty="0" smtClean="0">
                <a:solidFill>
                  <a:srgbClr val="38024E"/>
                </a:solidFill>
              </a:rPr>
              <a:t/>
            </a:r>
            <a:br>
              <a:rPr lang="ru-RU" sz="2200" dirty="0" smtClean="0">
                <a:solidFill>
                  <a:srgbClr val="38024E"/>
                </a:solidFill>
              </a:rPr>
            </a:br>
            <a:r>
              <a:rPr lang="ru-RU" sz="2200" dirty="0" smtClean="0">
                <a:solidFill>
                  <a:srgbClr val="100371"/>
                </a:solidFill>
              </a:rPr>
              <a:t>Творческие работы, выполненные на мастер-классах</a:t>
            </a:r>
            <a:endParaRPr lang="ru-RU" sz="2200" dirty="0">
              <a:solidFill>
                <a:srgbClr val="100371"/>
              </a:solidFill>
            </a:endParaRPr>
          </a:p>
        </p:txBody>
      </p:sp>
      <p:pic>
        <p:nvPicPr>
          <p:cNvPr id="5122" name="Picture 2" descr="C:\Users\1\Documents\2017-2018 уч. год\ВЕБИНАР\1\ФОТО работ\IMG_20141223_14493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6744" y="4243495"/>
            <a:ext cx="2820370" cy="20987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C:\Users\1\Documents\2017-2018 уч. год\ВЕБИНАР\1\ФОТО работ\IMG_20141218_10522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3" y="4272641"/>
            <a:ext cx="2589615" cy="21447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C:\Users\1\Documents\2017-2018 уч. год\ВЕБИНАР\1\ФОТО работ\IMG_20141218_105230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2313218"/>
            <a:ext cx="2589614" cy="17812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7" name="Picture 7" descr="C:\Users\1\Documents\2017-2018 уч. год\ВЕБИНАР\1\ФОТО работ\IMG_20141218_105143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08630" y="2492896"/>
            <a:ext cx="1341138" cy="3709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5" descr="C:\Users\1\Documents\2017-2018 уч. год\ВЕБИНАР\1\ФОТО работ\IMG_20141218_105226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5149" y="2296168"/>
            <a:ext cx="2408720" cy="18481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405256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48680"/>
            <a:ext cx="8229600" cy="1152128"/>
          </a:xfrm>
        </p:spPr>
        <p:txBody>
          <a:bodyPr>
            <a:normAutofit/>
          </a:bodyPr>
          <a:lstStyle/>
          <a:p>
            <a:pPr algn="ctr"/>
            <a:r>
              <a:rPr lang="ru-RU" sz="2200" dirty="0">
                <a:solidFill>
                  <a:srgbClr val="38024E"/>
                </a:solidFill>
              </a:rPr>
              <a:t>Дополнительная общеразвивающая программа кружка</a:t>
            </a:r>
            <a:br>
              <a:rPr lang="ru-RU" sz="2200" dirty="0">
                <a:solidFill>
                  <a:srgbClr val="38024E"/>
                </a:solidFill>
              </a:rPr>
            </a:br>
            <a:r>
              <a:rPr lang="ru-RU" sz="2200" dirty="0">
                <a:solidFill>
                  <a:srgbClr val="38024E"/>
                </a:solidFill>
              </a:rPr>
              <a:t>«Кукольный мир» </a:t>
            </a:r>
            <a:r>
              <a:rPr lang="ru-RU" sz="2200" dirty="0" smtClean="0">
                <a:solidFill>
                  <a:srgbClr val="38024E"/>
                </a:solidFill>
              </a:rPr>
              <a:t/>
            </a:r>
            <a:br>
              <a:rPr lang="ru-RU" sz="2200" dirty="0" smtClean="0">
                <a:solidFill>
                  <a:srgbClr val="38024E"/>
                </a:solidFill>
              </a:rPr>
            </a:br>
            <a:r>
              <a:rPr lang="ru-RU" sz="2200" dirty="0" smtClean="0">
                <a:solidFill>
                  <a:srgbClr val="100371"/>
                </a:solidFill>
              </a:rPr>
              <a:t>Культурологическое воспитание.</a:t>
            </a:r>
            <a:endParaRPr lang="ru-RU" sz="2200" dirty="0">
              <a:solidFill>
                <a:srgbClr val="100371"/>
              </a:solidFill>
            </a:endParaRPr>
          </a:p>
        </p:txBody>
      </p:sp>
      <p:pic>
        <p:nvPicPr>
          <p:cNvPr id="13314" name="Picture 2" descr="C:\Users\1\Documents\2017-2018 уч. год\ВЕБИНАР\1\ФОТО работ\DSC0324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3642" y="4175174"/>
            <a:ext cx="4022574" cy="23618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38" name="Picture 2" descr="C:\Users\1\Documents\2017-2018 уч. год\ВЕБИНАР\1\ФОТО работ\DSC0467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3050" y="1899212"/>
            <a:ext cx="1763521" cy="21325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39" name="Picture 3" descr="C:\Users\1\Documents\2017-2018 уч. год\ВЕБИНАР\1\ФОТО работ\DSC04679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7306" y="2636912"/>
            <a:ext cx="1909149" cy="28037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40" name="Picture 4" descr="C:\Users\1\Documents\2017-2018 уч. год\ВЕБИНАР\1\ФОТО работ\DSC04681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2636912"/>
            <a:ext cx="1453389" cy="28037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41" name="Picture 5" descr="C:\Users\1\Documents\2017-2018 уч. год\ВЕБИНАР\1\ФОТО работ\DSCN0096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4432" y="1899212"/>
            <a:ext cx="1561603" cy="21631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904801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704088"/>
            <a:ext cx="8928992" cy="1356760"/>
          </a:xfrm>
        </p:spPr>
        <p:txBody>
          <a:bodyPr>
            <a:noAutofit/>
          </a:bodyPr>
          <a:lstStyle/>
          <a:p>
            <a:pPr algn="ctr"/>
            <a:r>
              <a:rPr lang="ru-RU" sz="2200" dirty="0">
                <a:solidFill>
                  <a:srgbClr val="38024E"/>
                </a:solidFill>
              </a:rPr>
              <a:t>Дополнительная общеразвивающая программа кружка</a:t>
            </a:r>
            <a:br>
              <a:rPr lang="ru-RU" sz="2200" dirty="0">
                <a:solidFill>
                  <a:srgbClr val="38024E"/>
                </a:solidFill>
              </a:rPr>
            </a:br>
            <a:r>
              <a:rPr lang="ru-RU" sz="2200" dirty="0">
                <a:solidFill>
                  <a:srgbClr val="38024E"/>
                </a:solidFill>
              </a:rPr>
              <a:t>«Кукольный мир</a:t>
            </a:r>
            <a:r>
              <a:rPr lang="ru-RU" sz="2200" dirty="0" smtClean="0">
                <a:solidFill>
                  <a:srgbClr val="38024E"/>
                </a:solidFill>
              </a:rPr>
              <a:t>»</a:t>
            </a:r>
            <a:br>
              <a:rPr lang="ru-RU" sz="2200" dirty="0" smtClean="0">
                <a:solidFill>
                  <a:srgbClr val="38024E"/>
                </a:solidFill>
              </a:rPr>
            </a:br>
            <a:r>
              <a:rPr lang="ru-RU" sz="2200" dirty="0">
                <a:solidFill>
                  <a:srgbClr val="002060"/>
                </a:solidFill>
              </a:rPr>
              <a:t>Модификация на основе народных традиций. </a:t>
            </a:r>
            <a:r>
              <a:rPr lang="ru-RU" sz="2200" dirty="0" smtClean="0">
                <a:solidFill>
                  <a:srgbClr val="002060"/>
                </a:solidFill>
              </a:rPr>
              <a:t/>
            </a:r>
            <a:br>
              <a:rPr lang="ru-RU" sz="2200" dirty="0" smtClean="0">
                <a:solidFill>
                  <a:srgbClr val="002060"/>
                </a:solidFill>
              </a:rPr>
            </a:br>
            <a:r>
              <a:rPr lang="ru-RU" sz="2200" dirty="0" smtClean="0">
                <a:solidFill>
                  <a:srgbClr val="002060"/>
                </a:solidFill>
              </a:rPr>
              <a:t>Тематические композиции.</a:t>
            </a:r>
            <a:endParaRPr lang="ru-RU" sz="2200" dirty="0">
              <a:solidFill>
                <a:srgbClr val="002060"/>
              </a:solidFill>
            </a:endParaRPr>
          </a:p>
        </p:txBody>
      </p:sp>
      <p:pic>
        <p:nvPicPr>
          <p:cNvPr id="4099" name="Picture 3" descr="C:\Users\1\Documents\2018-2019\КОНКУРСЫ\Методобъединение 26.04.2019\DSCN125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2276872"/>
            <a:ext cx="2891740" cy="36580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3" descr="C:\Users\1\Documents\2018-2019\КОНКУРСЫ\Методобъединение 26.04.2019\DSCN123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2" y="3717032"/>
            <a:ext cx="2123901" cy="28269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 descr="C:\Users\1\Documents\2018-2019\КОНКУРСЫ\Методобъединение 26.04.2019\DSCN1437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6" y="2780928"/>
            <a:ext cx="2668968" cy="35965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4232989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200" dirty="0">
                <a:solidFill>
                  <a:srgbClr val="38024E"/>
                </a:solidFill>
              </a:rPr>
              <a:t>Дополнительная общеразвивающая программа кружка</a:t>
            </a:r>
            <a:br>
              <a:rPr lang="ru-RU" sz="2200" dirty="0">
                <a:solidFill>
                  <a:srgbClr val="38024E"/>
                </a:solidFill>
              </a:rPr>
            </a:br>
            <a:r>
              <a:rPr lang="ru-RU" sz="2200" dirty="0">
                <a:solidFill>
                  <a:srgbClr val="38024E"/>
                </a:solidFill>
              </a:rPr>
              <a:t>«Кукольный мир»</a:t>
            </a:r>
            <a:br>
              <a:rPr lang="ru-RU" sz="2200" dirty="0">
                <a:solidFill>
                  <a:srgbClr val="38024E"/>
                </a:solidFill>
              </a:rPr>
            </a:br>
            <a:r>
              <a:rPr lang="ru-RU" sz="2200" dirty="0" smtClean="0">
                <a:solidFill>
                  <a:srgbClr val="002060"/>
                </a:solidFill>
              </a:rPr>
              <a:t>Традиционные русские народные куклы.</a:t>
            </a:r>
            <a:endParaRPr lang="ru-RU" sz="2200" dirty="0"/>
          </a:p>
        </p:txBody>
      </p:sp>
      <p:pic>
        <p:nvPicPr>
          <p:cNvPr id="3074" name="Picture 2" descr="C:\Users\1\Downloads\Лих 5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544" y="2947814"/>
            <a:ext cx="2414325" cy="27089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3" descr="C:\Users\1\Downloads\Лих 5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2136663"/>
            <a:ext cx="2601440" cy="43312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3" descr="C:\Users\1\Downloads\лих 54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2947815"/>
            <a:ext cx="2559929" cy="27089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3277668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200" dirty="0">
                <a:solidFill>
                  <a:srgbClr val="38024E"/>
                </a:solidFill>
              </a:rPr>
              <a:t>Дополнительная общеразвивающая программа кружка</a:t>
            </a:r>
            <a:br>
              <a:rPr lang="ru-RU" sz="2200" dirty="0">
                <a:solidFill>
                  <a:srgbClr val="38024E"/>
                </a:solidFill>
              </a:rPr>
            </a:br>
            <a:r>
              <a:rPr lang="ru-RU" sz="2200" dirty="0">
                <a:solidFill>
                  <a:srgbClr val="38024E"/>
                </a:solidFill>
              </a:rPr>
              <a:t>«Кукольный мир»</a:t>
            </a:r>
            <a:br>
              <a:rPr lang="ru-RU" sz="2200" dirty="0">
                <a:solidFill>
                  <a:srgbClr val="38024E"/>
                </a:solidFill>
              </a:rPr>
            </a:br>
            <a:r>
              <a:rPr lang="ru-RU" sz="2200" dirty="0" smtClean="0">
                <a:solidFill>
                  <a:srgbClr val="002060"/>
                </a:solidFill>
              </a:rPr>
              <a:t>Традиционные русские народные куклы.</a:t>
            </a:r>
            <a:endParaRPr lang="ru-RU" sz="2200" dirty="0"/>
          </a:p>
        </p:txBody>
      </p:sp>
      <p:pic>
        <p:nvPicPr>
          <p:cNvPr id="4" name="Picture 2" descr="C:\Users\1\Documents\2018-2019\КОНКУРСЫ\Методобъединение 26.04.2019\DSCN141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2297110"/>
            <a:ext cx="3653807" cy="4005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 descr="C:\Users\1\Documents\2018-2019\КОНКУРСЫ\Методобъединение 26.04.2019\DSCN147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0689" y="2297110"/>
            <a:ext cx="3167662" cy="39636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2446524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628</TotalTime>
  <Words>204</Words>
  <Application>Microsoft Office PowerPoint</Application>
  <PresentationFormat>Экран (4:3)</PresentationFormat>
  <Paragraphs>31</Paragraphs>
  <Slides>25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26" baseType="lpstr">
      <vt:lpstr>Поток</vt:lpstr>
      <vt:lpstr>ПЕДАГОГИЧЕСКИЙ ПОТЕНЦИАЛ  ДЕКОРАТИВНО-ПРИКЛАДНОГО ИСКУССТВА  В ПРОЦЕССЕ ВОСПИТАНИЯ  МЛАДШИХ ШКОЛЬНИКОВ  (НА ПРИМЕРЕ ЗАНЯТИЙ ПО СОЗДАНИЮ ТРАДИЦИОННЫХ РУССКИХ НАРОДНЫХ КУКОЛ) </vt:lpstr>
      <vt:lpstr>Презентация PowerPoint</vt:lpstr>
      <vt:lpstr>Презентация PowerPoint</vt:lpstr>
      <vt:lpstr>Игры с рукотворными куклами </vt:lpstr>
      <vt:lpstr>Дополнительная общеразвивающая программа кружка «Кукольный мир» Творческие работы, выполненные на мастер-классах</vt:lpstr>
      <vt:lpstr>Дополнительная общеразвивающая программа кружка «Кукольный мир»  Культурологическое воспитание.</vt:lpstr>
      <vt:lpstr>Дополнительная общеразвивающая программа кружка «Кукольный мир» Модификация на основе народных традиций.  Тематические композиции.</vt:lpstr>
      <vt:lpstr>Дополнительная общеразвивающая программа кружка «Кукольный мир» Традиционные русские народные куклы.</vt:lpstr>
      <vt:lpstr>Дополнительная общеразвивающая программа кружка «Кукольный мир» Традиционные русские народные куклы.</vt:lpstr>
      <vt:lpstr>Дополнительная общеразвивающая программа кружка «Кукольный мир» Модификация на основе народных традиций.  Куклы к праздникам.</vt:lpstr>
      <vt:lpstr>Дополнительная общеразвивающая программа кружка «Кукольный мир» Совместное творчество детей с родителями.</vt:lpstr>
      <vt:lpstr> Дополнительная общеразвивающая программа кружка «Кукольный мир» Воспитание семейных ценностей.</vt:lpstr>
      <vt:lpstr>Дополнительная общеразвивающая программа кружка «Кукольный мир»  Духовное воспитание.</vt:lpstr>
      <vt:lpstr>Дополнительная общеразвивающая программа кружка «Кукольный мир»  Духовное воспитание.</vt:lpstr>
      <vt:lpstr> Дополнительная общеразвивающая программа кружка «Кукольный мир» Патриотическое воспитание.</vt:lpstr>
      <vt:lpstr>Дополнительная общеразвивающая программа кружка «Кукольный мир» Экологическое воспитание</vt:lpstr>
      <vt:lpstr>Дополнительная общеразвивающая программа кружка «Кукольный мир» Развитие мелкой моторики рук , координации.</vt:lpstr>
      <vt:lpstr>Дополнительная общеразвивающая программа кружка «Кукольный мир»  Модификация на основе народных традиций. Эстетическое воспитание.</vt:lpstr>
      <vt:lpstr>Дополнительная общеразвивающая программа кружка «Кукольный мир» Композиция  «Казачья семья –  семь  Я»</vt:lpstr>
      <vt:lpstr>Дополнительная общеразвивающая программа кружка «Кукольный мир» Композиция «Семейство»</vt:lpstr>
      <vt:lpstr>Сотрудничество с объединениями ДЮЦ. Изучение казачьих традиций проект «Казачья горница»</vt:lpstr>
      <vt:lpstr>  Сотрудничество с объединениями ДЮЦ.  Изучение русской народной культуры проект «Русский дом»</vt:lpstr>
      <vt:lpstr>Сотрудничество с объединениями ДЮЦ.  Сотворчество  «учитель-ученик» проект «Колесо времён»</vt:lpstr>
      <vt:lpstr>Сотрудничество с объединениями ДЮЦ.  Коллективная творческая деятельность проект «Мой друг - конь»</vt:lpstr>
      <vt:lpstr>Дополнительная общеразвивающая программа кружка «Кукольный мир» Модификация на основе народных традиций.  Герои сказок А.С. Пушкина.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ПЕДАГОГИЧЕСКИЙ ПОТЕНЦИАЛ  ДЕКОРАТИВНО-ПРИКЛАДНОГО ИСКУССТВА  В ПРОЦЕССЕ ВОСПИТАНИЯ  МЛАДШИХ ШКОЛЬНИКОВ  (НА ПРИМЕРЕ ЗАНЯТИЙ, ПОСВЯЩЁННЫХ СОЗДАНИЮ ТРАДИЦИОННЫХ РУССКИХ НАРОДНЫХ КУКОЛ) </dc:title>
  <dc:creator>1</dc:creator>
  <cp:lastModifiedBy>1</cp:lastModifiedBy>
  <cp:revision>36</cp:revision>
  <cp:lastPrinted>2019-04-25T04:31:45Z</cp:lastPrinted>
  <dcterms:created xsi:type="dcterms:W3CDTF">2019-01-30T04:00:58Z</dcterms:created>
  <dcterms:modified xsi:type="dcterms:W3CDTF">2019-04-30T19:01:09Z</dcterms:modified>
</cp:coreProperties>
</file>