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5" r:id="rId4"/>
    <p:sldId id="266" r:id="rId5"/>
    <p:sldId id="262" r:id="rId6"/>
    <p:sldId id="271" r:id="rId7"/>
    <p:sldId id="259" r:id="rId8"/>
    <p:sldId id="270" r:id="rId9"/>
    <p:sldId id="267" r:id="rId10"/>
    <p:sldId id="261" r:id="rId11"/>
    <p:sldId id="263" r:id="rId12"/>
    <p:sldId id="272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7078-C56B-4126-B6A8-6FAD596CEE7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02E7A-205E-4BC7-9435-17D9AAD1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2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D92D-D9BF-4813-8CC8-0A3884A14CC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D92D-D9BF-4813-8CC8-0A3884A14CC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2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1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4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2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6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5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4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CCD8-2FA8-4AEC-9E39-8EDC646D54B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FD47-99DA-4581-843E-3ACAE100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6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4&amp;text=%D0%BF%D1%83%D1%88%D0%BA%D0%B8%D0%BD&amp;fp=4&amp;pos=128&amp;uinfo=ww-1899-wh-963-fw-1674-fh-598-pd-1&amp;rpt=simage&amp;img_url=http://wap.mplaza.ru/parser/images/cd77f56e94f356230c265e894a910400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://ya-umni4ka.ru/wp-content/uploads/2012/01/1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pic>
        <p:nvPicPr>
          <p:cNvPr id="1028" name="Picture 4" descr="http://ds225.centerstart.ru/sites/ds225.centerstart.ru/files/30b9fab22ca0bb297718f6ace4cc9641e755d813.preview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92080" y="620688"/>
            <a:ext cx="3506257" cy="423483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387534"/>
            <a:ext cx="4896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«Повесть  А.С. Пушкина «Капитанская дочка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». </a:t>
            </a:r>
            <a:endParaRPr kumimoji="0" lang="ru-RU" sz="5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1"/>
            <a:ext cx="2201069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32856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Gabriola" pitchFamily="82" charset="0"/>
                <a:ea typeface="Calibri" pitchFamily="34" charset="0"/>
                <a:cs typeface="Times New Roman" pitchFamily="18" charset="0"/>
              </a:rPr>
              <a:t>Истоки формирования личности  Петра Гринёва.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Gabriola" pitchFamily="82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133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432175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206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1530787"/>
            <a:ext cx="504056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Реалистическое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– в степях бураны случаются часто.</a:t>
            </a:r>
            <a:endParaRPr lang="ru-RU" sz="3200" i="1" dirty="0">
              <a:latin typeface="Gabriola" pitchFamily="82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Композиционное</a:t>
            </a:r>
            <a:r>
              <a:rPr lang="ru-RU" sz="3200" i="1" dirty="0">
                <a:solidFill>
                  <a:prstClr val="black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 – благодаря бурану герои не только встречаются, но и проникаются симпатией друг к другу.</a:t>
            </a:r>
            <a:endParaRPr lang="ru-RU" sz="3200" dirty="0">
              <a:solidFill>
                <a:prstClr val="black"/>
              </a:solidFill>
              <a:latin typeface="Gabriola" pitchFamily="82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Аллегорическое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– буран, разгул стихии – символизирует грядущие события, угрозу жизни героя, обозначение народного бунта.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16632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Gabriola" pitchFamily="82" charset="0"/>
              </a:rPr>
              <a:t>БУРАН В СТЕПИ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6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-1844" y="-2714"/>
            <a:ext cx="9144000" cy="68607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Gabriola" pitchFamily="82" charset="0"/>
              </a:rPr>
              <a:t>СОН ГРИНЁВА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856895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Блуждание по снежной пустыне</a:t>
            </a:r>
            <a:r>
              <a:rPr lang="ru-RU" sz="3600" i="1" dirty="0" smtClean="0">
                <a:latin typeface="Gabriola" pitchFamily="8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3600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 блуждание по мукам.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lvl="0"/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Мужик с черной бородой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 Пугачев, позже благословит Петра и Машу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Топор, мертвые тела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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вскоре ему это предстоит увидеть.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967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-1844" y="-2714"/>
            <a:ext cx="9144000" cy="68607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/>
              <a:t>«</a:t>
            </a:r>
            <a:r>
              <a:rPr lang="ru-RU" sz="3600" b="1" dirty="0"/>
              <a:t>Формирование личности молодого дворянина – это непрерывная цепь испытаний его чести и человеческой порядочности. Уехав из дома, он то и дело попадает в ситуации нравственного выбора. Он абсолютно не готов к жизни и должен полагаться только на нравственное чувство».</a:t>
            </a:r>
            <a:r>
              <a:rPr lang="ru-RU" sz="3600" dirty="0"/>
              <a:t> </a:t>
            </a:r>
            <a:endParaRPr lang="ru-RU" sz="3600" dirty="0" smtClean="0"/>
          </a:p>
          <a:p>
            <a:pPr lvl="0" algn="r"/>
            <a:r>
              <a:rPr lang="ru-RU" sz="3600" dirty="0" err="1" smtClean="0"/>
              <a:t>М.Ю.Лотман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810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17303" y="-2714"/>
            <a:ext cx="9144000" cy="68607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Gabriola" pitchFamily="82" charset="0"/>
              </a:rPr>
              <a:t>Рефлексия 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706622"/>
            <a:ext cx="5993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увствовал себя комфортно,  знал ответы на все вопросы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Немного волновался, т.к. не на все вопросы мог ответить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 трудно,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п.ч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не знаю текст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1675" y="3284984"/>
            <a:ext cx="8640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11675" y="170662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914515" y="4553985"/>
            <a:ext cx="105841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0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pic>
        <p:nvPicPr>
          <p:cNvPr id="4" name="Picture 4" descr="svitolk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41064"/>
            <a:ext cx="5364088" cy="608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12" y="1700808"/>
            <a:ext cx="2371246" cy="29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071900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Подготовьте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рассказ о герое от имени Савельича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содержание 3 – 5 глав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483203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каких ситуациях Гринев проявил себя как честный и порядочный человек,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поберите цитаты 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разных глав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91390" y="720196"/>
            <a:ext cx="5364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Точность и краткость – вот первые достоинства прозы.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требует мыслей, мыслей…»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А.С.Пушкин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276190"/>
            <a:ext cx="3879786" cy="49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2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188640"/>
            <a:ext cx="767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>
                <a:solidFill>
                  <a:srgbClr val="00B0F0"/>
                </a:solidFill>
              </a:rPr>
              <a:t>«</a:t>
            </a:r>
            <a:r>
              <a:rPr lang="ru-RU" sz="4800" b="1" dirty="0">
                <a:solidFill>
                  <a:srgbClr val="00B0F0"/>
                </a:solidFill>
              </a:rPr>
              <a:t>Встреча с героями»</a:t>
            </a:r>
            <a:endParaRPr lang="ru-RU" sz="4800" b="1" dirty="0" smtClean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26678" r="62310" b="26678"/>
          <a:stretch/>
        </p:blipFill>
        <p:spPr bwMode="auto">
          <a:xfrm>
            <a:off x="318655" y="415636"/>
            <a:ext cx="2410690" cy="25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4027" r="21136" b="3894"/>
          <a:stretch/>
        </p:blipFill>
        <p:spPr bwMode="auto">
          <a:xfrm>
            <a:off x="3491880" y="1383348"/>
            <a:ext cx="2687782" cy="409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00" y="1035127"/>
            <a:ext cx="2574100" cy="382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4" y="3284984"/>
            <a:ext cx="2232248" cy="34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010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Используя </a:t>
            </a:r>
            <a:r>
              <a:rPr lang="ru-RU" sz="3200" b="1" dirty="0">
                <a:solidFill>
                  <a:srgbClr val="00B0F0"/>
                </a:solidFill>
              </a:rPr>
              <a:t>анкетные данные, составьте рассказ о жизни Петра Гринева </a:t>
            </a:r>
            <a:endParaRPr lang="ru-RU" sz="3200" b="1" dirty="0" smtClean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09874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Имя, отчество отца Гринева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•Служил при графе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•Имя, отчество матери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•Сыну был пожалован в дядьки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•Выучился Петруша грамоте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мог очень здраво судить 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•Для Петруши был нанят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француз…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который в отечестве своем был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Пруссии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потом приехал в Россию, чтобы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очень понимая значение этого слова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•Батюшка вошел на урок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 время Петруша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Бопре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Название полка, куда герой был зачислен на службу еще до своего появления на свет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•Город, где Петр проигрался в бильярд по дороге к месту службы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•Название крепости, где предстояло служить Петру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Гриневу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19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3689" y="-45909"/>
            <a:ext cx="9341537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Этапы духовного формирования личности Гринёва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Gabriola" pitchFamily="82" charset="0"/>
              </a:rPr>
              <a:t>I</a:t>
            </a:r>
            <a:r>
              <a:rPr lang="ru-RU" sz="3200" b="1" dirty="0">
                <a:solidFill>
                  <a:prstClr val="black"/>
                </a:solidFill>
                <a:latin typeface="Gabriola" pitchFamily="82" charset="0"/>
              </a:rPr>
              <a:t> этап. Родительский дом.</a:t>
            </a: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96996"/>
            <a:ext cx="3571875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3" y="1556792"/>
            <a:ext cx="368776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9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79712" y="332656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Кластер («гроздь») 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это выделение смысловых единиц текста и графическое оформление их в определенном порядке, т. е. рисуночная модель. Рисунок в чем-то напоминает модель солнечной системы: звезда, планеты, спутники. В центре находится «звезда» — это тема занятия, вокруг нее — «планеты» (крупные смысловые единицы). У каждой «планеты» есть свои «спутники», у «спутников» — свои.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23555" name="Picture 3" descr="http://openclipart.org/image/800px/svg_to_png/7521/johnny_automatic_grape_clu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1397406" cy="1944216"/>
          </a:xfrm>
          <a:prstGeom prst="rect">
            <a:avLst/>
          </a:prstGeom>
          <a:noFill/>
        </p:spPr>
      </p:pic>
      <p:pic>
        <p:nvPicPr>
          <p:cNvPr id="23557" name="Picture 5" descr="http://m.satsis.info/uploads/forum/posts/2012-03/1332260272_www.satsis.info_cosmos.jpg"/>
          <p:cNvPicPr>
            <a:picLocks noChangeAspect="1" noChangeArrowheads="1"/>
          </p:cNvPicPr>
          <p:nvPr/>
        </p:nvPicPr>
        <p:blipFill>
          <a:blip r:embed="rId5" cstate="print"/>
          <a:srcRect b="2561"/>
          <a:stretch>
            <a:fillRect/>
          </a:stretch>
        </p:blipFill>
        <p:spPr bwMode="auto">
          <a:xfrm>
            <a:off x="323528" y="2996952"/>
            <a:ext cx="3153103" cy="2304256"/>
          </a:xfrm>
          <a:prstGeom prst="rect">
            <a:avLst/>
          </a:prstGeom>
          <a:noFill/>
        </p:spPr>
      </p:pic>
      <p:pic>
        <p:nvPicPr>
          <p:cNvPr id="23559" name="Picture 7" descr="http://festival.1september.ru/articles/416433/img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996952"/>
            <a:ext cx="2442708" cy="2304256"/>
          </a:xfrm>
          <a:prstGeom prst="rect">
            <a:avLst/>
          </a:prstGeom>
          <a:noFill/>
        </p:spPr>
      </p:pic>
      <p:pic>
        <p:nvPicPr>
          <p:cNvPr id="23561" name="Picture 9" descr="http://900igr.net/datas/literatura/SHolokhov-3/0008-008-Klaster-Kak-v-protsesse-raboty-nad-romanom-menjalis-imena-geroev.jpg"/>
          <p:cNvPicPr>
            <a:picLocks noChangeAspect="1" noChangeArrowheads="1"/>
          </p:cNvPicPr>
          <p:nvPr/>
        </p:nvPicPr>
        <p:blipFill>
          <a:blip r:embed="rId7" cstate="print"/>
          <a:srcRect t="2800" r="17051" b="3401"/>
          <a:stretch>
            <a:fillRect/>
          </a:stretch>
        </p:blipFill>
        <p:spPr bwMode="auto">
          <a:xfrm>
            <a:off x="6228184" y="2996952"/>
            <a:ext cx="2700808" cy="2290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1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2138" y="-2714"/>
            <a:ext cx="9144000" cy="686071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284063" y="2868325"/>
            <a:ext cx="2664296" cy="1461717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Петруша Гринёв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199" y="3792619"/>
            <a:ext cx="2952328" cy="10748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-8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Андрей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 </a:t>
            </a:r>
            <a:r>
              <a:rPr kumimoji="0" lang="ru-RU" sz="3600" b="1" i="0" u="none" strike="noStrike" kern="0" cap="none" spc="0" normalizeH="0" baseline="-8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Петрович </a:t>
            </a:r>
            <a:r>
              <a:rPr kumimoji="0" lang="ru-RU" sz="3600" b="1" i="0" u="none" strike="noStrike" kern="0" cap="none" spc="0" normalizeH="0" baseline="-8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Гринёв</a:t>
            </a:r>
          </a:p>
        </p:txBody>
      </p:sp>
      <p:sp>
        <p:nvSpPr>
          <p:cNvPr id="6" name="Овал 5"/>
          <p:cNvSpPr/>
          <p:nvPr/>
        </p:nvSpPr>
        <p:spPr>
          <a:xfrm>
            <a:off x="6331884" y="2971066"/>
            <a:ext cx="2808312" cy="10061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-4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Авдотья</a:t>
            </a:r>
            <a:r>
              <a:rPr kumimoji="0" lang="ru-RU" sz="3600" b="1" i="0" u="none" strike="noStrike" kern="0" cap="none" spc="0" normalizeH="0" baseline="-4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 Васильевна</a:t>
            </a:r>
            <a:endParaRPr kumimoji="0" lang="ru-RU" sz="3600" b="1" i="0" u="none" strike="noStrike" kern="0" cap="none" spc="0" normalizeH="0" baseline="-4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>
            <a:endCxn id="4" idx="6"/>
          </p:cNvCxnSpPr>
          <p:nvPr/>
        </p:nvCxnSpPr>
        <p:spPr>
          <a:xfrm flipH="1">
            <a:off x="2976527" y="4005064"/>
            <a:ext cx="448995" cy="32497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Прямая соединительная линия 7"/>
          <p:cNvCxnSpPr>
            <a:stCxn id="6" idx="2"/>
            <a:endCxn id="3" idx="6"/>
          </p:cNvCxnSpPr>
          <p:nvPr/>
        </p:nvCxnSpPr>
        <p:spPr>
          <a:xfrm flipH="1">
            <a:off x="5948359" y="3474141"/>
            <a:ext cx="383525" cy="125043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1" name="Овал 20"/>
          <p:cNvSpPr/>
          <p:nvPr/>
        </p:nvSpPr>
        <p:spPr>
          <a:xfrm>
            <a:off x="29848" y="1869995"/>
            <a:ext cx="3096344" cy="16727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Честный, преданный, но недалекий «дядька» Савельич</a:t>
            </a:r>
          </a:p>
        </p:txBody>
      </p:sp>
      <p:sp>
        <p:nvSpPr>
          <p:cNvPr id="22" name="Овал 21"/>
          <p:cNvSpPr/>
          <p:nvPr/>
        </p:nvSpPr>
        <p:spPr>
          <a:xfrm>
            <a:off x="6106762" y="1316961"/>
            <a:ext cx="2891937" cy="144954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Добрый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, но ветреный и беспутный мосье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Бопре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23928" y="1556792"/>
            <a:ext cx="1872208" cy="91939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Дворовые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мальчишки </a:t>
            </a:r>
          </a:p>
        </p:txBody>
      </p:sp>
      <p:cxnSp>
        <p:nvCxnSpPr>
          <p:cNvPr id="24" name="Прямая соединительная линия 23"/>
          <p:cNvCxnSpPr>
            <a:stCxn id="22" idx="3"/>
            <a:endCxn id="3" idx="7"/>
          </p:cNvCxnSpPr>
          <p:nvPr/>
        </p:nvCxnSpPr>
        <p:spPr>
          <a:xfrm flipH="1">
            <a:off x="5558182" y="2554227"/>
            <a:ext cx="972094" cy="528161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696513" y="2484937"/>
            <a:ext cx="144016" cy="44290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1" name="Прямая соединительная линия 30"/>
          <p:cNvCxnSpPr>
            <a:stCxn id="21" idx="6"/>
            <a:endCxn id="3" idx="1"/>
          </p:cNvCxnSpPr>
          <p:nvPr/>
        </p:nvCxnSpPr>
        <p:spPr>
          <a:xfrm>
            <a:off x="3126192" y="2706387"/>
            <a:ext cx="548048" cy="376001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41" name="Овал 40"/>
          <p:cNvSpPr/>
          <p:nvPr/>
        </p:nvSpPr>
        <p:spPr>
          <a:xfrm>
            <a:off x="2138" y="5884419"/>
            <a:ext cx="2088232" cy="7920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Прямота, непредвзятость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378197" y="5805264"/>
            <a:ext cx="1872208" cy="7920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Строгий, но заботливый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804247" y="4509120"/>
            <a:ext cx="2194453" cy="111801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Добрая, мягкая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>
            <a:stCxn id="4" idx="4"/>
            <a:endCxn id="42" idx="0"/>
          </p:cNvCxnSpPr>
          <p:nvPr/>
        </p:nvCxnSpPr>
        <p:spPr>
          <a:xfrm>
            <a:off x="1500363" y="4867467"/>
            <a:ext cx="1813938" cy="937797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8" name="Прямая соединительная линия 47"/>
          <p:cNvCxnSpPr>
            <a:endCxn id="41" idx="0"/>
          </p:cNvCxnSpPr>
          <p:nvPr/>
        </p:nvCxnSpPr>
        <p:spPr>
          <a:xfrm flipH="1">
            <a:off x="1046254" y="4867467"/>
            <a:ext cx="432048" cy="1016952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0" name="Прямая соединительная линия 49"/>
          <p:cNvCxnSpPr>
            <a:stCxn id="6" idx="4"/>
            <a:endCxn id="43" idx="0"/>
          </p:cNvCxnSpPr>
          <p:nvPr/>
        </p:nvCxnSpPr>
        <p:spPr>
          <a:xfrm>
            <a:off x="7736040" y="3977216"/>
            <a:ext cx="165434" cy="531904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52" name="Скругленный прямоугольник 51"/>
          <p:cNvSpPr/>
          <p:nvPr/>
        </p:nvSpPr>
        <p:spPr>
          <a:xfrm>
            <a:off x="4264692" y="4627459"/>
            <a:ext cx="2232248" cy="708906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Значение имени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«камень», «глыба»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732606" y="5616055"/>
            <a:ext cx="2232248" cy="97753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«я жил недорослем»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148064" y="4232856"/>
            <a:ext cx="0" cy="394603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8" name="Прямая соединительная линия 57"/>
          <p:cNvCxnSpPr/>
          <p:nvPr/>
        </p:nvCxnSpPr>
        <p:spPr>
          <a:xfrm>
            <a:off x="5376504" y="5320738"/>
            <a:ext cx="4312" cy="306396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066" name="TextBox 2065"/>
          <p:cNvSpPr txBox="1"/>
          <p:nvPr/>
        </p:nvSpPr>
        <p:spPr>
          <a:xfrm>
            <a:off x="251520" y="116632"/>
            <a:ext cx="882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Этапы духовного формирования личности Гринёва</a:t>
            </a:r>
          </a:p>
          <a:p>
            <a:r>
              <a:rPr lang="ru-RU" sz="3600" dirty="0" smtClean="0"/>
              <a:t>1 этап. Родительский дом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76464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a-umni4ka.ru/wp-content/uploads/2012/01/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0097"/>
          <a:stretch>
            <a:fillRect/>
          </a:stretch>
        </p:blipFill>
        <p:spPr bwMode="auto">
          <a:xfrm>
            <a:off x="0" y="-2714"/>
            <a:ext cx="9144000" cy="6860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Gabriola" pitchFamily="82" charset="0"/>
              </a:rPr>
              <a:t>Этапы духовного формирования личности Гринёва</a:t>
            </a:r>
            <a:endParaRPr lang="ru-RU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cxnSp>
        <p:nvCxnSpPr>
          <p:cNvPr id="43" name="Прямая соединительная линия 42"/>
          <p:cNvCxnSpPr>
            <a:stCxn id="53" idx="3"/>
            <a:endCxn id="5" idx="3"/>
          </p:cNvCxnSpPr>
          <p:nvPr/>
        </p:nvCxnSpPr>
        <p:spPr>
          <a:xfrm flipV="1">
            <a:off x="2411760" y="1833225"/>
            <a:ext cx="790589" cy="105571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187624" y="220486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004048" y="1412776"/>
            <a:ext cx="7920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187624" y="1484784"/>
            <a:ext cx="0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179512" y="1700808"/>
            <a:ext cx="22322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Значение имени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«камень», «глыба»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79512" y="1052736"/>
            <a:ext cx="22322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«Я жил недорослем»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1052736"/>
            <a:ext cx="244827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Петруша Гринёв</a:t>
            </a:r>
            <a:endParaRPr lang="ru-RU" sz="2400" b="1" dirty="0">
              <a:latin typeface="Gabriola" pitchFamily="82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5148064" y="1772816"/>
            <a:ext cx="1008112" cy="5040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7164288" y="1772816"/>
            <a:ext cx="1152128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6724988" y="2206677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652120" y="908720"/>
            <a:ext cx="237626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Gabriola" pitchFamily="82" charset="0"/>
              </a:rPr>
              <a:t>2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ЭТАП.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ОТЪЕЗД ИЗ РОДИТЕЛЬСКОГО ДОМА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4716016" y="4869160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716016" y="4221088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716016" y="3717032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716016" y="292494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8028384" y="472514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028384" y="3717032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7956376" y="2996952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3671900" y="2204864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635896" y="3212976"/>
            <a:ext cx="230425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Gabriola" pitchFamily="82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635896" y="3933056"/>
            <a:ext cx="23762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Gabriola" pitchFamily="82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635896" y="4509120"/>
            <a:ext cx="23762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Gabriola" pitchFamily="82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649483" y="5182553"/>
            <a:ext cx="23762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Gabriola" pitchFamily="82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732240" y="3212976"/>
            <a:ext cx="2304256" cy="720080"/>
          </a:xfrm>
          <a:prstGeom prst="roundRect">
            <a:avLst>
              <a:gd name="adj" fmla="val 229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Gabriola" pitchFamily="82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732240" y="4077072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Gabriola" pitchFamily="82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732240" y="4941168"/>
            <a:ext cx="230425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Gabriola" pitchFamily="82" charset="0"/>
            </a:endParaRPr>
          </a:p>
        </p:txBody>
      </p:sp>
      <p:pic>
        <p:nvPicPr>
          <p:cNvPr id="90" name="Picture 6" descr="%5bLI8RK_4-02%5d_%5bIL_03%5d-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088232" cy="2451445"/>
          </a:xfrm>
          <a:prstGeom prst="rect">
            <a:avLst/>
          </a:prstGeom>
          <a:noFill/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1187624" y="328498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251520" y="3573016"/>
            <a:ext cx="22322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Наставления отца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1520" y="2420888"/>
            <a:ext cx="216024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Gabriola" pitchFamily="82" charset="0"/>
              </a:rPr>
              <a:t>1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ЭТАП. 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РОДИТЕЛЬСКИЙ ДОМ.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1916832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Две встречи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3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a-umni4ka.ru/wp-content/uploads/2012/01/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0097"/>
          <a:stretch>
            <a:fillRect/>
          </a:stretch>
        </p:blipFill>
        <p:spPr bwMode="auto">
          <a:xfrm>
            <a:off x="0" y="-2714"/>
            <a:ext cx="9144000" cy="6860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Gabriola" pitchFamily="82" charset="0"/>
              </a:rPr>
              <a:t>Этапы духовного формирования личности Гринёва</a:t>
            </a:r>
            <a:endParaRPr lang="ru-RU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cxnSp>
        <p:nvCxnSpPr>
          <p:cNvPr id="43" name="Прямая соединительная линия 42"/>
          <p:cNvCxnSpPr>
            <a:stCxn id="53" idx="3"/>
            <a:endCxn id="5" idx="3"/>
          </p:cNvCxnSpPr>
          <p:nvPr/>
        </p:nvCxnSpPr>
        <p:spPr>
          <a:xfrm flipV="1">
            <a:off x="2411760" y="1833225"/>
            <a:ext cx="790589" cy="105571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187624" y="220486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004048" y="1412776"/>
            <a:ext cx="7920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187624" y="1484784"/>
            <a:ext cx="0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179512" y="1700808"/>
            <a:ext cx="22322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Значение имени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«камень», «глыба»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79512" y="1052736"/>
            <a:ext cx="22322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«Я жил недорослем»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1052736"/>
            <a:ext cx="244827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Петруша Гринёв</a:t>
            </a:r>
            <a:endParaRPr lang="ru-RU" sz="2400" b="1" dirty="0">
              <a:latin typeface="Gabriola" pitchFamily="82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5148064" y="1772816"/>
            <a:ext cx="1008112" cy="5040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7164288" y="1772816"/>
            <a:ext cx="1152128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6588224" y="2276872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Gabriola" pitchFamily="82" charset="0"/>
              </a:rPr>
              <a:t>ВСТРЕЧА С ВОЖАТЫМ</a:t>
            </a:r>
            <a:endParaRPr lang="ru-RU" sz="2000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652120" y="908720"/>
            <a:ext cx="237626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Gabriola" pitchFamily="82" charset="0"/>
              </a:rPr>
              <a:t>2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ЭТАП.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ОТЪЕЗД ИЗ РОДИТЕЛЬСКОГО ДОМА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4716016" y="4869160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716016" y="4221088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716016" y="3717032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716016" y="292494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8028384" y="472514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028384" y="3717032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7956376" y="2996952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3671900" y="2204864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Gabriola" pitchFamily="82" charset="0"/>
              </a:rPr>
              <a:t>ВСТРЕЧА С ЗУРИНЫМ</a:t>
            </a:r>
            <a:endParaRPr lang="ru-RU" sz="2000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635896" y="3212976"/>
            <a:ext cx="230425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Легкомыслие 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635896" y="3933056"/>
            <a:ext cx="23762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Умеет быть твёрдым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635896" y="4509120"/>
            <a:ext cx="23762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Раскаяние 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7904" y="5157192"/>
            <a:ext cx="23762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Совесть 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732240" y="3212976"/>
            <a:ext cx="2304256" cy="720080"/>
          </a:xfrm>
          <a:prstGeom prst="roundRect">
            <a:avLst>
              <a:gd name="adj" fmla="val 229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Упрямство, самонадеянность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732240" y="4077072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Благодарность, милосердие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732240" y="4941168"/>
            <a:ext cx="230425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Верность своему слову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90" name="Picture 6" descr="%5bLI8RK_4-02%5d_%5bIL_03%5d-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088232" cy="2451445"/>
          </a:xfrm>
          <a:prstGeom prst="rect">
            <a:avLst/>
          </a:prstGeom>
          <a:noFill/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1187624" y="328498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251520" y="3573016"/>
            <a:ext cx="22322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Наставления отца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1520" y="2420888"/>
            <a:ext cx="216024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Gabriola" pitchFamily="82" charset="0"/>
              </a:rPr>
              <a:t>1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ЭТАП. 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РОДИТЕЛЬСКИЙ ДОМ.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76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579</Words>
  <Application>Microsoft Office PowerPoint</Application>
  <PresentationFormat>Экран (4:3)</PresentationFormat>
  <Paragraphs>98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духовного формирования личности Гринёва</vt:lpstr>
      <vt:lpstr>Этапы духовного формирования личности Гринёва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2018-11-04T01:39:02Z</dcterms:created>
  <dcterms:modified xsi:type="dcterms:W3CDTF">2018-11-07T16:30:03Z</dcterms:modified>
</cp:coreProperties>
</file>