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256" r:id="rId10"/>
    <p:sldId id="267" r:id="rId11"/>
    <p:sldId id="268" r:id="rId12"/>
    <p:sldId id="269" r:id="rId13"/>
    <p:sldId id="270" r:id="rId14"/>
    <p:sldId id="271" r:id="rId15"/>
    <p:sldId id="295" r:id="rId16"/>
    <p:sldId id="284" r:id="rId17"/>
    <p:sldId id="285" r:id="rId18"/>
    <p:sldId id="286" r:id="rId19"/>
    <p:sldId id="293" r:id="rId20"/>
    <p:sldId id="287" r:id="rId21"/>
    <p:sldId id="288" r:id="rId22"/>
    <p:sldId id="289" r:id="rId23"/>
    <p:sldId id="290" r:id="rId24"/>
    <p:sldId id="291" r:id="rId25"/>
    <p:sldId id="292" r:id="rId26"/>
    <p:sldId id="29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D0EB1-7D5B-42B8-A6A4-E6CC8CBF33F9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16613-7E26-4530-A6BC-89358AD2D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16613-7E26-4530-A6BC-89358AD2D87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16613-7E26-4530-A6BC-89358AD2D87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16613-7E26-4530-A6BC-89358AD2D87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16613-7E26-4530-A6BC-89358AD2D87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16613-7E26-4530-A6BC-89358AD2D87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16613-7E26-4530-A6BC-89358AD2D874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16613-7E26-4530-A6BC-89358AD2D874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16613-7E26-4530-A6BC-89358AD2D874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16613-7E26-4530-A6BC-89358AD2D87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16613-7E26-4530-A6BC-89358AD2D87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16613-7E26-4530-A6BC-89358AD2D87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16613-7E26-4530-A6BC-89358AD2D87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16613-7E26-4530-A6BC-89358AD2D87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16613-7E26-4530-A6BC-89358AD2D87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16613-7E26-4530-A6BC-89358AD2D87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16613-7E26-4530-A6BC-89358AD2D87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568B-64D9-4A79-8A27-D8BABB94501B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0DA12F-3F84-4A87-9066-9997745B5C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568B-64D9-4A79-8A27-D8BABB94501B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DA12F-3F84-4A87-9066-9997745B5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568B-64D9-4A79-8A27-D8BABB94501B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DA12F-3F84-4A87-9066-9997745B5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87568B-64D9-4A79-8A27-D8BABB94501B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0DA12F-3F84-4A87-9066-9997745B5C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568B-64D9-4A79-8A27-D8BABB94501B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DA12F-3F84-4A87-9066-9997745B5C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568B-64D9-4A79-8A27-D8BABB94501B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DA12F-3F84-4A87-9066-9997745B5C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DA12F-3F84-4A87-9066-9997745B5C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568B-64D9-4A79-8A27-D8BABB94501B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568B-64D9-4A79-8A27-D8BABB94501B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DA12F-3F84-4A87-9066-9997745B5C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568B-64D9-4A79-8A27-D8BABB94501B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DA12F-3F84-4A87-9066-9997745B5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87568B-64D9-4A79-8A27-D8BABB94501B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0DA12F-3F84-4A87-9066-9997745B5C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568B-64D9-4A79-8A27-D8BABB94501B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0DA12F-3F84-4A87-9066-9997745B5C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45000">
              <a:srgbClr val="FFC000"/>
            </a:gs>
            <a:gs pos="70000">
              <a:srgbClr val="FFC000"/>
            </a:gs>
            <a:gs pos="100000">
              <a:schemeClr val="accent5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87568B-64D9-4A79-8A27-D8BABB94501B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0DA12F-3F84-4A87-9066-9997745B5C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0" y="357160"/>
          <a:ext cx="8643999" cy="6215111"/>
        </p:xfrm>
        <a:graphic>
          <a:graphicData uri="http://schemas.openxmlformats.org/drawingml/2006/table">
            <a:tbl>
              <a:tblPr firstRow="1" bandRow="1"/>
              <a:tblGrid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</a:tblGrid>
              <a:tr h="887873"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1.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8.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87873"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2.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87873"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3.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8787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4.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87873"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5.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87873"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6.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87873"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7.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45000">
              <a:srgbClr val="FFC000"/>
            </a:gs>
            <a:gs pos="70000">
              <a:srgbClr val="FFC000"/>
            </a:gs>
            <a:gs pos="100000">
              <a:schemeClr val="accent5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8305800" cy="857256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bg1"/>
                </a:solidFill>
                <a:latin typeface="Georgia" pitchFamily="18" charset="0"/>
              </a:rPr>
              <a:t>План урока</a:t>
            </a:r>
            <a:endParaRPr lang="ru-RU" sz="4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28596" y="2214554"/>
            <a:ext cx="82868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1. Особенности религиозной веры.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2. Роль религии в жизни общества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3. Религиозные организации и объединения.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4. Свобода совести, свобода вероисповедания.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45000">
              <a:srgbClr val="FFC000"/>
            </a:gs>
            <a:gs pos="70000">
              <a:srgbClr val="FFC000"/>
            </a:gs>
            <a:gs pos="100000">
              <a:schemeClr val="accent5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8305800" cy="857256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bg1"/>
                </a:solidFill>
                <a:latin typeface="Georgia" pitchFamily="18" charset="0"/>
              </a:rPr>
              <a:t>Проблемные вопросы</a:t>
            </a:r>
            <a:endParaRPr lang="ru-RU" sz="4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28596" y="2214554"/>
            <a:ext cx="8286808" cy="334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Georgia" pitchFamily="18" charset="0"/>
              </a:rPr>
              <a:t>Почему человек верит в возможность вмешательства сверхъестественных сил в свою жизнь?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Georgia" pitchFamily="18" charset="0"/>
              </a:rPr>
              <a:t>Почему активное развитие науки не уменьшает количество верующих в стране?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Georgia" pitchFamily="18" charset="0"/>
              </a:rPr>
              <a:t>Какова </a:t>
            </a:r>
            <a:r>
              <a:rPr lang="ru-RU" sz="2400" b="1" dirty="0">
                <a:solidFill>
                  <a:schemeClr val="bg1"/>
                </a:solidFill>
                <a:latin typeface="Georgia" pitchFamily="18" charset="0"/>
              </a:rPr>
              <a:t>роль религии в жизни общества?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45000">
              <a:srgbClr val="FFC000"/>
            </a:gs>
            <a:gs pos="70000">
              <a:srgbClr val="FFC000"/>
            </a:gs>
            <a:gs pos="100000">
              <a:schemeClr val="accent5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8305800" cy="857256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bg1"/>
                </a:solidFill>
                <a:latin typeface="Georgia" pitchFamily="18" charset="0"/>
              </a:rPr>
              <a:t>Религия</a:t>
            </a:r>
            <a:endParaRPr lang="ru-RU" sz="4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28596" y="2214554"/>
            <a:ext cx="828680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Georgia" pitchFamily="18" charset="0"/>
              </a:rPr>
              <a:t>(от </a:t>
            </a:r>
            <a:r>
              <a:rPr lang="ru-RU" sz="2400" b="1" dirty="0">
                <a:solidFill>
                  <a:schemeClr val="bg1"/>
                </a:solidFill>
                <a:latin typeface="Georgia" pitchFamily="18" charset="0"/>
              </a:rPr>
              <a:t>лат. </a:t>
            </a:r>
            <a:r>
              <a:rPr lang="en-US" sz="2400" b="1" dirty="0" err="1" smtClean="0">
                <a:solidFill>
                  <a:schemeClr val="bg1"/>
                </a:solidFill>
                <a:latin typeface="Georgia" pitchFamily="18" charset="0"/>
              </a:rPr>
              <a:t>religio</a:t>
            </a:r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Georgia" pitchFamily="18" charset="0"/>
              </a:rPr>
              <a:t>– святыня) – совокупность представлений, основанных на вере в существование высших сил и существ (Бога и богов), а также соответствующее поведение и специфические действия.</a:t>
            </a:r>
          </a:p>
          <a:p>
            <a:pPr lvl="0">
              <a:lnSpc>
                <a:spcPct val="150000"/>
              </a:lnSpc>
            </a:pPr>
            <a:endParaRPr lang="ru-RU" sz="24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45000">
              <a:srgbClr val="FFC000"/>
            </a:gs>
            <a:gs pos="70000">
              <a:srgbClr val="FFC000"/>
            </a:gs>
            <a:gs pos="100000">
              <a:schemeClr val="accent5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28596" y="2214554"/>
            <a:ext cx="828680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  <a:latin typeface="Georgia" pitchFamily="18" charset="0"/>
              </a:rPr>
              <a:t>Как и почему возникли различные верования, пытались </a:t>
            </a:r>
            <a:r>
              <a:rPr lang="ru-RU" sz="2400" b="1" dirty="0" smtClean="0">
                <a:solidFill>
                  <a:schemeClr val="bg1"/>
                </a:solidFill>
                <a:latin typeface="Georgia" pitchFamily="18" charset="0"/>
              </a:rPr>
              <a:t>объяснить не только представители церкви, но и </a:t>
            </a:r>
            <a:r>
              <a:rPr lang="ru-RU" sz="2400" b="1" dirty="0">
                <a:solidFill>
                  <a:schemeClr val="bg1"/>
                </a:solidFill>
                <a:latin typeface="Georgia" pitchFamily="18" charset="0"/>
              </a:rPr>
              <a:t>светские мыслители, многие из которых были </a:t>
            </a:r>
            <a:r>
              <a:rPr lang="ru-RU" sz="2400" b="1" dirty="0" smtClean="0">
                <a:solidFill>
                  <a:schemeClr val="bg1"/>
                </a:solidFill>
                <a:latin typeface="Georgia" pitchFamily="18" charset="0"/>
              </a:rPr>
              <a:t>неверующими.</a:t>
            </a:r>
            <a:endParaRPr lang="ru-RU" sz="2400" b="1" dirty="0">
              <a:solidFill>
                <a:schemeClr val="bg1"/>
              </a:solidFill>
              <a:latin typeface="Georgia" pitchFamily="18" charset="0"/>
            </a:endParaRPr>
          </a:p>
          <a:p>
            <a:pPr lvl="0">
              <a:lnSpc>
                <a:spcPct val="150000"/>
              </a:lnSpc>
            </a:pPr>
            <a:endParaRPr lang="ru-RU" sz="2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8130" name="Picture 2" descr="https://im0-tub-ru.yandex.net/i?id=a8f9a007e55b8d9f03f49f61d7e12edd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452809"/>
            <a:ext cx="3405190" cy="3405191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45000">
              <a:srgbClr val="FFC000"/>
            </a:gs>
            <a:gs pos="70000">
              <a:srgbClr val="FFC000"/>
            </a:gs>
            <a:gs pos="100000">
              <a:schemeClr val="accent5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28596" y="2214554"/>
            <a:ext cx="8286808" cy="168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Georgia" pitchFamily="18" charset="0"/>
              </a:rPr>
              <a:t>Почему активное развитие науки, распространение научных знаний не уменьшает число верующих?</a:t>
            </a:r>
            <a:endParaRPr lang="ru-RU" sz="2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" name="Picture 2" descr="https://im0-tub-ru.yandex.net/i?id=a8f9a007e55b8d9f03f49f61d7e12edd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452809"/>
            <a:ext cx="3405190" cy="3405191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45000">
              <a:srgbClr val="FFC000"/>
            </a:gs>
            <a:gs pos="70000">
              <a:srgbClr val="FFC000"/>
            </a:gs>
            <a:gs pos="100000">
              <a:schemeClr val="accent5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2908" y="571480"/>
            <a:ext cx="9286908" cy="71438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  <a:t>1. Особенности религиозной веры:</a:t>
            </a:r>
            <a:endParaRPr lang="ru-RU" sz="3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28596" y="2214554"/>
            <a:ext cx="828680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  <a:latin typeface="Georgia" pitchFamily="18" charset="0"/>
              </a:rPr>
              <a:t>таинственная связь между человеком и Богом,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  <a:latin typeface="Georgia" pitchFamily="18" charset="0"/>
              </a:rPr>
              <a:t> поклонение этим силам,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  <a:latin typeface="Georgia" pitchFamily="18" charset="0"/>
              </a:rPr>
              <a:t>вера,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  <a:latin typeface="Georgia" pitchFamily="18" charset="0"/>
              </a:rPr>
              <a:t>Особые ритуалы, обряды (вершина обрядовых действий – молитва)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45000">
              <a:srgbClr val="FFC000"/>
            </a:gs>
            <a:gs pos="70000">
              <a:srgbClr val="FFC000"/>
            </a:gs>
            <a:gs pos="100000">
              <a:schemeClr val="accent5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2908" y="571480"/>
            <a:ext cx="9286908" cy="71438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  <a:t>2. Роль религии в жизни общества</a:t>
            </a:r>
            <a:endParaRPr lang="ru-RU" sz="3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71472" y="1285860"/>
            <a:ext cx="8286808" cy="57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  <a:latin typeface="Georgia" pitchFamily="18" charset="0"/>
              </a:rPr>
              <a:t>т</a:t>
            </a:r>
            <a:r>
              <a:rPr lang="ru-RU" sz="2400" b="1" dirty="0" smtClean="0">
                <a:solidFill>
                  <a:schemeClr val="bg1"/>
                </a:solidFill>
                <a:latin typeface="Georgia" pitchFamily="18" charset="0"/>
              </a:rPr>
              <a:t>аблица «Функции религии»</a:t>
            </a:r>
            <a:endParaRPr lang="ru-RU" sz="2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857363"/>
          <a:ext cx="8715436" cy="4685156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143272"/>
                <a:gridCol w="5572164"/>
              </a:tblGrid>
              <a:tr h="38262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Функция религии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Ее сущность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54058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1. Регулятивная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/>
                        <a:t>Регулирует поведение людей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kern="1200" dirty="0" smtClean="0">
                        <a:solidFill>
                          <a:schemeClr val="dk1"/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058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2. Воспитательная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/>
                        <a:t>Воспитывает человека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kern="1200" dirty="0" smtClean="0">
                        <a:solidFill>
                          <a:schemeClr val="dk1"/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058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3. Мировоззренческая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/>
                        <a:t>Дает ответ на вечные человеческие вопросы</a:t>
                      </a:r>
                      <a:endParaRPr kumimoji="0" lang="ru-RU" sz="2000" b="1" kern="1200" dirty="0" smtClean="0">
                        <a:solidFill>
                          <a:schemeClr val="dk1"/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71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4. </a:t>
                      </a:r>
                      <a:r>
                        <a:rPr kumimoji="0" lang="ru-RU" sz="2000" b="1" kern="1200" dirty="0" smtClean="0"/>
                        <a:t>Психологическая 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000" b="1" kern="1200" dirty="0" smtClean="0"/>
                        <a:t>Снимает тяжелое психологическое состояние человека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058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5. </a:t>
                      </a:r>
                      <a:r>
                        <a:rPr kumimoji="0" lang="ru-RU" sz="2000" b="1" kern="1200" dirty="0" smtClean="0"/>
                        <a:t>Коммуникативная 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/>
                        <a:t>Способна</a:t>
                      </a:r>
                      <a:r>
                        <a:rPr kumimoji="0" lang="ru-RU" sz="2000" b="1" kern="1200" baseline="0" dirty="0" smtClean="0"/>
                        <a:t> избавить</a:t>
                      </a:r>
                      <a:r>
                        <a:rPr kumimoji="0" lang="ru-RU" sz="2000" b="1" kern="1200" dirty="0" smtClean="0">
                          <a:latin typeface="Georgia" pitchFamily="18" charset="0"/>
                        </a:rPr>
                        <a:t> </a:t>
                      </a:r>
                      <a:r>
                        <a:rPr kumimoji="0" lang="ru-RU" sz="2000" b="1" kern="1200" dirty="0" smtClean="0"/>
                        <a:t>человека от одиночества</a:t>
                      </a:r>
                      <a:endParaRPr kumimoji="0" lang="ru-RU" sz="2000" b="1" kern="1200" dirty="0" smtClean="0">
                        <a:solidFill>
                          <a:schemeClr val="dk1"/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058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6.  Интегративная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000" b="1" kern="1200" dirty="0" smtClean="0"/>
                        <a:t>Объединяет общество или порождает вражду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45000">
              <a:srgbClr val="FFC000"/>
            </a:gs>
            <a:gs pos="70000">
              <a:srgbClr val="FFC000"/>
            </a:gs>
            <a:gs pos="100000">
              <a:schemeClr val="accent5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2908" y="857232"/>
            <a:ext cx="9286908" cy="1000132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  <a:t>3. Религиозные организации и объединения</a:t>
            </a:r>
            <a:endParaRPr lang="ru-RU" sz="3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3" y="2857496"/>
          <a:ext cx="8072493" cy="2428892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690831"/>
                <a:gridCol w="2690831"/>
                <a:gridCol w="2690831"/>
              </a:tblGrid>
              <a:tr h="1214446">
                <a:tc>
                  <a:txBody>
                    <a:bodyPr/>
                    <a:lstStyle/>
                    <a:p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ЦЕРКОВЬ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СЕКТА</a:t>
                      </a:r>
                    </a:p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14446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kern="12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организации, построенные вокруг яркого религиозного лидера</a:t>
                      </a:r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 rot="10800000" flipV="1">
            <a:off x="2214546" y="1785926"/>
            <a:ext cx="1285884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3500430" y="2928934"/>
            <a:ext cx="228601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643570" y="1785926"/>
            <a:ext cx="1285884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45000">
              <a:srgbClr val="FFC000"/>
            </a:gs>
            <a:gs pos="70000">
              <a:srgbClr val="FFC000"/>
            </a:gs>
            <a:gs pos="100000">
              <a:schemeClr val="accent5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2908" y="857232"/>
            <a:ext cx="9286908" cy="1000132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  <a:t>4. Свобода совести, свобода вероисповедания</a:t>
            </a:r>
            <a:endParaRPr lang="ru-RU" sz="3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14346" y="4357694"/>
            <a:ext cx="2714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Православное христианство</a:t>
            </a:r>
            <a:endParaRPr lang="ru-RU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27655" name="Picture 7" descr="http://dishupravoslaviem.ru/wp-content/uploads/2016/07/uteshenie.jpg"/>
          <p:cNvPicPr>
            <a:picLocks noChangeAspect="1" noChangeArrowheads="1"/>
          </p:cNvPicPr>
          <p:nvPr/>
        </p:nvPicPr>
        <p:blipFill>
          <a:blip r:embed="rId3"/>
          <a:srcRect l="36460"/>
          <a:stretch>
            <a:fillRect/>
          </a:stretch>
        </p:blipFill>
        <p:spPr bwMode="auto">
          <a:xfrm>
            <a:off x="142844" y="1857364"/>
            <a:ext cx="2116430" cy="2500331"/>
          </a:xfrm>
          <a:prstGeom prst="rect">
            <a:avLst/>
          </a:prstGeom>
          <a:noFill/>
        </p:spPr>
      </p:pic>
      <p:pic>
        <p:nvPicPr>
          <p:cNvPr id="27657" name="Picture 9" descr="http://static1.squarespace.com/static/5327123ee4b09aa77d063598/t/539f2088e4b0a181d64f86e1/1402937526609/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2000240"/>
            <a:ext cx="1857388" cy="192882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428860" y="400050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Ислам</a:t>
            </a:r>
            <a:endParaRPr lang="ru-RU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27661" name="Picture 13" descr="http://slavtorg.org/wa-data/public/shop/products/23/23/2323/images/3223/3223.750x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1928802"/>
            <a:ext cx="2018846" cy="200026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143372" y="400050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Старообрядчество</a:t>
            </a:r>
            <a:endParaRPr lang="ru-RU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27663" name="Picture 15" descr="https://i.pinimg.com/originals/94/0c/1d/940c1d2448a2ebe39283bf88736af34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1857364"/>
            <a:ext cx="2470104" cy="247010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715140" y="435769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Буддизм</a:t>
            </a:r>
            <a:endParaRPr lang="ru-RU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45000">
              <a:srgbClr val="FFC000"/>
            </a:gs>
            <a:gs pos="70000">
              <a:srgbClr val="FFC000"/>
            </a:gs>
            <a:gs pos="100000">
              <a:schemeClr val="accent5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2908" y="857232"/>
            <a:ext cx="9286908" cy="1000132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  <a:t>4. Свобода совести, свобода вероисповедания</a:t>
            </a:r>
            <a:endParaRPr lang="ru-RU" sz="3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57158" y="2500306"/>
            <a:ext cx="1013722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1"/>
                </a:solidFill>
                <a:latin typeface="Georgia" pitchFamily="18" charset="0"/>
              </a:rPr>
              <a:t>Ст.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ru-RU" sz="2400" b="1" dirty="0">
                <a:solidFill>
                  <a:schemeClr val="bg1"/>
                </a:solidFill>
                <a:latin typeface="Georgia" pitchFamily="18" charset="0"/>
              </a:rPr>
              <a:t> Конституции РФ </a:t>
            </a:r>
            <a:endParaRPr lang="ru-RU" sz="24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Каждому </a:t>
            </a:r>
            <a:r>
              <a:rPr lang="ru-RU" sz="2000" b="1" dirty="0">
                <a:solidFill>
                  <a:schemeClr val="bg1"/>
                </a:solidFill>
                <a:latin typeface="Georgia" pitchFamily="18" charset="0"/>
              </a:rPr>
              <a:t>гарантируется свобода совести, </a:t>
            </a:r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свобода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вероисповедания</a:t>
            </a:r>
            <a:r>
              <a:rPr lang="ru-RU" sz="2000" b="1" dirty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включая </a:t>
            </a:r>
            <a:r>
              <a:rPr lang="ru-RU" sz="2000" b="1" dirty="0">
                <a:solidFill>
                  <a:schemeClr val="bg1"/>
                </a:solidFill>
                <a:latin typeface="Georgia" pitchFamily="18" charset="0"/>
              </a:rPr>
              <a:t>право исповедовать </a:t>
            </a:r>
            <a:endParaRPr lang="ru-RU" sz="20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индивидуально </a:t>
            </a:r>
            <a:r>
              <a:rPr lang="ru-RU" sz="2000" b="1" dirty="0">
                <a:solidFill>
                  <a:schemeClr val="bg1"/>
                </a:solidFill>
                <a:latin typeface="Georgia" pitchFamily="18" charset="0"/>
              </a:rPr>
              <a:t>или </a:t>
            </a:r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совместно с </a:t>
            </a:r>
            <a:r>
              <a:rPr lang="ru-RU" sz="2000" b="1" dirty="0">
                <a:solidFill>
                  <a:schemeClr val="bg1"/>
                </a:solidFill>
                <a:latin typeface="Georgia" pitchFamily="18" charset="0"/>
              </a:rPr>
              <a:t>другими любую религию </a:t>
            </a:r>
            <a:endParaRPr lang="ru-RU" sz="20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или </a:t>
            </a:r>
            <a:r>
              <a:rPr lang="ru-RU" sz="2000" b="1" dirty="0">
                <a:solidFill>
                  <a:schemeClr val="bg1"/>
                </a:solidFill>
                <a:latin typeface="Georgia" pitchFamily="18" charset="0"/>
              </a:rPr>
              <a:t>не исповедовать никакой, </a:t>
            </a:r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свободно </a:t>
            </a:r>
            <a:r>
              <a:rPr lang="ru-RU" sz="2000" b="1" dirty="0">
                <a:solidFill>
                  <a:schemeClr val="bg1"/>
                </a:solidFill>
                <a:latin typeface="Georgia" pitchFamily="18" charset="0"/>
              </a:rPr>
              <a:t>выбирать, </a:t>
            </a:r>
            <a:endParaRPr lang="ru-RU" sz="20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иметь </a:t>
            </a:r>
            <a:r>
              <a:rPr lang="ru-RU" sz="2000" b="1" dirty="0">
                <a:solidFill>
                  <a:schemeClr val="bg1"/>
                </a:solidFill>
                <a:latin typeface="Georgia" pitchFamily="18" charset="0"/>
              </a:rPr>
              <a:t>и распространять </a:t>
            </a:r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религиозные </a:t>
            </a:r>
            <a:r>
              <a:rPr lang="ru-RU" sz="2000" b="1" dirty="0">
                <a:solidFill>
                  <a:schemeClr val="bg1"/>
                </a:solidFill>
                <a:latin typeface="Georgia" pitchFamily="18" charset="0"/>
              </a:rPr>
              <a:t>и иные убеждения </a:t>
            </a:r>
            <a:endParaRPr lang="ru-RU" sz="20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и </a:t>
            </a:r>
            <a:r>
              <a:rPr lang="ru-RU" sz="2000" b="1" dirty="0">
                <a:solidFill>
                  <a:schemeClr val="bg1"/>
                </a:solidFill>
                <a:latin typeface="Georgia" pitchFamily="18" charset="0"/>
              </a:rPr>
              <a:t>действовать в соответствии с ними.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0" y="357160"/>
          <a:ext cx="8643999" cy="6215111"/>
        </p:xfrm>
        <a:graphic>
          <a:graphicData uri="http://schemas.openxmlformats.org/drawingml/2006/table">
            <a:tbl>
              <a:tblPr firstRow="1" bandRow="1"/>
              <a:tblGrid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</a:tblGrid>
              <a:tr h="887873"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1.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м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8.</a:t>
                      </a:r>
                    </a:p>
                    <a:p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р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л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ь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87873"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2.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87873"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3.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8787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4.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87873"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5.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87873"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6.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87873"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7.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45000">
              <a:srgbClr val="FFC000"/>
            </a:gs>
            <a:gs pos="70000">
              <a:srgbClr val="FFC000"/>
            </a:gs>
            <a:gs pos="100000">
              <a:schemeClr val="accent5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2908" y="857232"/>
            <a:ext cx="9286908" cy="1000132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  <a:t>4. Свобода совести, свобода вероисповедания</a:t>
            </a:r>
            <a:endParaRPr lang="ru-RU" sz="3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57159" y="2214554"/>
            <a:ext cx="835824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chemeClr val="bg1"/>
                </a:solidFill>
                <a:latin typeface="Georgia" pitchFamily="18" charset="0"/>
              </a:rPr>
              <a:t>Атеизм</a:t>
            </a:r>
            <a:r>
              <a:rPr lang="ru-RU" sz="2400" b="1" dirty="0">
                <a:solidFill>
                  <a:schemeClr val="bg1"/>
                </a:solidFill>
                <a:latin typeface="Georgia" pitchFamily="18" charset="0"/>
              </a:rPr>
              <a:t> </a:t>
            </a:r>
            <a:endParaRPr lang="ru-RU" sz="24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(</a:t>
            </a:r>
            <a:r>
              <a:rPr lang="ru-RU" sz="2000" b="1" dirty="0">
                <a:solidFill>
                  <a:schemeClr val="bg1"/>
                </a:solidFill>
                <a:latin typeface="Georgia" pitchFamily="18" charset="0"/>
              </a:rPr>
              <a:t>от греч. </a:t>
            </a:r>
            <a:r>
              <a:rPr lang="ru-RU" sz="2000" b="1" i="1" dirty="0" err="1">
                <a:solidFill>
                  <a:schemeClr val="bg1"/>
                </a:solidFill>
                <a:latin typeface="Georgia" pitchFamily="18" charset="0"/>
              </a:rPr>
              <a:t>atheos</a:t>
            </a:r>
            <a:r>
              <a:rPr lang="ru-RU" sz="2000" b="1" dirty="0">
                <a:solidFill>
                  <a:schemeClr val="bg1"/>
                </a:solidFill>
                <a:latin typeface="Georgia" pitchFamily="18" charset="0"/>
              </a:rPr>
              <a:t> — отрицание бога) — система взглядов и </a:t>
            </a:r>
            <a:endParaRPr lang="ru-RU" sz="20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убеждений</a:t>
            </a:r>
            <a:r>
              <a:rPr lang="ru-RU" sz="2000" b="1" dirty="0">
                <a:solidFill>
                  <a:schemeClr val="bg1"/>
                </a:solidFill>
                <a:latin typeface="Georgia" pitchFamily="18" charset="0"/>
              </a:rPr>
              <a:t>, отрицающая существование бога (божеств) </a:t>
            </a:r>
            <a:endParaRPr lang="ru-RU" sz="20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и отвергающая </a:t>
            </a:r>
            <a:r>
              <a:rPr lang="ru-RU" sz="2000" b="1" dirty="0">
                <a:solidFill>
                  <a:schemeClr val="bg1"/>
                </a:solidFill>
                <a:latin typeface="Georgia" pitchFamily="18" charset="0"/>
              </a:rPr>
              <a:t>всякую религию.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45000">
              <a:srgbClr val="FFC000"/>
            </a:gs>
            <a:gs pos="70000">
              <a:srgbClr val="FFC000"/>
            </a:gs>
            <a:gs pos="100000">
              <a:schemeClr val="accent5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2908" y="857232"/>
            <a:ext cx="9286908" cy="1000132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  <a:t>4. Свобода совести, свобода вероисповедания</a:t>
            </a:r>
            <a:endParaRPr lang="ru-RU" sz="3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57159" y="2214554"/>
            <a:ext cx="835824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Ведущей гарантией обеспечения права на свободу совести является конституционно закрепленный принцип равенства граждан независимо от их отношения к религии.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63494" name="Picture 6" descr="https://whoswhos.org/wp-content/uploads/2016/05/Religiya-ischeznet-esli-lyudi-budut-zhit-luchsh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357694"/>
            <a:ext cx="6286544" cy="19783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45000">
              <a:srgbClr val="FFC000"/>
            </a:gs>
            <a:gs pos="70000">
              <a:srgbClr val="FFC000"/>
            </a:gs>
            <a:gs pos="100000">
              <a:schemeClr val="accent5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2908" y="357166"/>
            <a:ext cx="9286908" cy="1000132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  <a:t>Подведем итоги</a:t>
            </a:r>
            <a:endParaRPr lang="ru-RU" sz="3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57159" y="2214554"/>
            <a:ext cx="835824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Каково </a:t>
            </a:r>
            <a:r>
              <a:rPr lang="ru-RU" sz="3200" b="1" dirty="0">
                <a:solidFill>
                  <a:schemeClr val="bg1"/>
                </a:solidFill>
                <a:latin typeface="Georgia" pitchFamily="18" charset="0"/>
              </a:rPr>
              <a:t>значение религии в жизни общества?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45000">
              <a:srgbClr val="FFC000"/>
            </a:gs>
            <a:gs pos="70000">
              <a:srgbClr val="FFC000"/>
            </a:gs>
            <a:gs pos="100000">
              <a:schemeClr val="accent5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2908" y="357166"/>
            <a:ext cx="9286908" cy="1000132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3600" b="1" dirty="0" err="1" smtClean="0">
                <a:solidFill>
                  <a:schemeClr val="bg1"/>
                </a:solidFill>
                <a:latin typeface="Georgia" pitchFamily="18" charset="0"/>
              </a:rPr>
              <a:t>Синквейн</a:t>
            </a:r>
            <a:endParaRPr lang="ru-RU" sz="3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57159" y="2214554"/>
            <a:ext cx="835824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solidFill>
                  <a:schemeClr val="bg1"/>
                </a:solidFill>
                <a:latin typeface="Georgia" pitchFamily="18" charset="0"/>
              </a:rPr>
              <a:t>РЕЛИГИЯ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Georgia" pitchFamily="18" charset="0"/>
              </a:rPr>
              <a:t>2 прилагательных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Georgia" pitchFamily="18" charset="0"/>
              </a:rPr>
              <a:t>3 глагола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1"/>
                </a:solidFill>
                <a:latin typeface="Georgia" pitchFamily="18" charset="0"/>
              </a:rPr>
              <a:t>ф</a:t>
            </a:r>
            <a:r>
              <a:rPr lang="ru-RU" sz="2400" b="1" dirty="0" smtClean="0">
                <a:solidFill>
                  <a:schemeClr val="bg1"/>
                </a:solidFill>
                <a:latin typeface="Georgia" pitchFamily="18" charset="0"/>
              </a:rPr>
              <a:t>раза 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Georgia" pitchFamily="18" charset="0"/>
              </a:rPr>
              <a:t>синоним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45000">
              <a:srgbClr val="FFC000"/>
            </a:gs>
            <a:gs pos="70000">
              <a:srgbClr val="FFC000"/>
            </a:gs>
            <a:gs pos="100000">
              <a:schemeClr val="accent5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2908" y="357166"/>
            <a:ext cx="9286908" cy="1000132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  <a:t>Рефлексия</a:t>
            </a:r>
            <a:endParaRPr lang="ru-RU" sz="3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4282" y="1225689"/>
            <a:ext cx="835824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  <a:latin typeface="Georgia" pitchFamily="18" charset="0"/>
              </a:rPr>
              <a:t>сегодня я узнал...</a:t>
            </a:r>
          </a:p>
          <a:p>
            <a:pPr lvl="0"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  <a:latin typeface="Georgia" pitchFamily="18" charset="0"/>
              </a:rPr>
              <a:t>было трудно…</a:t>
            </a:r>
          </a:p>
          <a:p>
            <a:pPr lvl="0"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  <a:latin typeface="Georgia" pitchFamily="18" charset="0"/>
              </a:rPr>
              <a:t>я понял, что…</a:t>
            </a:r>
          </a:p>
          <a:p>
            <a:pPr lvl="0"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  <a:latin typeface="Georgia" pitchFamily="18" charset="0"/>
              </a:rPr>
              <a:t>я научился…</a:t>
            </a:r>
          </a:p>
          <a:p>
            <a:pPr lvl="0"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  <a:latin typeface="Georgia" pitchFamily="18" charset="0"/>
              </a:rPr>
              <a:t>я смог…</a:t>
            </a:r>
          </a:p>
          <a:p>
            <a:pPr lvl="0"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  <a:latin typeface="Georgia" pitchFamily="18" charset="0"/>
              </a:rPr>
              <a:t>было интересно узнать, что…</a:t>
            </a:r>
          </a:p>
          <a:p>
            <a:pPr lvl="0"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  <a:latin typeface="Georgia" pitchFamily="18" charset="0"/>
              </a:rPr>
              <a:t>меня удивило…</a:t>
            </a:r>
          </a:p>
          <a:p>
            <a:pPr lvl="0"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  <a:latin typeface="Georgia" pitchFamily="18" charset="0"/>
              </a:rPr>
              <a:t>мне захотелось… и т.д.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45000">
              <a:srgbClr val="FFC000"/>
            </a:gs>
            <a:gs pos="70000">
              <a:srgbClr val="FFC000"/>
            </a:gs>
            <a:gs pos="100000">
              <a:schemeClr val="accent5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2908" y="357166"/>
            <a:ext cx="9286908" cy="1000132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  <a:t>Домашнее задание</a:t>
            </a:r>
            <a:endParaRPr lang="ru-RU" sz="3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4282" y="1500174"/>
            <a:ext cx="835824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dirty="0" smtClean="0"/>
          </a:p>
          <a:p>
            <a:pPr lvl="0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Georgia" pitchFamily="18" charset="0"/>
              </a:rPr>
              <a:t>1. Прочитать § 12 учебника</a:t>
            </a:r>
            <a:endParaRPr lang="ru-RU" sz="2400" b="1" dirty="0">
              <a:solidFill>
                <a:schemeClr val="bg1"/>
              </a:solidFill>
              <a:latin typeface="Georgia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sz="2400" b="1" u="sng" dirty="0" smtClean="0">
                <a:solidFill>
                  <a:schemeClr val="bg1"/>
                </a:solidFill>
                <a:latin typeface="Georgia" pitchFamily="18" charset="0"/>
              </a:rPr>
              <a:t>Задание на выбор:</a:t>
            </a:r>
          </a:p>
          <a:p>
            <a:pPr lvl="0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Georgia" pitchFamily="18" charset="0"/>
              </a:rPr>
              <a:t>2. Задание 1 рубрики «В классе и дома» на с. 101 учебника</a:t>
            </a:r>
          </a:p>
          <a:p>
            <a:pPr lvl="0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Georgia" pitchFamily="18" charset="0"/>
              </a:rPr>
              <a:t>3. Заполнить таблицу «Мировые религии»</a:t>
            </a:r>
            <a:endParaRPr lang="ru-RU" sz="24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45000">
              <a:srgbClr val="FFC000"/>
            </a:gs>
            <a:gs pos="70000">
              <a:srgbClr val="FFC000"/>
            </a:gs>
            <a:gs pos="100000">
              <a:schemeClr val="accent5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4282" y="1500174"/>
            <a:ext cx="8358245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dirty="0" smtClean="0"/>
          </a:p>
          <a:p>
            <a:pPr algn="ctr">
              <a:lnSpc>
                <a:spcPct val="150000"/>
              </a:lnSpc>
              <a:buFontTx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</a:rPr>
              <a:t>Поблагодарите друг друга за хорошую работу!</a:t>
            </a:r>
          </a:p>
          <a:p>
            <a:pPr algn="ctr">
              <a:lnSpc>
                <a:spcPct val="150000"/>
              </a:lnSpc>
              <a:buFontTx/>
              <a:buNone/>
            </a:pPr>
            <a:endParaRPr lang="ru-RU" sz="28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>
              <a:lnSpc>
                <a:spcPct val="150000"/>
              </a:lnSpc>
              <a:buFontTx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</a:rPr>
              <a:t>И я вас благодарю: 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</a:rPr>
              <a:t>мне было </a:t>
            </a:r>
            <a:r>
              <a:rPr lang="ru-RU" sz="2800" b="1" smtClean="0">
                <a:solidFill>
                  <a:schemeClr val="bg1"/>
                </a:solidFill>
                <a:latin typeface="Georgia" pitchFamily="18" charset="0"/>
              </a:rPr>
              <a:t>с вами </a:t>
            </a:r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</a:rPr>
              <a:t>интересно!  </a:t>
            </a:r>
            <a:endParaRPr lang="ru-RU" sz="28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7200" y="3071810"/>
            <a:ext cx="8305800" cy="121444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0" y="357160"/>
          <a:ext cx="8643999" cy="6215111"/>
        </p:xfrm>
        <a:graphic>
          <a:graphicData uri="http://schemas.openxmlformats.org/drawingml/2006/table">
            <a:tbl>
              <a:tblPr firstRow="1" bandRow="1"/>
              <a:tblGrid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</a:tblGrid>
              <a:tr h="887873"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1.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м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8.</a:t>
                      </a:r>
                    </a:p>
                    <a:p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р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л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ь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87873"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2.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б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щ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е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с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т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в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87873"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3.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8787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4.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87873"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5.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87873"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6.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87873"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7.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0" y="357160"/>
          <a:ext cx="8643999" cy="6215111"/>
        </p:xfrm>
        <a:graphic>
          <a:graphicData uri="http://schemas.openxmlformats.org/drawingml/2006/table">
            <a:tbl>
              <a:tblPr firstRow="1" bandRow="1"/>
              <a:tblGrid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</a:tblGrid>
              <a:tr h="887873"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1.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м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8.</a:t>
                      </a:r>
                    </a:p>
                    <a:p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р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л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ь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87873"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2.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б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щ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е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с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т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в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87873"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3.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к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у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л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ь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т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у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р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8787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4.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87873"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5.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87873"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6.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87873"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7.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0" y="357160"/>
          <a:ext cx="8643999" cy="6215111"/>
        </p:xfrm>
        <a:graphic>
          <a:graphicData uri="http://schemas.openxmlformats.org/drawingml/2006/table">
            <a:tbl>
              <a:tblPr firstRow="1" bandRow="1"/>
              <a:tblGrid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</a:tblGrid>
              <a:tr h="887873"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1.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м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8.</a:t>
                      </a:r>
                    </a:p>
                    <a:p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р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л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ь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87873"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2.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б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щ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е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с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т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в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87873"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3.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к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у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л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ь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т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у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р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8787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4.</a:t>
                      </a:r>
                    </a:p>
                    <a:p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п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т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р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и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т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и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з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м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87873"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5.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87873"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6.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87873"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7.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0" y="357160"/>
          <a:ext cx="8643999" cy="6215111"/>
        </p:xfrm>
        <a:graphic>
          <a:graphicData uri="http://schemas.openxmlformats.org/drawingml/2006/table">
            <a:tbl>
              <a:tblPr firstRow="1" bandRow="1"/>
              <a:tblGrid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</a:tblGrid>
              <a:tr h="887873"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1.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м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8.</a:t>
                      </a:r>
                    </a:p>
                    <a:p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р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л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ь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87873"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2.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б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щ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е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с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т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в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87873"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3.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к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у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л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ь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т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у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р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8787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4.</a:t>
                      </a:r>
                    </a:p>
                    <a:p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п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т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р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и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т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и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з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м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87873"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5.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и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г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р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87873"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6.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87873"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7.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0" y="357160"/>
          <a:ext cx="8643999" cy="6215111"/>
        </p:xfrm>
        <a:graphic>
          <a:graphicData uri="http://schemas.openxmlformats.org/drawingml/2006/table">
            <a:tbl>
              <a:tblPr firstRow="1" bandRow="1"/>
              <a:tblGrid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</a:tblGrid>
              <a:tr h="887873"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1.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м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8.</a:t>
                      </a:r>
                    </a:p>
                    <a:p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р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л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ь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87873"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2.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б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щ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е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с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т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в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87873"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3.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к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у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л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ь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т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у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р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8787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4.</a:t>
                      </a:r>
                    </a:p>
                    <a:p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п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т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р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и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т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и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з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м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87873"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5.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и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г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р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87873"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6.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л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и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ч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н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с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т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ь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87873"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7.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0" y="357160"/>
          <a:ext cx="8643999" cy="6215111"/>
        </p:xfrm>
        <a:graphic>
          <a:graphicData uri="http://schemas.openxmlformats.org/drawingml/2006/table">
            <a:tbl>
              <a:tblPr firstRow="1" bandRow="1"/>
              <a:tblGrid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</a:tblGrid>
              <a:tr h="887873"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1.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м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8.</a:t>
                      </a:r>
                    </a:p>
                    <a:p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р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л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ь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87873"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2.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б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щ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е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с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т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в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87873"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3.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к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у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л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ь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т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у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р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8787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4.</a:t>
                      </a:r>
                    </a:p>
                    <a:p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п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т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р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и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т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и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з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м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87873"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5.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и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г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р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87873"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6.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л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и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ч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н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с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т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ь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87873"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7.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б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я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з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н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н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с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т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и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45000">
              <a:srgbClr val="FFC000"/>
            </a:gs>
            <a:gs pos="70000">
              <a:srgbClr val="FFC000"/>
            </a:gs>
            <a:gs pos="100000">
              <a:schemeClr val="accent5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8305800" cy="1357322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bg1"/>
                </a:solidFill>
                <a:latin typeface="Georgia" pitchFamily="18" charset="0"/>
              </a:rPr>
              <a:t>Религия как одна из форм культуры</a:t>
            </a:r>
            <a:endParaRPr lang="ru-RU" sz="4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23556" name="Picture 4" descr="http://www.nat-geo.ru/upload/iblock/cce/cce4ba960a9cf78152939420edb3b2b4.jpg"/>
          <p:cNvPicPr>
            <a:picLocks noChangeAspect="1" noChangeArrowheads="1"/>
          </p:cNvPicPr>
          <p:nvPr/>
        </p:nvPicPr>
        <p:blipFill>
          <a:blip r:embed="rId2" cstate="print"/>
          <a:srcRect l="33223" r="27513"/>
          <a:stretch>
            <a:fillRect/>
          </a:stretch>
        </p:blipFill>
        <p:spPr bwMode="auto">
          <a:xfrm>
            <a:off x="428596" y="3071810"/>
            <a:ext cx="2286016" cy="3516515"/>
          </a:xfrm>
          <a:prstGeom prst="rect">
            <a:avLst/>
          </a:prstGeom>
          <a:noFill/>
        </p:spPr>
      </p:pic>
      <p:pic>
        <p:nvPicPr>
          <p:cNvPr id="10" name="Рисунок 9" descr="http://real-kremlin.ru/gallery2/d/33276-3/SANY0007.JPG"/>
          <p:cNvPicPr/>
          <p:nvPr/>
        </p:nvPicPr>
        <p:blipFill>
          <a:blip r:embed="rId3" cstate="print"/>
          <a:srcRect l="11658" t="15146" r="7513" b="6796"/>
          <a:stretch>
            <a:fillRect/>
          </a:stretch>
        </p:blipFill>
        <p:spPr bwMode="auto">
          <a:xfrm>
            <a:off x="6357950" y="3071810"/>
            <a:ext cx="2211160" cy="345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avatars.mds.yandex.net/get-pdb/49816/d736c0fe-de80-4ff2-96a0-a1f84b4b9998/s1200?webp=false"/>
          <p:cNvPicPr/>
          <p:nvPr/>
        </p:nvPicPr>
        <p:blipFill>
          <a:blip r:embed="rId4"/>
          <a:srcRect l="31267" r="10841"/>
          <a:stretch>
            <a:fillRect/>
          </a:stretch>
        </p:blipFill>
        <p:spPr bwMode="auto">
          <a:xfrm>
            <a:off x="3214678" y="3429000"/>
            <a:ext cx="2624140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</TotalTime>
  <Words>764</Words>
  <Application>Microsoft Office PowerPoint</Application>
  <PresentationFormat>Экран (4:3)</PresentationFormat>
  <Paragraphs>556</Paragraphs>
  <Slides>26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Религия как одна из форм культуры</vt:lpstr>
      <vt:lpstr>План урока</vt:lpstr>
      <vt:lpstr>Проблемные вопросы</vt:lpstr>
      <vt:lpstr>Религия</vt:lpstr>
      <vt:lpstr>Слайд 13</vt:lpstr>
      <vt:lpstr>Слайд 14</vt:lpstr>
      <vt:lpstr>1. Особенности религиозной веры:</vt:lpstr>
      <vt:lpstr>2. Роль религии в жизни общества</vt:lpstr>
      <vt:lpstr>  3. Религиозные организации и объединения</vt:lpstr>
      <vt:lpstr>  4. Свобода совести, свобода вероисповедания</vt:lpstr>
      <vt:lpstr>  4. Свобода совести, свобода вероисповедания</vt:lpstr>
      <vt:lpstr>  4. Свобода совести, свобода вероисповедания</vt:lpstr>
      <vt:lpstr>  4. Свобода совести, свобода вероисповедания</vt:lpstr>
      <vt:lpstr>  Подведем итоги</vt:lpstr>
      <vt:lpstr>  Синквейн</vt:lpstr>
      <vt:lpstr>  Рефлексия</vt:lpstr>
      <vt:lpstr>  Домашнее задание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2019-01-20T12:38:31Z</dcterms:created>
  <dcterms:modified xsi:type="dcterms:W3CDTF">2019-02-24T13:10:28Z</dcterms:modified>
</cp:coreProperties>
</file>