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82" r:id="rId3"/>
    <p:sldId id="283" r:id="rId4"/>
    <p:sldId id="256" r:id="rId5"/>
    <p:sldId id="284" r:id="rId6"/>
    <p:sldId id="262" r:id="rId7"/>
    <p:sldId id="286" r:id="rId8"/>
    <p:sldId id="259" r:id="rId9"/>
    <p:sldId id="289" r:id="rId10"/>
    <p:sldId id="297" r:id="rId11"/>
    <p:sldId id="287" r:id="rId12"/>
    <p:sldId id="296" r:id="rId13"/>
    <p:sldId id="298" r:id="rId14"/>
    <p:sldId id="305" r:id="rId15"/>
    <p:sldId id="294" r:id="rId16"/>
    <p:sldId id="300" r:id="rId17"/>
    <p:sldId id="304" r:id="rId18"/>
    <p:sldId id="301" r:id="rId19"/>
    <p:sldId id="302" r:id="rId20"/>
    <p:sldId id="303" r:id="rId21"/>
    <p:sldId id="295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DB91D0"/>
    <a:srgbClr val="EC8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4660"/>
  </p:normalViewPr>
  <p:slideViewPr>
    <p:cSldViewPr>
      <p:cViewPr varScale="1">
        <p:scale>
          <a:sx n="68" d="100"/>
          <a:sy n="68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EC86EC"/>
              </a:solidFill>
            </c:spPr>
          </c:dPt>
          <c:dPt>
            <c:idx val="1"/>
            <c:bubble3D val="0"/>
            <c:explosion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316354379313697"/>
                  <c:y val="2.93771734324827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584408719743365"/>
                  <c:y val="-7.034525028154229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13 девочки</c:v>
                </c:pt>
                <c:pt idx="1">
                  <c:v>10 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56.5</c:v>
                </c:pt>
                <c:pt idx="1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4994896471274424"/>
          <c:y val="7.9593226899998953E-2"/>
          <c:w val="0.4462840235248372"/>
          <c:h val="7.788198887176055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26593389174813E-2"/>
          <c:y val="2.6608586316278306E-2"/>
          <c:w val="0.91751006781222599"/>
          <c:h val="0.82716522365904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голубые глаза 6 человек</c:v>
                </c:pt>
                <c:pt idx="1">
                  <c:v>серые глаза 2 человека</c:v>
                </c:pt>
                <c:pt idx="2">
                  <c:v>карие глаза 8 человек</c:v>
                </c:pt>
                <c:pt idx="3">
                  <c:v>зелёные глаза 7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7</c:v>
                </c:pt>
                <c:pt idx="2">
                  <c:v>35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33704"/>
        <c:axId val="210034096"/>
      </c:barChart>
      <c:catAx>
        <c:axId val="210033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034096"/>
        <c:crosses val="autoZero"/>
        <c:auto val="1"/>
        <c:lblAlgn val="ctr"/>
        <c:lblOffset val="100"/>
        <c:noMultiLvlLbl val="0"/>
      </c:catAx>
      <c:valAx>
        <c:axId val="210034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00337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DB91D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зима 4 человека</c:v>
                </c:pt>
                <c:pt idx="1">
                  <c:v>весна 8 человек</c:v>
                </c:pt>
                <c:pt idx="2">
                  <c:v>лето 7 человек</c:v>
                </c:pt>
                <c:pt idx="3">
                  <c:v>осень 4 человека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35</c:v>
                </c:pt>
                <c:pt idx="2">
                  <c:v>30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Оленегогрск 8 человек</c:v>
                </c:pt>
                <c:pt idx="1">
                  <c:v>Другой город 6 человек</c:v>
                </c:pt>
                <c:pt idx="2">
                  <c:v>Мурманск 9 человек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26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мобильник</c:v>
                </c:pt>
                <c:pt idx="1">
                  <c:v>планшет</c:v>
                </c:pt>
                <c:pt idx="2">
                  <c:v>ноутбук</c:v>
                </c:pt>
                <c:pt idx="3">
                  <c:v>компьютер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</c:v>
                </c:pt>
                <c:pt idx="2">
                  <c:v>9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140600457221101E-2"/>
          <c:y val="0.1461641299114913"/>
          <c:w val="0.84345438582704901"/>
          <c:h val="0.773711254305077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dLbl>
              <c:idx val="2"/>
              <c:layout>
                <c:manualLayout>
                  <c:x val="0.14997831090131811"/>
                  <c:y val="-0.138076880346628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71560951222222"/>
                  <c:y val="9.94672814131763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Спорт. Секц.</c:v>
                </c:pt>
                <c:pt idx="1">
                  <c:v>творч. Объедин.</c:v>
                </c:pt>
                <c:pt idx="2">
                  <c:v>Шк. Искуств</c:v>
                </c:pt>
                <c:pt idx="3">
                  <c:v>Нигде не заняты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2354450454014595"/>
          <c:y val="2.6242639706699256E-2"/>
          <c:w val="0.5458666277826375"/>
          <c:h val="0.1321161927306963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7E0D5-0FB9-4E3C-9B8B-BE58AF3C785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E3F83-7903-483E-82DF-55E3BFB9B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8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3F83-7903-483E-82DF-55E3BFB9B9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6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BCA9-F1D7-4CF6-B463-606AFC1D3F90}" type="datetimeFigureOut">
              <a:rPr lang="ru-RU" smtClean="0"/>
              <a:pPr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F112-371C-421F-B2CA-D0FA11CF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ge.sdamgi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Фестиваль «Открытый урок» Руководство учебным проектом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«Зачем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нужны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проценты?»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Матвеева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Ксения Олеговна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Направление работы: естественные науки и современный мир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Голубятникова Татьяна Николаевна</a:t>
            </a:r>
          </a:p>
          <a:p>
            <a:pPr algn="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п. Ревда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9883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Выпускник школы не сумел поступить в университет на бюджетной основе и  поступил в этот же университет на договорной основе.  Он взял образовательный кредит в банке 60000 р. на 1 год под 12% годовых. Помогите </a:t>
            </a: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посчитать, 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какую сумму ему нужно будет вернуть банку  в первый месяц.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60000 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р. на 1 год (12 месяцев)  под 12% годовых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Bef>
                <a:spcPts val="625"/>
              </a:spcBef>
              <a:spcAft>
                <a:spcPts val="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60000 : 12 = 5000 р. основной долг от 60000 р.</a:t>
            </a:r>
          </a:p>
          <a:p>
            <a:pPr marL="0" indent="0">
              <a:spcBef>
                <a:spcPts val="625"/>
              </a:spcBef>
              <a:spcAft>
                <a:spcPts val="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60000 :100 ∙ 12 = 7200 р. проценты за год.</a:t>
            </a:r>
          </a:p>
          <a:p>
            <a:pPr marL="0" indent="0">
              <a:spcBef>
                <a:spcPts val="625"/>
              </a:spcBef>
              <a:spcAft>
                <a:spcPts val="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7200 : 12 = 600 р. проценты за первый месяц</a:t>
            </a:r>
          </a:p>
          <a:p>
            <a:pPr marL="0" indent="0">
              <a:spcBef>
                <a:spcPts val="625"/>
              </a:spcBef>
              <a:spcAft>
                <a:spcPts val="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5000 + 600 = 5600 р. – нужно вернуть в первый раз.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</a:t>
            </a:r>
            <a:r>
              <a:rPr lang="ru-RU" sz="3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5600 рублей – первый взнос.</a:t>
            </a:r>
            <a:endParaRPr lang="ru-RU" sz="3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5" name="Picture 1" descr="F:\1480924410_npiu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662" y="4221088"/>
            <a:ext cx="3814450" cy="2548048"/>
          </a:xfrm>
          <a:prstGeom prst="rect">
            <a:avLst/>
          </a:prstGeom>
          <a:noFill/>
        </p:spPr>
      </p:pic>
      <p:pic>
        <p:nvPicPr>
          <p:cNvPr id="1026" name="Picture 2" descr="http://credit2help.ru/wp-content/uploads/student-loan-deb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8252"/>
            <a:ext cx="2616225" cy="14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Процентные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вычисления можно встретить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также в биологии 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химии (при приготовлении растворов и решении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задач, с изучением которых мы познакомимся на уроках химии в 8 классе).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познакомилась с простыми и сложными процентами и выяснила, что простые проценты постоянно начисляются на сумму внесённого вклада, а в сложных процентах проценты начисляются и на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проценты.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Проценты встречаются в банковской сфере (для расчета кредитной ставки), бухгалтерских расчетах, при  покупке акций.</a:t>
            </a:r>
          </a:p>
        </p:txBody>
      </p:sp>
      <p:pic>
        <p:nvPicPr>
          <p:cNvPr id="15361" name="Picture 1" descr="F:\61129861883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5293881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3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Банк 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даёт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80%</a:t>
            </a:r>
            <a:r>
              <a:rPr lang="ru-RU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годовых. Акционерное же общество выпустило                       8 привилегированных акций стоимостью 25 тыс. рублей каждая с доходом на акцию 10% годовых и 10 обыкновенных акций стоимостью 20 тыс. рублей каждая, выделив на дивиденды 800 тыс. рублей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Как 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лучше разместить денежные средства в количестве 100 тыс. рублей:                       </a:t>
            </a:r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в банке                                                                                                                                             б) приобретением привилегированных или обыкновенных акций?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Решение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Положив деньги в банк , можно получить за год 80 тыс. рублей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На все привилегированные  акции дивиденды составят 8 ∙ 10% = 80%,                      т.е. 800 : 100 ∙ 80 = 640 тыс. </a:t>
            </a:r>
            <a:r>
              <a:rPr lang="ru-RU" sz="4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руб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                                                                                              Одна привилегированная акция принесёт в год   640 : 8 = 80 тыс. руб.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Можно купить 100 000 : 25 000 = 4 привилегированные  акции и получить за год  4 ∙ 80 = 320 тыс. рублей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На обыкновенные акции останется 800 – 640 = 160 тыс. рублей;                                Одна обыкновенная акция принесёт в год 160 : 10 = 16 тыс. рублей.                          Можно купить  100 000 : 20 000 = 5 обыкновенных акций и получить за год </a:t>
            </a:r>
            <a:r>
              <a:rPr lang="ru-RU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5 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∙ 16 = 80 тыс. рублей.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Итак, самое выгодное – купить привилегированные  акции.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144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вот, что мы узнали от наших родителей.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выглядит примерное распределение семейного бюджета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среднестатистической семьи из 3-х человек на месяц при доходе 46400 р.: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50258"/>
              </p:ext>
            </p:extLst>
          </p:nvPr>
        </p:nvGraphicFramePr>
        <p:xfrm>
          <a:off x="1331641" y="1412776"/>
          <a:ext cx="6672063" cy="5156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4021"/>
                <a:gridCol w="2224021"/>
                <a:gridCol w="22240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 рублях)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 процентах)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телефоны (все)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Одежда, обувь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10,78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Развлечения (концерт)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Сладости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Другое (стрижка)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46400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66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670584"/>
              </p:ext>
            </p:extLst>
          </p:nvPr>
        </p:nvGraphicFramePr>
        <p:xfrm>
          <a:off x="457201" y="1600200"/>
          <a:ext cx="843528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040"/>
                <a:gridCol w="1205040"/>
                <a:gridCol w="1205040"/>
                <a:gridCol w="1205040"/>
                <a:gridCol w="1205040"/>
                <a:gridCol w="1205040"/>
                <a:gridCol w="12050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Услуга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2015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8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тарифо</a:t>
                      </a:r>
                      <a:endParaRPr lang="ru-RU" sz="18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электроснабжение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1,708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1,827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1,84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1,862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12,6%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холодная </a:t>
                      </a:r>
                      <a:r>
                        <a:rPr lang="ru-RU" sz="18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20,92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24,83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27,63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29,79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42,39%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9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3500" b="1" dirty="0" smtClean="0">
                <a:latin typeface="Times New Roman"/>
                <a:ea typeface="Calibri"/>
                <a:cs typeface="Times New Roman"/>
              </a:rPr>
              <a:t>Я </a:t>
            </a:r>
            <a:r>
              <a:rPr lang="ru-RU" sz="3500" b="1" dirty="0">
                <a:latin typeface="Times New Roman"/>
                <a:ea typeface="Calibri"/>
                <a:cs typeface="Times New Roman"/>
              </a:rPr>
              <a:t>узнала из чего состоит </a:t>
            </a:r>
            <a:r>
              <a:rPr lang="ru-RU" sz="3500" b="1" dirty="0" smtClean="0">
                <a:latin typeface="Times New Roman"/>
                <a:ea typeface="Calibri"/>
                <a:cs typeface="Times New Roman"/>
              </a:rPr>
              <a:t>зарплата  северян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1) </a:t>
            </a:r>
            <a:r>
              <a:rPr lang="ru-RU" sz="35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Оклад-фиксировнная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сумма.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2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</a:rPr>
              <a:t>) Районный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коэффициент–40% от оклада.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3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</a:rPr>
              <a:t>) «Полярная надбавка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»- это 80% от оклада за время работы.</a:t>
            </a:r>
            <a:endParaRPr lang="ru-RU" sz="3500" dirty="0"/>
          </a:p>
          <a:p>
            <a:pPr marL="0" indent="0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Рассчитаем зарплату работника с окладом 13000 рублей.</a:t>
            </a:r>
            <a:endParaRPr lang="ru-RU" sz="35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 	Решение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35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500" dirty="0" smtClean="0">
                <a:latin typeface="Times New Roman"/>
                <a:ea typeface="Calibri"/>
                <a:cs typeface="Times New Roman"/>
              </a:rPr>
              <a:t>13000 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: 100 ∙ 40 = 5200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– районный коэффициент                                                              </a:t>
            </a:r>
            <a:r>
              <a:rPr lang="ru-RU" sz="3500" dirty="0" smtClean="0">
                <a:latin typeface="Times New Roman"/>
                <a:ea typeface="Calibri"/>
                <a:cs typeface="Times New Roman"/>
              </a:rPr>
              <a:t>13000 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: 100 ∙ 80 = 10400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5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– полярная надбавка                                                                 </a:t>
            </a:r>
            <a:r>
              <a:rPr lang="ru-RU" sz="3500" dirty="0" smtClean="0">
                <a:latin typeface="Times New Roman"/>
                <a:ea typeface="Calibri"/>
                <a:cs typeface="Times New Roman"/>
              </a:rPr>
              <a:t>13000 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+ 5200 + 10400 = 28600 (</a:t>
            </a:r>
            <a:r>
              <a:rPr lang="ru-RU" sz="3500" dirty="0" err="1">
                <a:latin typeface="Times New Roman"/>
                <a:ea typeface="Calibri"/>
                <a:cs typeface="Times New Roman"/>
              </a:rPr>
              <a:t>руб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) </a:t>
            </a:r>
            <a:r>
              <a:rPr lang="ru-RU" sz="3500" dirty="0" smtClean="0">
                <a:latin typeface="Times New Roman"/>
                <a:ea typeface="Calibri"/>
                <a:cs typeface="Times New Roman"/>
              </a:rPr>
              <a:t>начисления</a:t>
            </a:r>
            <a:endParaRPr lang="ru-RU" sz="35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500" dirty="0" smtClean="0">
                <a:latin typeface="Times New Roman"/>
                <a:ea typeface="Times New Roman"/>
                <a:cs typeface="Times New Roman"/>
              </a:rPr>
              <a:t>	Думаете 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он получит все эти деньги? Нет, р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аботник должен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уплатить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государству 13%  налога с того дохода, который он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заработает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Эти налоги должны пойти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зарплату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государственным служащим и  развитие государства. </a:t>
            </a:r>
            <a:endParaRPr lang="ru-RU" sz="35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Так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какую же сумму получит работник?</a:t>
            </a:r>
            <a:endParaRPr lang="ru-RU" sz="35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28600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28600 : 100 ∙ 13 = 28600 – 3718 = 24882 (рубля)</a:t>
            </a:r>
            <a:endParaRPr lang="ru-RU" sz="35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5" name="Picture 1" descr="F:\a9323491ec24535e8f0ce1b1afca0b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920739"/>
            <a:ext cx="2484931" cy="1864204"/>
          </a:xfrm>
          <a:prstGeom prst="rect">
            <a:avLst/>
          </a:prstGeom>
          <a:noFill/>
        </p:spPr>
      </p:pic>
      <p:pic>
        <p:nvPicPr>
          <p:cNvPr id="11266" name="Picture 2" descr="F:\iM4FXGV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4941169"/>
            <a:ext cx="2808312" cy="186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7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16809"/>
              </p:ext>
            </p:extLst>
          </p:nvPr>
        </p:nvGraphicFramePr>
        <p:xfrm>
          <a:off x="539552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" y="0"/>
            <a:ext cx="9160159" cy="9377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провела исследования в нашем классе и с помощью процентов и диаграмм, получила такие результаты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2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587795"/>
              </p:ext>
            </p:extLst>
          </p:nvPr>
        </p:nvGraphicFramePr>
        <p:xfrm>
          <a:off x="467544" y="548680"/>
          <a:ext cx="8075240" cy="572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09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3011675"/>
              </p:ext>
            </p:extLst>
          </p:nvPr>
        </p:nvGraphicFramePr>
        <p:xfrm>
          <a:off x="467544" y="692696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84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93945392"/>
              </p:ext>
            </p:extLst>
          </p:nvPr>
        </p:nvGraphicFramePr>
        <p:xfrm>
          <a:off x="1187624" y="1340768"/>
          <a:ext cx="69847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Города, в которых родились мои одноклассники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7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44" y="47095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://www.putrossii.ru/materiali/pics-raznoe/20150410_AiF_Neftepererabotka_Infografika-Ross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2176" cy="277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25" y="173900"/>
            <a:ext cx="3862101" cy="26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savenergy.info/uploads/2014/vodnye-resursy-mir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3368" y="0"/>
            <a:ext cx="5105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wowfacts.net/wp-content/uploads/2011/09/happy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" y="2636912"/>
            <a:ext cx="8229600" cy="369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ostav.ru/articles/rus/2012/columns/marketface/images/ba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2692" r="1268" b="4454"/>
          <a:stretch/>
        </p:blipFill>
        <p:spPr bwMode="auto">
          <a:xfrm>
            <a:off x="1628775" y="1457325"/>
            <a:ext cx="5886450" cy="3943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Содержимое 3" descr="http://mfina.ru/wp-content/uploads/2016/07/56b3ce98bb7b5.jpg"/>
          <p:cNvPicPr/>
          <p:nvPr/>
        </p:nvPicPr>
        <p:blipFill rotWithShape="1">
          <a:blip r:embed="rId7" cstate="print"/>
          <a:srcRect l="2982" t="6019" r="2489" b="5825"/>
          <a:stretch/>
        </p:blipFill>
        <p:spPr bwMode="auto">
          <a:xfrm>
            <a:off x="2701125" y="404664"/>
            <a:ext cx="6038850" cy="432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2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 какого устройства мы чаще всего выходим в сеть Интернет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12222426"/>
              </p:ext>
            </p:extLst>
          </p:nvPr>
        </p:nvGraphicFramePr>
        <p:xfrm>
          <a:off x="1259632" y="1412776"/>
          <a:ext cx="6720408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04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опросе приняло участие 23 человека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1420855"/>
              </p:ext>
            </p:extLst>
          </p:nvPr>
        </p:nvGraphicFramePr>
        <p:xfrm>
          <a:off x="287338" y="26843"/>
          <a:ext cx="8856662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9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7039"/>
            <a:ext cx="8229600" cy="5577483"/>
          </a:xfrm>
        </p:spPr>
        <p:txBody>
          <a:bodyPr anchor="ctr"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Цели и задачи проекта выполнены. Я выяснила, где и как применяются проценты и какую роль играют в нашей жизни. Расширила знания о процентах и применении процентных вычислений в разных сферах жизни человека через задачи, провела исследование и с помощью процентных вычислений представила данные в виде диаграмм, составила сборник задач.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Новизна моей работы состоит в том, что я познакомилась с простыми и сложными процентами; узнала, как можно распределить семейный бюджет и из чего состоит зарплата северян; рассмотрела примеры, как можно выгодно вложить деньги; увидела, как проценты помогают наглядно представить информацию.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Я думаю, что эту работу можно продолжить и выяснить, выгодно ли брать кредиты, и если да, то какие.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грамотно и экономно проводить элементарные процентные вычисления должен каждый современный учащийся. В последнее время экзамен по математике проводится в форме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и в контрольно-измерительных материалах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присутствует задача на проценты. Поэтому нужно как можно лучше знать и уметь пользоваться этой темой.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Литература и Интернет-ресурсы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9064" y="1412994"/>
            <a:ext cx="7982544" cy="3456384"/>
          </a:xfrm>
        </p:spPr>
        <p:txBody>
          <a:bodyPr>
            <a:normAutofit fontScale="92500" lnSpcReduction="10000"/>
          </a:bodyPr>
          <a:lstStyle/>
          <a:p>
            <a:pPr marL="0" marR="1270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40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В.А.Абчук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. 250 занимательных задач по менеджменту и маркетингу.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–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М.: Вита – Пресс, 1997.</a:t>
            </a:r>
          </a:p>
          <a:p>
            <a:pPr marL="0" marR="1270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400"/>
              <a:buNone/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2.https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://ru.wikipedia.org/wiki/Ревда_(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Мурманская_область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marL="0" marR="1270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http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://ru.wikipedia.org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1270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VIDEOYROKI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marR="1270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ru-RU" sz="2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5. https</a:t>
            </a:r>
            <a:r>
              <a:rPr lang="ru-RU" sz="2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://oge.sdamgia.ru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 сайт Дмитрия Гущина</a:t>
            </a:r>
          </a:p>
          <a:p>
            <a:pPr marL="0" marR="12700" lvl="0" indent="0">
              <a:lnSpc>
                <a:spcPct val="115000"/>
              </a:lnSpc>
              <a:spcBef>
                <a:spcPts val="600"/>
              </a:spcBef>
              <a:buSzPts val="1400"/>
              <a:buNone/>
            </a:pP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6. https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://yandex.ru/images/search?text=проценты%20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colourbox.com/preview/5337526-sale-concept-with-red-price-ta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2"/>
            <a:ext cx="4395912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s://im0-tub-ru.yandex.net/i?id=7a7fa514876d6ec5b66aa23cd31e4024-l&amp;n=1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940"/>
            <a:ext cx="4788024" cy="313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844108" cy="336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592288" cy="32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30" y="3187432"/>
            <a:ext cx="1383121" cy="358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" y="2487195"/>
            <a:ext cx="1935776" cy="43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51" y="2197510"/>
            <a:ext cx="155416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2" y="4408061"/>
            <a:ext cx="3809867" cy="238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488832" cy="5904656"/>
          </a:xfrm>
        </p:spPr>
        <p:txBody>
          <a:bodyPr>
            <a:noAutofit/>
          </a:bodyPr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Выяснить, где и как проценты применяются в нашей жизни. Расширить знания о применении процентных вычислений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задачи 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сферах жизни человека. </a:t>
            </a:r>
          </a:p>
          <a:p>
            <a:pPr algn="just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Изучить историю происхождения процента. Рассмотреть задачи на проценты из практической жизни и окружающей среды современного человека.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Провести исследования и с помощью процентных вычислений представить данные в виде задач и диаграмм.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6059016" cy="5636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возникновения процента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Simon-stevin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14188" r="21975" b="29637"/>
          <a:stretch/>
        </p:blipFill>
        <p:spPr bwMode="auto">
          <a:xfrm>
            <a:off x="4932040" y="764704"/>
            <a:ext cx="3528392" cy="5121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898776" cy="5073427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Фламандский </a:t>
            </a:r>
            <a:r>
              <a:rPr lang="ru-RU" sz="2200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ученый, военный инженер Симон </a:t>
            </a:r>
            <a:r>
              <a:rPr lang="ru-RU" sz="2200" dirty="0" err="1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Стевин</a:t>
            </a:r>
            <a:r>
              <a:rPr lang="ru-RU" sz="2200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 не был по профессии математиком, но его трудолюбие и талант позволили ему занять достойное место среди выдающихся европейских математиков. </a:t>
            </a:r>
            <a:r>
              <a:rPr lang="ru-RU" sz="2200" dirty="0" err="1" smtClean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Симон</a:t>
            </a:r>
            <a:r>
              <a:rPr lang="ru-RU" sz="2200" dirty="0" smtClean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Стевин</a:t>
            </a:r>
            <a:r>
              <a:rPr lang="ru-RU" sz="2200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 опубликовал таблицу для вычисления сложных процентов, которая использовалась в торгово-финансовых операциях.</a:t>
            </a:r>
            <a:endParaRPr lang="ru-RU" sz="2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3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pt4web.ru/images/8/24904/640/img9.jpg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l="4724" t="7875" r="4320" b="14952"/>
          <a:stretch/>
        </p:blipFill>
        <p:spPr bwMode="auto">
          <a:xfrm>
            <a:off x="251520" y="620688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задач на проценты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28800"/>
            <a:ext cx="3672408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Нахождение</a:t>
            </a:r>
          </a:p>
          <a:p>
            <a:pPr marL="514350" indent="-51435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процентов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 числа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Нахождение числа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процентам.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Нахождение процентного отношения чисел.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научились: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число на р%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Уменьшать число на р%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pt4web.ru/images/8/24904/640/img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 t="56459" r="10468" b="18333"/>
          <a:stretch/>
        </p:blipFill>
        <p:spPr bwMode="auto">
          <a:xfrm>
            <a:off x="457200" y="1988840"/>
            <a:ext cx="4474840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посмотреть как проценты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связывают между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собой различные сферы жизни человека, я составила сборник задач.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Вот некоторые из них: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Какая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сумма (в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рублях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будет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проставлена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кассовом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чеке, если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стоимость товара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520 р.,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покупатель оплачивает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его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дисконтной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карте с 5%-ной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скидкой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Решение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Рассчитаем скидку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которую получает покупатель оплачивая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товар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дисконтной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карте с 5% -ной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скидкой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520 ∙ 0,05 = 26 рублей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Таким образом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итоговая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со скидкой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равна: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520-26=494   рубля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Ответ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494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FL2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722" y="3933056"/>
            <a:ext cx="4120940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Демографическая сфера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38437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2002 г. в нашем посёлке Ревда  было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368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жителей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 в 2016 г. их стало 7822 жителя. На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сколько процентов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уменьшилось число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жителей поселка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Решение: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Количество жителей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уменьшилось на 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10368 – 7822 = 2546 (чел)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Значит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число жителей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уменьшилось на 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2546/10368 ∙ 100 = 24,55 %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spc="15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</a:t>
            </a:r>
            <a:r>
              <a:rPr lang="ru-RU" sz="2200" spc="15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24,55 %</a:t>
            </a:r>
            <a:endParaRPr lang="ru-RU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http://www.b-port.com/mediafiles/items/2013/12/120279/558f6bbec82237ad71527afac6fe520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391" y="3429000"/>
            <a:ext cx="4788496" cy="325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1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315</Words>
  <Application>Microsoft Office PowerPoint</Application>
  <PresentationFormat>Экран (4:3)</PresentationFormat>
  <Paragraphs>179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возникновения процента</vt:lpstr>
      <vt:lpstr>Презентация PowerPoint</vt:lpstr>
      <vt:lpstr>Типы задач на проценты</vt:lpstr>
      <vt:lpstr>Презентация PowerPoint</vt:lpstr>
      <vt:lpstr>Демографическая сфера</vt:lpstr>
      <vt:lpstr>Презентация PowerPoint</vt:lpstr>
      <vt:lpstr>Презентация PowerPoint</vt:lpstr>
      <vt:lpstr>Презентация PowerPoint</vt:lpstr>
      <vt:lpstr>А вот, что мы узнали от наших родителей. Так выглядит примерное распределение семейного бюджета среднестатистической семьи из 3-х человек на месяц при доходе 46400 р.:  </vt:lpstr>
      <vt:lpstr>Презентация PowerPoint</vt:lpstr>
      <vt:lpstr>Презентация PowerPoint</vt:lpstr>
      <vt:lpstr>  Я провела исследования в нашем классе и с помощью процентов и диаграмм, получила такие результаты: </vt:lpstr>
      <vt:lpstr>Презентация PowerPoint</vt:lpstr>
      <vt:lpstr>Презентация PowerPoint</vt:lpstr>
      <vt:lpstr>Города, в которых родились мои одноклассники</vt:lpstr>
      <vt:lpstr>С помощь какого устройства мы чаще всего выходим в сеть Интернет  </vt:lpstr>
      <vt:lpstr>В опросе приняло участие 23 человека</vt:lpstr>
      <vt:lpstr>Презентация PowerPoint</vt:lpstr>
      <vt:lpstr>Презентация PowerPoint</vt:lpstr>
      <vt:lpstr>Литература и Интернет-ресурсы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Татьяна</cp:lastModifiedBy>
  <cp:revision>72</cp:revision>
  <dcterms:created xsi:type="dcterms:W3CDTF">2017-03-14T18:12:50Z</dcterms:created>
  <dcterms:modified xsi:type="dcterms:W3CDTF">2019-04-28T19:03:33Z</dcterms:modified>
</cp:coreProperties>
</file>