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08.06.2020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08.06.2020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57158" y="1752601"/>
            <a:ext cx="8101042" cy="182976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Решение упражнений по теме </a:t>
            </a:r>
            <a:br>
              <a:rPr lang="ru-RU" dirty="0" smtClean="0"/>
            </a:br>
            <a:r>
              <a:rPr lang="ru-RU" dirty="0" smtClean="0"/>
              <a:t>«Деление на десятичную дробь»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Учитель математики:  </a:t>
            </a:r>
            <a:r>
              <a:rPr lang="ru-RU" dirty="0" err="1" smtClean="0"/>
              <a:t>Окишева</a:t>
            </a:r>
            <a:r>
              <a:rPr lang="ru-RU" dirty="0" smtClean="0"/>
              <a:t> О.А. </a:t>
            </a:r>
          </a:p>
          <a:p>
            <a:r>
              <a:rPr lang="ru-RU" dirty="0" smtClean="0"/>
              <a:t>МБОУ «СОШ №7» город Лысьва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007183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      Света пошла в магазин за яблоками. Яблоки стоят 99,5 рублей за килограмм. Света решила сэкономить на мороженое. Сколько она  купит килограммов  яблок, если у неё 200 рублей, а мороженое стоит 20,9 рублей?</a:t>
            </a:r>
          </a:p>
          <a:p>
            <a:pPr>
              <a:buNone/>
            </a:pPr>
            <a:endParaRPr lang="ru-RU" b="1" dirty="0" smtClean="0"/>
          </a:p>
          <a:p>
            <a:pPr marL="624078" lvl="0" indent="-514350">
              <a:buFont typeface="+mj-lt"/>
              <a:buAutoNum type="arabicPeriod"/>
            </a:pPr>
            <a:r>
              <a:rPr lang="ru-RU" b="1" dirty="0" smtClean="0"/>
              <a:t>200-20,9=179,1(</a:t>
            </a:r>
            <a:r>
              <a:rPr lang="ru-RU" b="1" dirty="0" err="1" smtClean="0"/>
              <a:t>руб</a:t>
            </a:r>
            <a:r>
              <a:rPr lang="ru-RU" b="1" dirty="0" smtClean="0"/>
              <a:t>) – останется на яблоки.</a:t>
            </a:r>
          </a:p>
          <a:p>
            <a:pPr marL="624078" lvl="0" indent="-514350">
              <a:buFont typeface="+mj-lt"/>
              <a:buAutoNum type="arabicPeriod"/>
            </a:pPr>
            <a:r>
              <a:rPr lang="ru-RU" b="1" dirty="0" smtClean="0"/>
              <a:t>179,1: 99,5=1,8 (кг) – купила Света яблок</a:t>
            </a:r>
          </a:p>
          <a:p>
            <a:pPr>
              <a:buNone/>
            </a:pPr>
            <a:r>
              <a:rPr lang="ru-RU" b="1" dirty="0" smtClean="0"/>
              <a:t>  Ответ : 1,8 кг.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Решить задачу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864175"/>
          </a:xfrm>
        </p:spPr>
        <p:txBody>
          <a:bodyPr/>
          <a:lstStyle/>
          <a:p>
            <a:pPr lvl="0"/>
            <a:r>
              <a:rPr lang="ru-RU" sz="3600" dirty="0" smtClean="0"/>
              <a:t>Что  у меня уже получается хорошо?</a:t>
            </a:r>
          </a:p>
          <a:p>
            <a:pPr lvl="0"/>
            <a:r>
              <a:rPr lang="ru-RU" sz="3600" dirty="0" smtClean="0"/>
              <a:t>В чём  ещё есть затруднения?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>
            <a:noAutofit/>
          </a:bodyPr>
          <a:lstStyle/>
          <a:p>
            <a:r>
              <a:rPr lang="ru-RU" sz="2800" dirty="0" smtClean="0"/>
              <a:t>Запишите в тетрадях ответы на вопросы. </a:t>
            </a:r>
            <a:br>
              <a:rPr lang="ru-RU" sz="2800" dirty="0" smtClean="0"/>
            </a:br>
            <a:r>
              <a:rPr lang="ru-RU" sz="2800" dirty="0" smtClean="0"/>
              <a:t>В соответствии с поставленной целью урока.</a:t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Повторить правила действий с десятичными дробями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Придумать  2 интересные задачи на все действия с десятичными дробями.  Записать текст задачи и решение в </a:t>
            </a:r>
            <a:r>
              <a:rPr lang="ru-RU" dirty="0" smtClean="0"/>
              <a:t>тетради или на отдельном альбомном листе и </a:t>
            </a:r>
            <a:r>
              <a:rPr lang="ru-RU" smtClean="0"/>
              <a:t>красиво оформить. </a:t>
            </a:r>
            <a:r>
              <a:rPr lang="ru-RU" dirty="0" smtClean="0"/>
              <a:t>В решении задачи должно быть не менее двух действий. Обязательно в решении должно быть деление на десятичную дробь.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53334" y="2967335"/>
            <a:ext cx="60837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Спасибо за урок.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078489"/>
          </a:xfrm>
        </p:spPr>
        <p:txBody>
          <a:bodyPr>
            <a:normAutofit/>
          </a:bodyPr>
          <a:lstStyle/>
          <a:p>
            <a:r>
              <a:rPr lang="ru-RU" sz="3600" dirty="0" smtClean="0"/>
              <a:t>«Казнить, нельзя помиловать»</a:t>
            </a:r>
          </a:p>
          <a:p>
            <a:r>
              <a:rPr lang="ru-RU" sz="3600" dirty="0" smtClean="0"/>
              <a:t>«Казнить нельзя, помиловать». </a:t>
            </a:r>
            <a:endParaRPr lang="ru-RU" sz="3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572560" cy="1797040"/>
          </a:xfrm>
        </p:spPr>
        <p:txBody>
          <a:bodyPr>
            <a:normAutofit/>
          </a:bodyPr>
          <a:lstStyle/>
          <a:p>
            <a:r>
              <a:rPr lang="ru-RU" sz="4400" dirty="0" smtClean="0"/>
              <a:t>«Казнить нельзя помиловать»  </a:t>
            </a:r>
            <a:br>
              <a:rPr lang="ru-RU" sz="4400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lvl="0" indent="-514350">
              <a:buFont typeface="+mj-lt"/>
              <a:buAutoNum type="arabicPeriod"/>
            </a:pPr>
            <a:r>
              <a:rPr lang="ru-RU" sz="3200" b="1" dirty="0" smtClean="0"/>
              <a:t>6,1+0,12 = 622</a:t>
            </a:r>
          </a:p>
          <a:p>
            <a:pPr marL="624078" lvl="0" indent="-514350">
              <a:buFont typeface="+mj-lt"/>
              <a:buAutoNum type="arabicPeriod"/>
            </a:pPr>
            <a:r>
              <a:rPr lang="ru-RU" sz="3200" b="1" dirty="0" smtClean="0"/>
              <a:t>63-2,7=603</a:t>
            </a:r>
          </a:p>
          <a:p>
            <a:pPr marL="624078" lvl="0" indent="-514350">
              <a:buFont typeface="+mj-lt"/>
              <a:buAutoNum type="arabicPeriod"/>
            </a:pPr>
            <a:r>
              <a:rPr lang="ru-RU" sz="3200" b="1" dirty="0" smtClean="0"/>
              <a:t>5,1:3=17</a:t>
            </a:r>
          </a:p>
          <a:p>
            <a:pPr marL="624078" lvl="0" indent="-514350">
              <a:buFont typeface="+mj-lt"/>
              <a:buAutoNum type="arabicPeriod"/>
            </a:pPr>
            <a:r>
              <a:rPr lang="ru-RU" sz="3200" b="1" dirty="0" smtClean="0"/>
              <a:t>6,87:10=0687</a:t>
            </a:r>
          </a:p>
          <a:p>
            <a:pPr marL="624078" lvl="0" indent="-514350">
              <a:buFont typeface="+mj-lt"/>
              <a:buAutoNum type="arabicPeriod"/>
            </a:pPr>
            <a:r>
              <a:rPr lang="ru-RU" sz="3200" b="1" dirty="0" smtClean="0"/>
              <a:t>71,2</a:t>
            </a:r>
            <a:r>
              <a:rPr lang="ru-RU" sz="3200" b="1" dirty="0" smtClean="0">
                <a:sym typeface="Symbol"/>
              </a:rPr>
              <a:t></a:t>
            </a:r>
            <a:r>
              <a:rPr lang="ru-RU" sz="3200" b="1" dirty="0" smtClean="0"/>
              <a:t>0,2=1424</a:t>
            </a:r>
          </a:p>
          <a:p>
            <a:pPr marL="624078" lvl="0" indent="-514350">
              <a:buFont typeface="+mj-lt"/>
              <a:buAutoNum type="arabicPeriod"/>
            </a:pPr>
            <a:r>
              <a:rPr lang="ru-RU" sz="3200" b="1" dirty="0" smtClean="0"/>
              <a:t>3,4</a:t>
            </a:r>
            <a:r>
              <a:rPr lang="ru-RU" sz="3200" b="1" dirty="0" smtClean="0">
                <a:sym typeface="Symbol"/>
              </a:rPr>
              <a:t></a:t>
            </a:r>
            <a:r>
              <a:rPr lang="ru-RU" sz="3200" b="1" dirty="0" smtClean="0"/>
              <a:t>0,1=034</a:t>
            </a:r>
          </a:p>
          <a:p>
            <a:pPr marL="624078" lvl="0" indent="-514350">
              <a:buFont typeface="+mj-lt"/>
              <a:buAutoNum type="arabicPeriod"/>
            </a:pPr>
            <a:r>
              <a:rPr lang="ru-RU" sz="3200" b="1" dirty="0" smtClean="0"/>
              <a:t>43,12</a:t>
            </a:r>
            <a:r>
              <a:rPr lang="ru-RU" sz="3200" b="1" dirty="0" smtClean="0">
                <a:sym typeface="Symbol"/>
              </a:rPr>
              <a:t></a:t>
            </a:r>
            <a:r>
              <a:rPr lang="ru-RU" sz="3200" b="1" dirty="0" smtClean="0"/>
              <a:t>100=4312</a:t>
            </a:r>
          </a:p>
          <a:p>
            <a:pPr marL="624078" lvl="0" indent="-514350">
              <a:buFont typeface="+mj-lt"/>
              <a:buAutoNum type="arabicPeriod"/>
            </a:pPr>
            <a:r>
              <a:rPr lang="ru-RU" sz="3200" b="1" dirty="0" smtClean="0"/>
              <a:t>0,7:0,5=14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Поставьте правильно запятые в результатах действий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57950" y="1428736"/>
            <a:ext cx="10715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accent2"/>
                </a:solidFill>
              </a:rPr>
              <a:t>,</a:t>
            </a:r>
            <a:endParaRPr lang="ru-RU" sz="3600" dirty="0">
              <a:solidFill>
                <a:schemeClr val="accent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57950" y="2071678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,</a:t>
            </a:r>
            <a:endParaRPr lang="ru-RU" sz="3200" dirty="0">
              <a:solidFill>
                <a:schemeClr val="accent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86380" y="2571744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,</a:t>
            </a:r>
            <a:endParaRPr lang="ru-RU" sz="3200" dirty="0">
              <a:solidFill>
                <a:schemeClr val="accent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29388" y="3000372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,</a:t>
            </a:r>
            <a:endParaRPr lang="ru-RU" sz="3200" dirty="0">
              <a:solidFill>
                <a:schemeClr val="accent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14942" y="3714752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,</a:t>
            </a:r>
            <a:endParaRPr lang="ru-RU" sz="3200" dirty="0">
              <a:solidFill>
                <a:schemeClr val="accent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43636" y="4071942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,</a:t>
            </a:r>
            <a:endParaRPr lang="ru-RU" sz="3200" dirty="0">
              <a:solidFill>
                <a:schemeClr val="accent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72066" y="4714884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,</a:t>
            </a:r>
            <a:endParaRPr lang="ru-RU" sz="3200" dirty="0">
              <a:solidFill>
                <a:schemeClr val="accent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57884" y="5214950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,</a:t>
            </a:r>
            <a:endParaRPr lang="ru-RU" sz="32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59259E-6 L -0.29149 2.59259E-6 " pathEditMode="relative" ptsTypes="AA">
                                      <p:cBhvr>
                                        <p:cTn id="3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46945E-18 L -0.33871 -0.01042 " pathEditMode="relative" ptsTypes="AA">
                                      <p:cBhvr>
                                        <p:cTn id="4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5E-6 7.40741E-7 L -0.29132 7.40741E-7 " pathEditMode="relative" ptsTypes="AA">
                                      <p:cBhvr>
                                        <p:cTn id="4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7037E-6 L -0.35434 0.02084 " pathEditMode="relative" ptsTypes="AA">
                                      <p:cBhvr>
                                        <p:cTn id="51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5.18519E-6 L -0.18906 5.18519E-6 " pathEditMode="relative" ptsTypes="AA">
                                      <p:cBhvr>
                                        <p:cTn id="55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6 -1.11111E-6 L -0.33872 0.02107 " pathEditMode="relative" ptsTypes="AA">
                                      <p:cBhvr>
                                        <p:cTn id="59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44444E-6 L -0.07083 4.44444E-6 " pathEditMode="relative" ptsTypes="AA">
                                      <p:cBhvr>
                                        <p:cTn id="63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9.16667E-6 1.73472E-18 L -0.30711 0.01041 " pathEditMode="relative" ptsTypes="AA">
                                      <p:cBhvr>
                                        <p:cTn id="67" dur="2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«Недостаточно овладеть премудростью, </a:t>
            </a:r>
            <a:br>
              <a:rPr lang="ru-RU" sz="2800" dirty="0" smtClean="0"/>
            </a:br>
            <a:r>
              <a:rPr lang="ru-RU" sz="2800" dirty="0" smtClean="0"/>
              <a:t>  Нужно так же уметь пользоваться ею»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lvl="0" indent="-514350">
              <a:buNone/>
            </a:pPr>
            <a:r>
              <a:rPr lang="ru-RU" b="1" dirty="0" smtClean="0">
                <a:solidFill>
                  <a:schemeClr val="accent1"/>
                </a:solidFill>
              </a:rPr>
              <a:t>1.  </a:t>
            </a:r>
            <a:r>
              <a:rPr lang="ru-RU" b="1" dirty="0" smtClean="0"/>
              <a:t>6,944: 3,2       </a:t>
            </a:r>
            <a:r>
              <a:rPr lang="ru-RU" b="1" dirty="0" smtClean="0">
                <a:solidFill>
                  <a:schemeClr val="accent1"/>
                </a:solidFill>
              </a:rPr>
              <a:t>2.  </a:t>
            </a:r>
            <a:r>
              <a:rPr lang="ru-RU" b="1" dirty="0" smtClean="0"/>
              <a:t>6,36:0,12  </a:t>
            </a:r>
          </a:p>
          <a:p>
            <a:pPr marL="624078" lvl="0" indent="-514350">
              <a:buNone/>
            </a:pPr>
            <a:r>
              <a:rPr lang="ru-RU" b="1" dirty="0" smtClean="0">
                <a:solidFill>
                  <a:schemeClr val="accent1"/>
                </a:solidFill>
              </a:rPr>
              <a:t>3.  </a:t>
            </a:r>
            <a:r>
              <a:rPr lang="ru-RU" b="1" dirty="0" smtClean="0"/>
              <a:t>5,425:2,5        </a:t>
            </a:r>
            <a:r>
              <a:rPr lang="ru-RU" b="1" dirty="0" smtClean="0">
                <a:solidFill>
                  <a:schemeClr val="accent1"/>
                </a:solidFill>
              </a:rPr>
              <a:t>4.  </a:t>
            </a:r>
            <a:r>
              <a:rPr lang="ru-RU" b="1" dirty="0" smtClean="0"/>
              <a:t>86,24:2,8   </a:t>
            </a:r>
          </a:p>
          <a:p>
            <a:pPr marL="624078" lvl="0" indent="-514350">
              <a:buNone/>
            </a:pPr>
            <a:r>
              <a:rPr lang="ru-RU" b="1" dirty="0" smtClean="0">
                <a:solidFill>
                  <a:schemeClr val="accent1"/>
                </a:solidFill>
              </a:rPr>
              <a:t>5.  </a:t>
            </a:r>
            <a:r>
              <a:rPr lang="ru-RU" b="1" dirty="0" smtClean="0"/>
              <a:t>0,182:1,3        </a:t>
            </a:r>
            <a:r>
              <a:rPr lang="ru-RU" b="1" dirty="0" smtClean="0">
                <a:solidFill>
                  <a:schemeClr val="accent1"/>
                </a:solidFill>
              </a:rPr>
              <a:t>6.  </a:t>
            </a:r>
            <a:r>
              <a:rPr lang="ru-RU" b="1" dirty="0" smtClean="0"/>
              <a:t>24,48:4,8    </a:t>
            </a:r>
            <a:r>
              <a:rPr lang="ru-RU" b="1" dirty="0" smtClean="0">
                <a:solidFill>
                  <a:schemeClr val="accent1"/>
                </a:solidFill>
              </a:rPr>
              <a:t>7. </a:t>
            </a:r>
            <a:r>
              <a:rPr lang="ru-RU" b="1" dirty="0" smtClean="0"/>
              <a:t>131,67:5,7  </a:t>
            </a:r>
          </a:p>
          <a:p>
            <a:pPr marL="624078" indent="-514350">
              <a:buNone/>
            </a:pPr>
            <a:endParaRPr lang="ru-RU" b="1" dirty="0" smtClean="0"/>
          </a:p>
          <a:p>
            <a:pPr marL="624078" indent="-514350">
              <a:buNone/>
            </a:pPr>
            <a:r>
              <a:rPr lang="ru-RU" b="1" dirty="0" smtClean="0"/>
              <a:t>И – 53,  Е – 30,8,  Р – 0,14,  Л – 1,4 ,  Ц – 2,17    </a:t>
            </a:r>
          </a:p>
          <a:p>
            <a:pPr marL="624078" indent="-514350">
              <a:buNone/>
            </a:pPr>
            <a:r>
              <a:rPr lang="ru-RU" b="1" dirty="0" smtClean="0"/>
              <a:t> К – 3,08,  О – 5,1,  Н – 23,1  И – 53.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Выполните действия. (1ряд- 1,2 ; 2 ряд- 3,4  3 ряд – 5,6; кто справится быстрее  7 пример ) Заполните таблицу.</a:t>
            </a:r>
            <a:endParaRPr lang="ru-RU" sz="2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4357694"/>
          <a:ext cx="8715440" cy="2111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6"/>
                <a:gridCol w="892974"/>
                <a:gridCol w="1089430"/>
                <a:gridCol w="1089430"/>
                <a:gridCol w="1089430"/>
                <a:gridCol w="1089430"/>
                <a:gridCol w="1089430"/>
                <a:gridCol w="1089430"/>
              </a:tblGrid>
              <a:tr h="478088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№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1 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 2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  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  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  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 6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  7</a:t>
                      </a:r>
                      <a:endParaRPr lang="ru-RU" sz="2800" dirty="0"/>
                    </a:p>
                  </a:txBody>
                  <a:tcPr/>
                </a:tc>
              </a:tr>
              <a:tr h="796807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ответ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</a:tr>
              <a:tr h="796807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буква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14282" y="4357694"/>
          <a:ext cx="8715440" cy="22598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8"/>
                <a:gridCol w="1035852"/>
                <a:gridCol w="1089430"/>
                <a:gridCol w="1089430"/>
                <a:gridCol w="1089430"/>
                <a:gridCol w="1089430"/>
                <a:gridCol w="1089430"/>
                <a:gridCol w="1089430"/>
              </a:tblGrid>
              <a:tr h="478088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№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1 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 2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  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  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  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 6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  7</a:t>
                      </a:r>
                      <a:endParaRPr lang="ru-RU" sz="2800" dirty="0"/>
                    </a:p>
                  </a:txBody>
                  <a:tcPr/>
                </a:tc>
              </a:tr>
              <a:tr h="796807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ответ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2,17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53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2,17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30,8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0,14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5,1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23,1</a:t>
                      </a:r>
                      <a:endParaRPr lang="ru-RU" sz="2800" dirty="0"/>
                    </a:p>
                  </a:txBody>
                  <a:tcPr/>
                </a:tc>
              </a:tr>
              <a:tr h="796807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буква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85721" y="4357695"/>
          <a:ext cx="8858280" cy="2224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741"/>
                <a:gridCol w="1052829"/>
                <a:gridCol w="1107285"/>
                <a:gridCol w="1107285"/>
                <a:gridCol w="1107285"/>
                <a:gridCol w="1107285"/>
                <a:gridCol w="1107285"/>
                <a:gridCol w="1107285"/>
              </a:tblGrid>
              <a:tr h="50778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№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1 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 2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  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  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  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 6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  7</a:t>
                      </a:r>
                      <a:endParaRPr lang="ru-RU" sz="2800" dirty="0"/>
                    </a:p>
                  </a:txBody>
                  <a:tcPr/>
                </a:tc>
              </a:tr>
              <a:tr h="780846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ответ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2,17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53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2,17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30,8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0,14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5,1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23,1</a:t>
                      </a:r>
                      <a:endParaRPr lang="ru-RU" sz="2800" dirty="0"/>
                    </a:p>
                  </a:txBody>
                  <a:tcPr/>
                </a:tc>
              </a:tr>
              <a:tr h="925953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буква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Ц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И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Ц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Е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Р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О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Н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Марк Туллий Цицерон (106-43 до н.э.) – римский оратор, философ</a:t>
            </a:r>
            <a:endParaRPr lang="ru-RU" dirty="0"/>
          </a:p>
        </p:txBody>
      </p:sp>
      <p:pic>
        <p:nvPicPr>
          <p:cNvPr id="18434" name="Picture 2" descr="C:\Documents and Settings\Пользователь\Мои документы\открытый урок 5 класс 14.04.2016\ph02934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405458"/>
            <a:ext cx="4286280" cy="60818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150059"/>
          </a:xfrm>
        </p:spPr>
        <p:txBody>
          <a:bodyPr/>
          <a:lstStyle/>
          <a:p>
            <a:r>
              <a:rPr lang="ru-RU" dirty="0" smtClean="0"/>
              <a:t>1.Чтобы найти неизвестное слагаемое….</a:t>
            </a:r>
          </a:p>
          <a:p>
            <a:r>
              <a:rPr lang="ru-RU" dirty="0" smtClean="0"/>
              <a:t>2.Чтобы найти неизвестное уменьшаемое…</a:t>
            </a:r>
          </a:p>
          <a:p>
            <a:r>
              <a:rPr lang="ru-RU" dirty="0" smtClean="0"/>
              <a:t>3. Чтобы найти неизвестное вычитаемое…</a:t>
            </a:r>
          </a:p>
          <a:p>
            <a:r>
              <a:rPr lang="ru-RU" dirty="0" smtClean="0"/>
              <a:t>4. Чтобы найти неизвестный множитель…</a:t>
            </a:r>
          </a:p>
          <a:p>
            <a:r>
              <a:rPr lang="ru-RU" dirty="0" smtClean="0"/>
              <a:t>5. Чтобы найти неизвестное делимое…</a:t>
            </a:r>
          </a:p>
          <a:p>
            <a:r>
              <a:rPr lang="ru-RU" dirty="0" smtClean="0"/>
              <a:t>6. Чтобы найти неизвестный делитель…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Работа в парах, проговаривайте  по очереди. Если в паре затруднения в знаниях правил, обратитесь к учебнику стр. 59, 60,74.</a:t>
            </a:r>
          </a:p>
          <a:p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5000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Закончи правило.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>
                <a:solidFill>
                  <a:schemeClr val="accent1"/>
                </a:solidFill>
              </a:rPr>
              <a:t>1)  </a:t>
            </a:r>
            <a:r>
              <a:rPr lang="ru-RU" dirty="0" smtClean="0"/>
              <a:t>6 </a:t>
            </a:r>
            <a:r>
              <a:rPr lang="ru-RU" dirty="0" smtClean="0">
                <a:sym typeface="Symbol"/>
              </a:rPr>
              <a:t></a:t>
            </a:r>
            <a:r>
              <a:rPr lang="ru-RU" dirty="0" smtClean="0"/>
              <a:t> </a:t>
            </a:r>
            <a:r>
              <a:rPr lang="ru-RU" dirty="0" err="1" smtClean="0"/>
              <a:t>х</a:t>
            </a:r>
            <a:r>
              <a:rPr lang="ru-RU" dirty="0" smtClean="0"/>
              <a:t> = 10,2  </a:t>
            </a:r>
            <a:r>
              <a:rPr lang="ru-RU" dirty="0" smtClean="0">
                <a:solidFill>
                  <a:schemeClr val="accent1"/>
                </a:solidFill>
              </a:rPr>
              <a:t>             2) </a:t>
            </a:r>
            <a:r>
              <a:rPr lang="ru-RU" dirty="0" smtClean="0"/>
              <a:t>0,1 </a:t>
            </a:r>
            <a:r>
              <a:rPr lang="ru-RU" dirty="0" smtClean="0">
                <a:sym typeface="Symbol"/>
              </a:rPr>
              <a:t></a:t>
            </a:r>
            <a:r>
              <a:rPr lang="ru-RU" dirty="0" smtClean="0"/>
              <a:t> у = 0,85</a:t>
            </a:r>
          </a:p>
          <a:p>
            <a:pPr lvl="0">
              <a:buNone/>
            </a:pPr>
            <a:r>
              <a:rPr lang="ru-RU" dirty="0" smtClean="0">
                <a:solidFill>
                  <a:schemeClr val="accent1"/>
                </a:solidFill>
              </a:rPr>
              <a:t>3)  </a:t>
            </a:r>
            <a:r>
              <a:rPr lang="ru-RU" dirty="0" smtClean="0"/>
              <a:t>3,49 : </a:t>
            </a:r>
            <a:r>
              <a:rPr lang="ru-RU" dirty="0" err="1" smtClean="0"/>
              <a:t>х</a:t>
            </a:r>
            <a:r>
              <a:rPr lang="ru-RU" dirty="0" smtClean="0"/>
              <a:t> = 100          </a:t>
            </a:r>
            <a:r>
              <a:rPr lang="ru-RU" dirty="0" smtClean="0">
                <a:solidFill>
                  <a:schemeClr val="accent1"/>
                </a:solidFill>
              </a:rPr>
              <a:t>4) </a:t>
            </a:r>
            <a:r>
              <a:rPr lang="ru-RU" dirty="0" smtClean="0"/>
              <a:t>2,5 </a:t>
            </a:r>
            <a:r>
              <a:rPr lang="ru-RU" dirty="0" err="1" smtClean="0"/>
              <a:t>х</a:t>
            </a:r>
            <a:r>
              <a:rPr lang="ru-RU" dirty="0" smtClean="0"/>
              <a:t> – 7,2 = 227,8</a:t>
            </a:r>
          </a:p>
          <a:p>
            <a:pPr lvl="0">
              <a:buNone/>
            </a:pPr>
            <a:r>
              <a:rPr lang="ru-RU" dirty="0" smtClean="0">
                <a:solidFill>
                  <a:schemeClr val="accent1"/>
                </a:solidFill>
              </a:rPr>
              <a:t>5)  </a:t>
            </a:r>
            <a:r>
              <a:rPr lang="ru-RU" dirty="0" smtClean="0"/>
              <a:t>6,1у - 2у  = 34,85    </a:t>
            </a:r>
            <a:r>
              <a:rPr lang="ru-RU" dirty="0" smtClean="0">
                <a:solidFill>
                  <a:schemeClr val="accent1"/>
                </a:solidFill>
              </a:rPr>
              <a:t>6)  </a:t>
            </a:r>
            <a:r>
              <a:rPr lang="ru-RU" dirty="0" smtClean="0"/>
              <a:t>9,3: </a:t>
            </a:r>
            <a:r>
              <a:rPr lang="en-US" dirty="0" smtClean="0"/>
              <a:t>t</a:t>
            </a:r>
            <a:r>
              <a:rPr lang="ru-RU" dirty="0" smtClean="0"/>
              <a:t> + 0,7 = 1,01</a:t>
            </a:r>
          </a:p>
          <a:p>
            <a:pPr lvl="0">
              <a:buNone/>
            </a:pPr>
            <a:r>
              <a:rPr lang="ru-RU" dirty="0" smtClean="0">
                <a:solidFill>
                  <a:schemeClr val="accent1"/>
                </a:solidFill>
              </a:rPr>
              <a:t> 7)  </a:t>
            </a:r>
            <a:r>
              <a:rPr lang="ru-RU" dirty="0" smtClean="0"/>
              <a:t>0,2 </a:t>
            </a:r>
            <a:r>
              <a:rPr lang="en-US" dirty="0" smtClean="0">
                <a:sym typeface="Symbol"/>
              </a:rPr>
              <a:t></a:t>
            </a:r>
            <a:r>
              <a:rPr lang="ru-RU" dirty="0" smtClean="0"/>
              <a:t> ( 597,9 - </a:t>
            </a:r>
            <a:r>
              <a:rPr lang="ru-RU" dirty="0" err="1" smtClean="0"/>
              <a:t>х</a:t>
            </a:r>
            <a:r>
              <a:rPr lang="ru-RU" dirty="0" smtClean="0"/>
              <a:t> ) </a:t>
            </a:r>
            <a:r>
              <a:rPr lang="ru-RU" smtClean="0"/>
              <a:t>= 79,</a:t>
            </a:r>
            <a:r>
              <a:rPr lang="en-US" smtClean="0"/>
              <a:t>34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 – 1,7, С – 0,0349, Л – 30,  О – 0,349,  А – 8,5, К – 94,  М – 3,  Ь – 201,2.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368412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Решить уравнения. </a:t>
            </a:r>
            <a:br>
              <a:rPr lang="ru-RU" sz="2800" dirty="0" smtClean="0"/>
            </a:br>
            <a:r>
              <a:rPr lang="ru-RU" sz="2800" dirty="0" smtClean="0"/>
              <a:t> По рядам : 1 ряд - 1,4 ; 2 ряд – 2,5;  3 ряд- 3,6 ;</a:t>
            </a:r>
            <a:br>
              <a:rPr lang="ru-RU" sz="2800" dirty="0" smtClean="0"/>
            </a:br>
            <a:r>
              <a:rPr lang="ru-RU" sz="2800" dirty="0" smtClean="0"/>
              <a:t>7 кто справится раньше, а также любые на выбор</a:t>
            </a:r>
            <a:br>
              <a:rPr lang="ru-RU" sz="2800" dirty="0" smtClean="0"/>
            </a:br>
            <a:r>
              <a:rPr lang="ru-RU" sz="2800" dirty="0" smtClean="0"/>
              <a:t> </a:t>
            </a:r>
            <a:endParaRPr lang="ru-RU" sz="28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14278" y="4357695"/>
          <a:ext cx="8929720" cy="2286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215"/>
                <a:gridCol w="1116215"/>
                <a:gridCol w="1116215"/>
                <a:gridCol w="1116215"/>
                <a:gridCol w="1116215"/>
                <a:gridCol w="1116215"/>
                <a:gridCol w="1116215"/>
                <a:gridCol w="1116215"/>
              </a:tblGrid>
              <a:tr h="762005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№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1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3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4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5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 6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 7</a:t>
                      </a:r>
                      <a:endParaRPr lang="ru-RU" sz="2400" dirty="0"/>
                    </a:p>
                  </a:txBody>
                  <a:tcPr/>
                </a:tc>
              </a:tr>
              <a:tr h="762005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Ответ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/>
                </a:tc>
              </a:tr>
              <a:tr h="762005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Буква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14280" y="4357694"/>
          <a:ext cx="8929720" cy="2286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215"/>
                <a:gridCol w="1116215"/>
                <a:gridCol w="982282"/>
                <a:gridCol w="1250148"/>
                <a:gridCol w="1116215"/>
                <a:gridCol w="1116215"/>
                <a:gridCol w="1116215"/>
                <a:gridCol w="1116215"/>
              </a:tblGrid>
              <a:tr h="762005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№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1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3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4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5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 6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 7</a:t>
                      </a:r>
                      <a:endParaRPr lang="ru-RU" sz="2400" dirty="0"/>
                    </a:p>
                  </a:txBody>
                  <a:tcPr/>
                </a:tc>
              </a:tr>
              <a:tr h="762005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Ответ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1,7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8,5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0,0349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 94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8,5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30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201,2</a:t>
                      </a:r>
                      <a:endParaRPr lang="ru-RU" sz="2400" dirty="0"/>
                    </a:p>
                  </a:txBody>
                  <a:tcPr/>
                </a:tc>
              </a:tr>
              <a:tr h="762005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Буква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14280" y="4357694"/>
          <a:ext cx="8929720" cy="2286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215"/>
                <a:gridCol w="1116215"/>
                <a:gridCol w="982282"/>
                <a:gridCol w="1250148"/>
                <a:gridCol w="1116215"/>
                <a:gridCol w="1116215"/>
                <a:gridCol w="1116215"/>
                <a:gridCol w="1116215"/>
              </a:tblGrid>
              <a:tr h="762005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№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1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3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4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5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 6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 7</a:t>
                      </a:r>
                      <a:endParaRPr lang="ru-RU" sz="2400" dirty="0"/>
                    </a:p>
                  </a:txBody>
                  <a:tcPr/>
                </a:tc>
              </a:tr>
              <a:tr h="762005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Ответ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1,7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8,5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0,0349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 94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8,5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30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201,2</a:t>
                      </a:r>
                      <a:endParaRPr lang="ru-RU" sz="2400" dirty="0"/>
                    </a:p>
                  </a:txBody>
                  <a:tcPr/>
                </a:tc>
              </a:tr>
              <a:tr h="762005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Буква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П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 С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К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Л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Ь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357322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«Предмет математики настолько серьезен, что нужно не упускать случая   делать его немного занимательным». 	</a:t>
            </a:r>
            <a:br>
              <a:rPr lang="ru-RU" sz="2800" dirty="0" smtClean="0"/>
            </a:br>
            <a:r>
              <a:rPr lang="ru-RU" sz="2800" dirty="0" smtClean="0"/>
              <a:t>                                                         Б.Паскаль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>
          <a:xfrm>
            <a:off x="4645025" y="2000240"/>
            <a:ext cx="4041775" cy="3385817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Блез Паскаль</a:t>
            </a:r>
          </a:p>
          <a:p>
            <a:pPr>
              <a:buNone/>
            </a:pPr>
            <a:r>
              <a:rPr lang="ru-RU" dirty="0" smtClean="0"/>
              <a:t>    (1623 – 1662) – французский математик, физик, литератор, философ.</a:t>
            </a:r>
          </a:p>
          <a:p>
            <a:endParaRPr lang="ru-RU" dirty="0"/>
          </a:p>
        </p:txBody>
      </p:sp>
      <p:pic>
        <p:nvPicPr>
          <p:cNvPr id="19458" name="Picture 2" descr="C:\Documents and Settings\Пользователь\Мои документы\открытый урок 5 класс 14.04.2016\Su7DU-_b9SE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424508"/>
            <a:ext cx="4045552" cy="48919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68</TotalTime>
  <Words>663</Words>
  <PresentationFormat>Экран (4:3)</PresentationFormat>
  <Paragraphs>170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Открытая</vt:lpstr>
      <vt:lpstr>Решение упражнений по теме  «Деление на десятичную дробь»</vt:lpstr>
      <vt:lpstr>«Казнить нельзя помиловать»   </vt:lpstr>
      <vt:lpstr>Поставьте правильно запятые в результатах действий</vt:lpstr>
      <vt:lpstr>Слайд 4</vt:lpstr>
      <vt:lpstr>Выполните действия. (1ряд- 1,2 ; 2 ряд- 3,4  3 ряд – 5,6; кто справится быстрее  7 пример ) Заполните таблицу.</vt:lpstr>
      <vt:lpstr>Слайд 6</vt:lpstr>
      <vt:lpstr>Закончи правило.  </vt:lpstr>
      <vt:lpstr>Решить уравнения.   По рядам : 1 ряд - 1,4 ; 2 ряд – 2,5;  3 ряд- 3,6 ; 7 кто справится раньше, а также любые на выбор  </vt:lpstr>
      <vt:lpstr>«Предмет математики настолько серьезен, что нужно не упускать случая   делать его немного занимательным».                                                            Б.Паскаль </vt:lpstr>
      <vt:lpstr>Решить задачу</vt:lpstr>
      <vt:lpstr>Запишите в тетрадях ответы на вопросы.  В соответствии с поставленной целью урока. </vt:lpstr>
      <vt:lpstr>Домашнее задание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упражнений по теме «Деление на десятичную дробь»</dc:title>
  <cp:lastModifiedBy>Пользователь</cp:lastModifiedBy>
  <cp:revision>17</cp:revision>
  <dcterms:modified xsi:type="dcterms:W3CDTF">2020-06-08T05:07:49Z</dcterms:modified>
</cp:coreProperties>
</file>