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97" r:id="rId5"/>
    <p:sldId id="277" r:id="rId6"/>
    <p:sldId id="259" r:id="rId7"/>
    <p:sldId id="273" r:id="rId8"/>
    <p:sldId id="274" r:id="rId9"/>
    <p:sldId id="298" r:id="rId10"/>
    <p:sldId id="260" r:id="rId11"/>
    <p:sldId id="261" r:id="rId12"/>
    <p:sldId id="262" r:id="rId13"/>
    <p:sldId id="263" r:id="rId14"/>
    <p:sldId id="290" r:id="rId15"/>
    <p:sldId id="264" r:id="rId16"/>
    <p:sldId id="265" r:id="rId17"/>
    <p:sldId id="267" r:id="rId18"/>
    <p:sldId id="268" r:id="rId19"/>
    <p:sldId id="269" r:id="rId20"/>
    <p:sldId id="291" r:id="rId21"/>
    <p:sldId id="270" r:id="rId22"/>
    <p:sldId id="272" r:id="rId23"/>
    <p:sldId id="271" r:id="rId24"/>
    <p:sldId id="293" r:id="rId25"/>
    <p:sldId id="296" r:id="rId26"/>
    <p:sldId id="287" r:id="rId27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6" autoAdjust="0"/>
    <p:restoredTop sz="96000" autoAdjust="0"/>
  </p:normalViewPr>
  <p:slideViewPr>
    <p:cSldViewPr snapToGrid="0">
      <p:cViewPr varScale="1">
        <p:scale>
          <a:sx n="121" d="100"/>
          <a:sy n="121" d="100"/>
        </p:scale>
        <p:origin x="9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5923" y="3307356"/>
            <a:ext cx="9489573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923" y="4777380"/>
            <a:ext cx="9489573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B6C69-DD9C-44CD-A899-868E436F44F0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1C591-7DD1-4D79-BF8D-399462BB24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4" y="1807361"/>
            <a:ext cx="949744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01B80-A142-436E-A120-189168DFBD58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606DE-9482-45C7-A56C-2B971C69B1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9415" y="675723"/>
            <a:ext cx="1963949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3" y="675724"/>
            <a:ext cx="7290076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5D34-BF28-4ADD-84B4-CECC26628E08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6E322-4C88-4373-A557-5B9720B7FE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C7E3E-644C-4D3A-9984-53C3FBAD3A08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238A1-E660-4831-BC61-2BE3164AB4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3308581"/>
            <a:ext cx="9489571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4777381"/>
            <a:ext cx="948957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74989-7070-477E-80CC-3FCF1CFC568A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96C1D-0FD2-4511-BA85-4AF2FC22CC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675725"/>
            <a:ext cx="949744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5924" y="1809750"/>
            <a:ext cx="4628369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08" y="1809749"/>
            <a:ext cx="4625656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95C81-C39A-40EF-BCC6-E4EE3AD85FD6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41F32-21C9-4F6F-8AD3-8234EAB7C7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7192" y="1812927"/>
            <a:ext cx="419709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5924" y="2389190"/>
            <a:ext cx="4628369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56088" y="1812927"/>
            <a:ext cx="41899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7" y="2389190"/>
            <a:ext cx="462836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E264A-8E88-405F-BD1D-5CF4447E1BB4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02309-C116-475E-95CC-2E422B9888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5EB8E-B136-43A4-885F-0B4FA3D3CAF6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7C964-CB4D-4645-B230-48EAF87B31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AA3FA-4E72-45F8-B750-5ACAE225D86B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8FE56-8A18-43BB-9B09-A1ADDE6565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3" y="446088"/>
            <a:ext cx="3547533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6873" y="446088"/>
            <a:ext cx="5706492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3" y="1631950"/>
            <a:ext cx="3547533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3E122-6FEE-409B-8370-18EBFC07BA9C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0A6AE-C399-484E-AF5F-2CA423A2B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6291263" y="993775"/>
            <a:ext cx="2463800" cy="1530350"/>
            <a:chOff x="4718762" y="993075"/>
            <a:chExt cx="1847138" cy="1530439"/>
          </a:xfrm>
        </p:grpSpPr>
        <p:sp>
          <p:nvSpPr>
            <p:cNvPr id="6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1387058"/>
            <a:ext cx="4641849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4" y="2500312"/>
            <a:ext cx="4641849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502400" y="1600200"/>
            <a:ext cx="4572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 rtlCol="0">
            <a:norm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0C414-3588-4400-A919-7C6F6DC74921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D0B56-A442-4168-A22E-16F9222602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4"/>
          <p:cNvGrpSpPr>
            <a:grpSpLocks/>
          </p:cNvGrpSpPr>
          <p:nvPr/>
        </p:nvGrpSpPr>
        <p:grpSpPr bwMode="auto">
          <a:xfrm>
            <a:off x="0" y="0"/>
            <a:ext cx="12336463" cy="6858000"/>
            <a:chOff x="-9" y="-16"/>
            <a:chExt cx="9252346" cy="6858038"/>
          </a:xfrm>
        </p:grpSpPr>
        <p:grpSp>
          <p:nvGrpSpPr>
            <p:cNvPr id="1032" name="Group 638"/>
            <p:cNvGrpSpPr>
              <a:grpSpLocks/>
            </p:cNvGrpSpPr>
            <p:nvPr/>
          </p:nvGrpSpPr>
          <p:grpSpPr bwMode="auto"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</p:grpSp>
        <p:grpSp>
          <p:nvGrpSpPr>
            <p:cNvPr id="1033" name="Group 669"/>
            <p:cNvGrpSpPr>
              <a:grpSpLocks/>
            </p:cNvGrpSpPr>
            <p:nvPr/>
          </p:nvGrpSpPr>
          <p:grpSpPr bwMode="auto"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15" y="3703642"/>
                <a:ext cx="1191" cy="15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</p:grpSp>
        <p:grpSp>
          <p:nvGrpSpPr>
            <p:cNvPr id="1034" name="Group 715"/>
            <p:cNvGrpSpPr>
              <a:grpSpLocks/>
            </p:cNvGrpSpPr>
            <p:nvPr/>
          </p:nvGrpSpPr>
          <p:grpSpPr bwMode="auto"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</p:grp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346200" y="676275"/>
            <a:ext cx="9499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46200" y="1806575"/>
            <a:ext cx="94996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3613" y="595153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7C3A5A-F650-4D99-AFCF-F19C70532C68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4800" y="5951538"/>
            <a:ext cx="70088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88" y="5951538"/>
            <a:ext cx="8112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0C8929-1231-4C87-BC99-9F0E37C49D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2" r:id="rId9"/>
    <p:sldLayoutId id="2147483670" r:id="rId10"/>
    <p:sldLayoutId id="2147483671" r:id="rId11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>
          <a:solidFill>
            <a:srgbClr val="404040"/>
          </a:solidFill>
          <a:latin typeface="+mj-lt"/>
          <a:ea typeface="Trebuchet MS" pitchFamily="34" charset="0"/>
          <a:cs typeface="Trebuchet MS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10103" y="677918"/>
            <a:ext cx="9406042" cy="2951974"/>
          </a:xfrm>
          <a:ln>
            <a:noFill/>
          </a:ln>
        </p:spPr>
        <p:txBody>
          <a:bodyPr rtlCol="0">
            <a:noAutofit/>
          </a:bodyPr>
          <a:lstStyle/>
          <a:p>
            <a:pPr algn="ctr" fontAlgn="auto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Эффективные формы работы с применением ИКТ для решения задач художественно-эстетического развития детей старшего дошкольного возраста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ln>
                <a:solidFill>
                  <a:srgbClr val="FF0000"/>
                </a:solidFill>
              </a:ln>
              <a:solidFill>
                <a:schemeClr val="accent4">
                  <a:lumMod val="75000"/>
                </a:schemeClr>
              </a:solidFill>
              <a:ea typeface="+mj-e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5030" y="4044825"/>
            <a:ext cx="7336970" cy="2230245"/>
          </a:xfrm>
        </p:spPr>
        <p:txBody>
          <a:bodyPr rtlCol="0">
            <a:noAutofit/>
          </a:bodyPr>
          <a:lstStyle/>
          <a:p>
            <a:pPr algn="just" defTabSz="914400" fontAlgn="auto">
              <a:spcBef>
                <a:spcPts val="0"/>
              </a:spcBef>
              <a:spcAft>
                <a:spcPts val="0"/>
              </a:spcAft>
              <a:buClrTx/>
              <a:buFont typeface="Wingdings 2" charset="2"/>
              <a:buNone/>
              <a:defRPr/>
            </a:pPr>
            <a:r>
              <a:rPr lang="ru-RU" sz="24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Century Gothic" panose="020B0502020202020204"/>
              </a:rPr>
              <a:t> </a:t>
            </a:r>
            <a:endParaRPr lang="ru-RU" sz="2400" b="1" dirty="0">
              <a:ln w="9525">
                <a:solidFill>
                  <a:srgbClr val="002060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Century Gothic" panose="020B0502020202020204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Font typeface="Wingdings 2" charset="2"/>
              <a:buNone/>
              <a:defRPr/>
            </a:pPr>
            <a:r>
              <a:rPr lang="ru-RU" sz="24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Century Gothic" panose="020B0502020202020204"/>
              </a:rPr>
              <a:t>Воспитатель МБДОУ </a:t>
            </a:r>
            <a:r>
              <a:rPr lang="ru-RU" sz="24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Century Gothic" panose="020B0502020202020204"/>
              </a:rPr>
              <a:t>«Детский сад </a:t>
            </a:r>
            <a:r>
              <a:rPr lang="ru-RU" sz="24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Century Gothic" panose="020B0502020202020204"/>
              </a:rPr>
              <a:t>№2 «Теремок»</a:t>
            </a: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  <a:buClrTx/>
              <a:buFont typeface="Wingdings 2" charset="2"/>
              <a:buNone/>
              <a:defRPr/>
            </a:pPr>
            <a:r>
              <a:rPr lang="ru-RU" sz="24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Century Gothic" panose="020B0502020202020204"/>
              </a:rPr>
              <a:t>Голубева Елена Анатольевна</a:t>
            </a: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  <a:buClrTx/>
              <a:buFont typeface="Wingdings 2" charset="2"/>
              <a:buNone/>
              <a:defRPr/>
            </a:pPr>
            <a:endParaRPr lang="ru-RU" sz="2400" b="1" dirty="0" smtClean="0">
              <a:ln w="9525">
                <a:solidFill>
                  <a:srgbClr val="002060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Century Gothic" panose="020B0502020202020204"/>
            </a:endParaRP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  <a:buClrTx/>
              <a:buFont typeface="Wingdings 2" charset="2"/>
              <a:buNone/>
              <a:defRPr/>
            </a:pPr>
            <a:endParaRPr lang="ru-RU" sz="2400" b="1" dirty="0">
              <a:ln w="9525">
                <a:solidFill>
                  <a:srgbClr val="002060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Century Gothic" panose="020B0502020202020204"/>
            </a:endParaRP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  <a:buClrTx/>
              <a:buFont typeface="Wingdings 2" charset="2"/>
              <a:buNone/>
              <a:defRPr/>
            </a:pPr>
            <a:r>
              <a:rPr lang="ru-RU" sz="24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Century Gothic" panose="020B0502020202020204"/>
              </a:rPr>
              <a:t>Коломенский городской округ</a:t>
            </a:r>
            <a:r>
              <a:rPr lang="ru-RU" sz="24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Century Gothic" panose="020B0502020202020204"/>
              </a:rPr>
              <a:t> </a:t>
            </a:r>
            <a:r>
              <a:rPr lang="ru-RU" sz="24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Century Gothic" panose="020B0502020202020204"/>
              </a:rPr>
              <a:t>2019</a:t>
            </a:r>
            <a:endParaRPr lang="ru-RU" sz="2400" b="1" dirty="0">
              <a:ln w="9525">
                <a:solidFill>
                  <a:srgbClr val="002060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Century Gothic" panose="020B0502020202020204"/>
            </a:endParaRPr>
          </a:p>
          <a:p>
            <a:pPr algn="r" fontAlgn="auto"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/>
            </a:pP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1581" y="0"/>
            <a:ext cx="9566909" cy="665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6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Виртуальная экскурсия</a:t>
            </a:r>
          </a:p>
          <a:p>
            <a:pPr indent="358775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2800" b="1" i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Виртуальная экскурсия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b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организационная форма образовательной деятельности, отличающаяся от реальной</a:t>
            </a:r>
            <a:r>
              <a:rPr lang="ru-RU" sz="2400" b="1" dirty="0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экскурсии виртуальным отображением реально существующих объектов. 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8775" algn="ctr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виртуальных экскурсий 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b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Доступность - возможность получить сведения о тех местах, где дошкольники в силу удаленности или недоступности объекта побывать не </a:t>
            </a:r>
            <a:r>
              <a:rPr lang="ru-RU" sz="2400" b="1" dirty="0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могут.</a:t>
            </a:r>
            <a:endParaRPr lang="ru-RU" sz="2400" b="1" dirty="0">
              <a:ln w="0"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ru-RU" sz="2400" b="1" dirty="0">
              <a:ln w="0"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b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 максимально точно и наглядно представить информацию, согласно </a:t>
            </a:r>
            <a:r>
              <a:rPr lang="ru-RU" sz="2400" b="1" dirty="0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принципу «лучше </a:t>
            </a:r>
            <a:r>
              <a:rPr lang="ru-RU" sz="2400" b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раз увидеть, чем 100 раз услышать».</a:t>
            </a:r>
          </a:p>
          <a:p>
            <a:pPr marL="342900" indent="-342900" algn="just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ru-RU" sz="2400" b="1" dirty="0">
              <a:ln w="0"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/>
            </a:pPr>
            <a:r>
              <a:rPr lang="ru-RU" sz="2400" b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повторного просмотра.</a:t>
            </a:r>
            <a:endParaRPr lang="ru-RU" sz="2400" b="1" dirty="0">
              <a:ln w="0"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00201" y="300355"/>
            <a:ext cx="9418319" cy="6021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Алгоритм действий по подготовке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виртуальной экскурсии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 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Выбор 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темы</a:t>
            </a:r>
            <a:endParaRPr lang="ru-RU" sz="2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  Определение целей и задач экскурсии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  Выбор литературы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  Создание видеотеки из фотографий и видеозаписей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  Составление маршрута экскурсии на основе видеоряда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  Определение техники ведения виртуальной экскурсии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Подготовка текста (комментарий). Сопровождающий текст может быть представлен в текстовой форме или в виде аудиозаписи голоса «экскурсовода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lang="ru-RU" sz="2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   Показ экскурсии </a:t>
            </a:r>
            <a:endParaRPr lang="ru-RU" sz="24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18820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Рисование «Обложка для книги сказок»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Виртуальная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экскурсия в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типографию 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030172" y="4036828"/>
            <a:ext cx="1694216" cy="26953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10999"/>
          <a:stretch/>
        </p:blipFill>
        <p:spPr>
          <a:xfrm>
            <a:off x="4810839" y="2292189"/>
            <a:ext cx="2490022" cy="35626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692460" y="4028022"/>
            <a:ext cx="1769167" cy="26300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31469" y="1098808"/>
            <a:ext cx="4320541" cy="2880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62" y="1098808"/>
            <a:ext cx="4477105" cy="28803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224" y="0"/>
            <a:ext cx="11157856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Лепка «Космическая ракета»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Виртуальная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экскурсия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космическую станцию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403344" y="1476485"/>
            <a:ext cx="5451615" cy="36344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5400000">
            <a:off x="8661086" y="2955227"/>
            <a:ext cx="3824959" cy="28687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5400000">
            <a:off x="-231145" y="2955714"/>
            <a:ext cx="3828849" cy="28716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17781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Рисование «Космос»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Виртуальная экскурсия на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космическую станцию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r="8702" b="9920"/>
          <a:stretch/>
        </p:blipFill>
        <p:spPr>
          <a:xfrm rot="5400000">
            <a:off x="-633296" y="2763180"/>
            <a:ext cx="4337169" cy="2877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4896" y="2699101"/>
            <a:ext cx="4008118" cy="30060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183706" y="1567358"/>
            <a:ext cx="5792752" cy="38618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130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1528" y="58381"/>
            <a:ext cx="11157856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Рисование «Осенний лес»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Виртуальная экскурсия в мир природы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«Путешествие в осенний лес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n>
                <a:solidFill>
                  <a:schemeClr val="accent6"/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6200000">
            <a:off x="-197803" y="3182035"/>
            <a:ext cx="4061488" cy="27076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16200000">
            <a:off x="8492471" y="3285880"/>
            <a:ext cx="3936874" cy="26245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367623" y="1749792"/>
            <a:ext cx="5505665" cy="36704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369" y="0"/>
            <a:ext cx="11157856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Рисование «Лето в лесу»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Виртуальная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экскурсия в мир природы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«Краски летнего леса»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n>
                <a:solidFill>
                  <a:schemeClr val="tx2"/>
                </a:solidFill>
              </a:ln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6200000">
            <a:off x="3698630" y="2518024"/>
            <a:ext cx="4833333" cy="3222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16200000">
            <a:off x="8300673" y="3079815"/>
            <a:ext cx="4053628" cy="27024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16200000">
            <a:off x="-135352" y="3075933"/>
            <a:ext cx="4030331" cy="26868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515" y="386346"/>
            <a:ext cx="11168742" cy="689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6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</a:t>
            </a:r>
            <a:endParaRPr lang="ru-RU" sz="3600" b="1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78" name="Прямоугольник 2"/>
          <p:cNvSpPr>
            <a:spLocks noChangeArrowheads="1"/>
          </p:cNvSpPr>
          <p:nvPr/>
        </p:nvSpPr>
        <p:spPr bwMode="auto">
          <a:xfrm>
            <a:off x="636815" y="1343501"/>
            <a:ext cx="11169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/>
            <a:r>
              <a:rPr lang="ru-RU" sz="2400">
                <a:latin typeface="Times New Roman" pitchFamily="18" charset="0"/>
              </a:rPr>
              <a:t> </a:t>
            </a:r>
            <a:endParaRPr lang="ru-RU" sz="2400">
              <a:latin typeface="Verdana" pitchFamily="34" charset="0"/>
            </a:endParaRPr>
          </a:p>
        </p:txBody>
      </p:sp>
      <p:sp>
        <p:nvSpPr>
          <p:cNvPr id="24579" name="Прямоугольник 4"/>
          <p:cNvSpPr>
            <a:spLocks noChangeArrowheads="1"/>
          </p:cNvSpPr>
          <p:nvPr/>
        </p:nvSpPr>
        <p:spPr bwMode="auto">
          <a:xfrm>
            <a:off x="891540" y="1274618"/>
            <a:ext cx="10412730" cy="489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49263" algn="just">
              <a:lnSpc>
                <a:spcPct val="115000"/>
              </a:lnSpc>
              <a:spcAft>
                <a:spcPts val="800"/>
              </a:spcAft>
            </a:pPr>
            <a:r>
              <a:rPr lang="ru-RU" sz="2800" b="1" i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Презентация</a:t>
            </a:r>
            <a:r>
              <a:rPr lang="ru-RU" sz="2400" b="1" i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это короткое и наглядное представление информации, помогающее воспитателю более детально раскрыть суть того, что он хочет донести до воспитанников. Она представляет собой набор слайдов (электронных страниц), последовательность показа которых может меняться в процессе демонстрации презентации. </a:t>
            </a:r>
            <a:endParaRPr lang="ru-RU" sz="2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>
              <a:lnSpc>
                <a:spcPct val="115000"/>
              </a:lnSpc>
              <a:spcAft>
                <a:spcPts val="800"/>
              </a:spcAft>
            </a:pPr>
            <a:endParaRPr lang="ru-RU" sz="24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ctr">
              <a:lnSpc>
                <a:spcPct val="115000"/>
              </a:lnSpc>
              <a:spcAft>
                <a:spcPts val="800"/>
              </a:spcAft>
            </a:pPr>
            <a:r>
              <a:rPr lang="ru-RU" sz="28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Преимущества </a:t>
            </a:r>
            <a:r>
              <a:rPr lang="ru-RU" sz="28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презентаций </a:t>
            </a:r>
          </a:p>
          <a:p>
            <a:pPr indent="449263" algn="just">
              <a:lnSpc>
                <a:spcPct val="115000"/>
              </a:lnSpc>
              <a:spcAft>
                <a:spcPts val="800"/>
              </a:spcAft>
              <a:buFontTx/>
              <a:buAutoNum type="arabicPeriod"/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Воспитатель может остановиться на понравившейся детям 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картине.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15000"/>
              </a:lnSpc>
              <a:spcAft>
                <a:spcPts val="800"/>
              </a:spcAft>
              <a:buFontTx/>
              <a:buAutoNum type="arabicPeriod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Есть возможность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увеличить изображение с целью детального его рассмотрения.</a:t>
            </a:r>
            <a:endParaRPr lang="ru-RU" sz="24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4664" y="0"/>
            <a:ext cx="11146969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Аппликация «Грибы»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Презентация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«В грибном царстве»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n>
                <a:solidFill>
                  <a:schemeClr val="tx2"/>
                </a:solidFill>
              </a:ln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59019" y="1385413"/>
            <a:ext cx="4196797" cy="27978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14761" y="1486091"/>
            <a:ext cx="4171136" cy="27807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16200000">
            <a:off x="591615" y="4244625"/>
            <a:ext cx="3083883" cy="20559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rot="16200000">
            <a:off x="8724830" y="4260668"/>
            <a:ext cx="3035750" cy="20238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 rot="16200000">
            <a:off x="3853724" y="3396963"/>
            <a:ext cx="4153245" cy="27688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1544" y="0"/>
            <a:ext cx="1112068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Лепка «Овощи и фрукты»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Презентация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Овощи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фрукты – полезные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продукты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680818" y="1256401"/>
            <a:ext cx="4822136" cy="32147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16200000">
            <a:off x="9089414" y="1752751"/>
            <a:ext cx="3723104" cy="24820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16200000">
            <a:off x="7352043" y="3681033"/>
            <a:ext cx="3737556" cy="25645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rot="16200000">
            <a:off x="-632981" y="1690432"/>
            <a:ext cx="3797888" cy="2531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 rot="16200000">
            <a:off x="1035020" y="3710713"/>
            <a:ext cx="3735335" cy="2490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рямоугольник 1"/>
          <p:cNvSpPr>
            <a:spLocks noChangeArrowheads="1"/>
          </p:cNvSpPr>
          <p:nvPr/>
        </p:nvSpPr>
        <p:spPr bwMode="auto">
          <a:xfrm>
            <a:off x="216535" y="45720"/>
            <a:ext cx="7764463" cy="668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31800" algn="ctr">
              <a:lnSpc>
                <a:spcPct val="107000"/>
              </a:lnSpc>
              <a:spcAft>
                <a:spcPts val="600"/>
              </a:spcAft>
            </a:pPr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Актуальность</a:t>
            </a:r>
          </a:p>
          <a:p>
            <a:pPr indent="431800">
              <a:lnSpc>
                <a:spcPct val="107000"/>
              </a:lnSpc>
              <a:spcAft>
                <a:spcPts val="600"/>
              </a:spcAft>
            </a:pP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Базовые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ИКТ-компетентност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современного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педагога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431800" algn="just">
              <a:buFontTx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Владеть навыками работы с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компьютер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ом, текстовыми и графическими редакторами.</a:t>
            </a:r>
          </a:p>
          <a:p>
            <a:pPr indent="431800" algn="just">
              <a:buFontTx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Уметь работать с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современным мультимедийным оборудованием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31800" algn="just">
              <a:buFontTx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оздавать свои образовательные ресурсы и использовать их в своей педагогической деятельности. </a:t>
            </a:r>
            <a:endParaRPr lang="ru-RU" sz="2400" b="1" dirty="0" smtClean="0">
              <a:latin typeface="Times New Roman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indent="431800" algn="just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Навыки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использования ИКТ в педагогической практике смогут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31800" algn="just">
              <a:buFontTx/>
              <a:buChar char="•"/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овысить качество образовательного процесса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31800" algn="just">
              <a:buFontTx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делать процесс воспитания и обучения привлекательным для дошкольников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8963" y="217488"/>
            <a:ext cx="4403037" cy="29353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8" r="25616" b="30302"/>
          <a:stretch/>
        </p:blipFill>
        <p:spPr>
          <a:xfrm>
            <a:off x="7788963" y="3683552"/>
            <a:ext cx="4403037" cy="27842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6200000">
            <a:off x="-760572" y="3005304"/>
            <a:ext cx="4297682" cy="28651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16200000" flipV="1">
            <a:off x="8512769" y="2966173"/>
            <a:ext cx="4415078" cy="2943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98174" y="208122"/>
            <a:ext cx="117381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Аппликация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«Овощи и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фрукты на тарелке»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Презентация «Овощи и фрукты – полезные продукты»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74" y="1443836"/>
            <a:ext cx="6382512" cy="42550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416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0110" y="484302"/>
            <a:ext cx="10115550" cy="559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 fontAlgn="auto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6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</a:t>
            </a:r>
            <a:endParaRPr lang="ru-RU" sz="3600" b="1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 fontAlgn="auto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6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видеофильмы </a:t>
            </a:r>
            <a:r>
              <a:rPr lang="ru-RU" sz="36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6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мультфильмы</a:t>
            </a:r>
            <a:endParaRPr lang="ru-RU" sz="3600" b="1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 fontAlgn="auto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2800" b="1" i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 видеофильмы или мультфильмы -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короткие видеоматериалы, отобранные для демонстрации в соответствии с задачами конкретного занятия.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 fontAlgn="auto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2800" b="1" i="1" dirty="0" smtClean="0">
                <a:ln>
                  <a:solidFill>
                    <a:srgbClr val="00206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Преимущества обучающих видеороликов</a:t>
            </a:r>
            <a:endParaRPr lang="ru-RU" sz="2800" b="1" i="1" dirty="0">
              <a:ln>
                <a:solidFill>
                  <a:srgbClr val="002060"/>
                </a:solidFill>
              </a:ln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 fontAlgn="auto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Наглядность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 fontAlgn="auto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Наиболее полное воздействие на все органы чувств: аудио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видео + графика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 fontAlgn="auto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Более «живая» форма (анимация)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807" y="210231"/>
            <a:ext cx="117496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Рисование «Городецкие узоры»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Видеофильм «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Красота городецкой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росписи»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t="4752" r="15276" b="9642"/>
          <a:stretch/>
        </p:blipFill>
        <p:spPr>
          <a:xfrm>
            <a:off x="269230" y="1342528"/>
            <a:ext cx="4523469" cy="3090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680" t="-616" r="13347" b="-1868"/>
          <a:stretch/>
        </p:blipFill>
        <p:spPr>
          <a:xfrm>
            <a:off x="7304167" y="1342528"/>
            <a:ext cx="4731623" cy="3193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16200000">
            <a:off x="8189309" y="4468014"/>
            <a:ext cx="2736793" cy="1824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rot="16200000">
            <a:off x="1262085" y="4491189"/>
            <a:ext cx="2667270" cy="17781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 rot="16200000">
            <a:off x="4552323" y="3168851"/>
            <a:ext cx="2992220" cy="19956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6123" y="0"/>
            <a:ext cx="11179629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Лепка «Народные глиняные игрушки»      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Видеофильм «На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выставке народных глиняных игрушек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8072" t="2726" r="721" b="719"/>
          <a:stretch/>
        </p:blipFill>
        <p:spPr>
          <a:xfrm>
            <a:off x="2512794" y="1077218"/>
            <a:ext cx="5671429" cy="40025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20964" t="313" r="21709" b="-691"/>
          <a:stretch/>
        </p:blipFill>
        <p:spPr>
          <a:xfrm>
            <a:off x="9281776" y="950976"/>
            <a:ext cx="2627706" cy="34508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53985" y="3807138"/>
            <a:ext cx="4364736" cy="3012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28973" t="19930" r="-838" b="1345"/>
          <a:stretch/>
        </p:blipFill>
        <p:spPr>
          <a:xfrm>
            <a:off x="7862423" y="3913632"/>
            <a:ext cx="4047059" cy="2944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5558" y="187770"/>
            <a:ext cx="10843590" cy="65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ctr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6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Аудиоэнциклопедии</a:t>
            </a:r>
            <a:endParaRPr lang="ru-RU" sz="3600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3888" y="960120"/>
            <a:ext cx="9726930" cy="4593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Аудиоэнциклопедия</a:t>
            </a:r>
            <a:r>
              <a:rPr lang="ru-RU" sz="2800" i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познавательный музыкальный спектакль для детей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дошкольного возраста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аудиоэнциклопедий: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готового визуального ряда развивает воображение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Работают в зоне ближайшего развития: расширяют кругозор и словарный запас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Аудиоинформация дает возможность «отдохнуть» глазам ребенка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62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5558" y="187770"/>
            <a:ext cx="10843590" cy="264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ctr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6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Аудиоэнциклопедии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lvl="0" indent="450215" algn="ctr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Детская энциклопедия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Чевостиком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и дядей Кузей» (автор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Елена Качур)</a:t>
            </a:r>
            <a:r>
              <a:rPr lang="ru-RU" sz="32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indent="450215" algn="ctr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ru-RU" sz="3600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" t="-2203" r="10362" b="2203"/>
          <a:stretch/>
        </p:blipFill>
        <p:spPr>
          <a:xfrm>
            <a:off x="205741" y="1584031"/>
            <a:ext cx="2948939" cy="25946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2" b="13311"/>
          <a:stretch/>
        </p:blipFill>
        <p:spPr>
          <a:xfrm>
            <a:off x="1756946" y="2953373"/>
            <a:ext cx="2795468" cy="2621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82" y="4178641"/>
            <a:ext cx="2677288" cy="2404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587" y="2348667"/>
            <a:ext cx="3372378" cy="4496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72" y="1954529"/>
            <a:ext cx="3077311" cy="410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47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7122" y="1290912"/>
            <a:ext cx="8309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Спасибо за внимание! 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ln>
                <a:solidFill>
                  <a:srgbClr val="66822D"/>
                </a:solidFill>
              </a:ln>
              <a:solidFill>
                <a:srgbClr val="F489CF">
                  <a:lumMod val="75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Рисунок 3" descr="white_roses_PNG279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7418" y="2336920"/>
            <a:ext cx="2594820" cy="3357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8679" y="422275"/>
            <a:ext cx="10115551" cy="6701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1800" algn="ctr">
              <a:lnSpc>
                <a:spcPct val="107000"/>
              </a:lnSpc>
              <a:spcAft>
                <a:spcPts val="600"/>
              </a:spcAft>
            </a:pPr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</a:t>
            </a:r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реимущества </a:t>
            </a:r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</a:t>
            </a:r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ИКТ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31800" algn="ctr">
              <a:lnSpc>
                <a:spcPct val="107000"/>
              </a:lnSpc>
              <a:spcAft>
                <a:spcPts val="600"/>
              </a:spcAft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31800" algn="just">
              <a:lnSpc>
                <a:spcPct val="107000"/>
              </a:lnSpc>
              <a:spcAft>
                <a:spcPts val="600"/>
              </a:spcAft>
              <a:buFont typeface="Symbol" pitchFamily="18" charset="2"/>
              <a:buChar char=""/>
            </a:pPr>
            <a:r>
              <a:rPr lang="ru-RU" sz="2400" b="1" dirty="0">
                <a:latin typeface="Times New Roman" panose="02020603050405020304" pitchFamily="18" charset="0"/>
                <a:cs typeface="Times New Roman" pitchFamily="18" charset="0"/>
              </a:rPr>
              <a:t>Повышение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привлекательност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 образовательного процесса в глазах детей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счет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инамичност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игровых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заданий, красочно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 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оформления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материала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indent="431800" algn="just">
              <a:lnSpc>
                <a:spcPct val="107000"/>
              </a:lnSpc>
              <a:spcAft>
                <a:spcPts val="600"/>
              </a:spcAft>
              <a:buFont typeface="Symbol" pitchFamily="18" charset="2"/>
              <a:buChar char="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оздействие сразу на несколько органов чувств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способствует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 лучшему восприятию материала.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indent="431800" algn="just">
              <a:lnSpc>
                <a:spcPct val="107000"/>
              </a:lnSpc>
              <a:spcAft>
                <a:spcPts val="600"/>
              </a:spcAft>
              <a:buFont typeface="Symbol" pitchFamily="18" charset="2"/>
              <a:buChar char="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indent="431800" algn="just">
              <a:lnSpc>
                <a:spcPct val="107000"/>
              </a:lnSpc>
              <a:spcAft>
                <a:spcPts val="600"/>
              </a:spcAft>
              <a:buFont typeface="Symbol" pitchFamily="18" charset="2"/>
              <a:buChar char=""/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anose="02020603050405020304" pitchFamily="18" charset="0"/>
              </a:rPr>
              <a:t>Возможность перейти от объяснительно-иллюстративного способа обучения к деятельностному при использовании интерактивных обучающих программ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31800" algn="just">
              <a:lnSpc>
                <a:spcPct val="107000"/>
              </a:lnSpc>
              <a:spcAft>
                <a:spcPts val="600"/>
              </a:spcAft>
              <a:buFont typeface="Symbol" pitchFamily="18" charset="2"/>
              <a:buChar char="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indent="431800" algn="just">
              <a:lnSpc>
                <a:spcPct val="107000"/>
              </a:lnSpc>
              <a:spcAft>
                <a:spcPts val="600"/>
              </a:spcAft>
              <a:buFont typeface="Symbol" pitchFamily="18" charset="2"/>
              <a:buChar char="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6192" y="365760"/>
            <a:ext cx="88757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</a:rPr>
              <a:t>Требования к используемым материалам</a:t>
            </a:r>
          </a:p>
          <a:p>
            <a:pPr algn="ctr"/>
            <a:endParaRPr lang="ru-RU" sz="3600" b="1" dirty="0" smtClean="0">
              <a:ln>
                <a:solidFill>
                  <a:srgbClr val="FF0000"/>
                </a:solidFill>
              </a:ln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marL="285750" lvl="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четкая картинка;</a:t>
            </a:r>
          </a:p>
          <a:p>
            <a:pPr marL="285750" lvl="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ачественный звук; 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lvl="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ыбор цветов для анализа изображения, соответствующий возрасту детей;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lvl="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еалистичные образы персонажей и окружающей действительности;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lvl="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дна, две картинки на слайд;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lvl="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учет размера картинки.</a:t>
            </a:r>
            <a:endParaRPr lang="ru-RU" sz="2800" b="1" dirty="0">
              <a:solidFill>
                <a:prstClr val="black"/>
              </a:solidFill>
              <a:latin typeface="Verdana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ru-RU" sz="2800" b="1" dirty="0" smtClean="0">
              <a:ln>
                <a:solidFill>
                  <a:srgbClr val="FF0000"/>
                </a:solidFill>
              </a:ln>
              <a:latin typeface="Times New Roman" panose="02020603050405020304" pitchFamily="18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ru-RU" sz="3600" b="1" dirty="0">
              <a:ln>
                <a:solidFill>
                  <a:srgbClr val="FF0000"/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8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8660" y="435948"/>
            <a:ext cx="1091565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>
                  <a:solidFill>
                    <a:srgbClr val="FF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Основные требования СанПин 2.2.2/2.4.1340-03 при организации занятий с использованием мультимедиа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ln>
                <a:solidFill>
                  <a:schemeClr val="tx2"/>
                </a:solidFill>
              </a:ln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не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более 10-15 минут в зависимости от возраста дошкольников; 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3 раза в неделю;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поддержание здорового микроклимата в помещении;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специальной гимнастики для глаз;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соблюдение безопасной дистанции работы с приборами и т.п.</a:t>
            </a:r>
            <a:endParaRPr lang="ru-RU" sz="28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0110" y="147985"/>
            <a:ext cx="10481310" cy="6620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ctr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Эффективные формы работы с применением </a:t>
            </a: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ИКТ-технологий в рамках образовательной области</a:t>
            </a:r>
          </a:p>
          <a:p>
            <a:pPr lvl="0" indent="450215" algn="ctr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2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«Художественно-эстетическое развитие»</a:t>
            </a:r>
          </a:p>
          <a:p>
            <a:pPr lvl="3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>
                <a:solidFill>
                  <a:srgbClr val="FF0000"/>
                </a:solidFill>
              </a:ln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u="sng" dirty="0" smtClean="0">
                <a:ln>
                  <a:solidFill>
                    <a:srgbClr val="B56FF4">
                      <a:lumMod val="50000"/>
                    </a:srgbClr>
                  </a:solidFill>
                </a:ln>
                <a:solidFill>
                  <a:srgbClr val="B56FF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Интерактивные</a:t>
            </a:r>
            <a:r>
              <a:rPr lang="ru-RU" sz="3200" dirty="0" smtClean="0">
                <a:ln>
                  <a:solidFill>
                    <a:srgbClr val="B56FF4">
                      <a:lumMod val="50000"/>
                    </a:srgbClr>
                  </a:solidFill>
                </a:ln>
                <a:solidFill>
                  <a:srgbClr val="B56FF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828800" lvl="3" indent="-4572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200" dirty="0" smtClean="0">
                <a:ln>
                  <a:solidFill>
                    <a:srgbClr val="B56FF4">
                      <a:lumMod val="50000"/>
                    </a:srgbClr>
                  </a:solidFill>
                </a:ln>
                <a:solidFill>
                  <a:srgbClr val="B56FF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Компьютерные </a:t>
            </a:r>
            <a:r>
              <a:rPr lang="ru-RU" sz="3200" dirty="0">
                <a:ln>
                  <a:solidFill>
                    <a:srgbClr val="B56FF4">
                      <a:lumMod val="50000"/>
                    </a:srgbClr>
                  </a:solidFill>
                </a:ln>
                <a:solidFill>
                  <a:srgbClr val="B56FF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 игры и программы</a:t>
            </a:r>
            <a:endParaRPr lang="ru-RU" sz="3200" dirty="0">
              <a:ln>
                <a:solidFill>
                  <a:srgbClr val="B56FF4">
                    <a:lumMod val="50000"/>
                  </a:srgbClr>
                </a:solidFill>
              </a:ln>
              <a:solidFill>
                <a:srgbClr val="B56FF4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lvl="3" indent="-4572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200" dirty="0" smtClean="0">
                <a:ln>
                  <a:solidFill>
                    <a:srgbClr val="B56FF4">
                      <a:lumMod val="50000"/>
                    </a:srgbClr>
                  </a:solidFill>
                </a:ln>
                <a:solidFill>
                  <a:srgbClr val="B56FF4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Виртуальные экскурсии </a:t>
            </a:r>
          </a:p>
          <a:p>
            <a:pPr lvl="3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n>
                <a:solidFill>
                  <a:srgbClr val="B56FF4">
                    <a:lumMod val="50000"/>
                  </a:srgbClr>
                </a:solidFill>
              </a:ln>
              <a:solidFill>
                <a:srgbClr val="B56FF4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u="sng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интерактивного компонента:</a:t>
            </a:r>
          </a:p>
          <a:p>
            <a:pPr marL="1828800" lvl="3" indent="-4572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Презентации</a:t>
            </a:r>
            <a:endParaRPr lang="ru-RU" sz="32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lvl="3" indent="-4572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 </a:t>
            </a:r>
            <a:r>
              <a:rPr lang="ru-RU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видеофильмы и </a:t>
            </a:r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мультфильмы</a:t>
            </a:r>
            <a:endParaRPr lang="ru-RU" sz="32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lvl="3" indent="-4572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2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Аудиоэнциклопедии </a:t>
            </a:r>
            <a:endParaRPr lang="ru-RU" sz="32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4380" y="297180"/>
            <a:ext cx="10755630" cy="6221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6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 компьютерные 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6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</a:t>
            </a:r>
            <a:r>
              <a:rPr lang="ru-RU" sz="36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6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800" b="1" i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нтерактивные обучающие компьютерные игры  и программы</a:t>
            </a:r>
            <a:r>
              <a:rPr lang="ru-RU" sz="2400" b="1" i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программное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обеспечение,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тренирующее и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обучающее детей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игровом режиме. Может применяться как для обучения, так и для развлечения.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2400" b="1" i="1" dirty="0" smtClean="0">
                <a:ln>
                  <a:solidFill>
                    <a:schemeClr val="tx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обучающих компьютерных игр и программ</a:t>
            </a:r>
          </a:p>
          <a:p>
            <a:pPr marL="342900" indent="-342900" algn="just"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Позволяют </a:t>
            </a:r>
            <a:r>
              <a:rPr lang="ru-RU" sz="2400" b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ребенку занять активную позицию при получении </a:t>
            </a:r>
            <a:r>
              <a:rPr lang="ru-RU" sz="2400" b="1" dirty="0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знаний.</a:t>
            </a:r>
          </a:p>
          <a:p>
            <a:pPr marL="342900" indent="-342900" algn="just"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Получение знаний превращается </a:t>
            </a:r>
            <a:r>
              <a:rPr lang="ru-RU" sz="2400" b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интересную и увлекательную </a:t>
            </a:r>
            <a:r>
              <a:rPr lang="ru-RU" sz="2400" b="1" dirty="0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b="1" dirty="0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Игровой характер увеличивает привлекательность образовательного процесса </a:t>
            </a:r>
            <a:r>
              <a:rPr lang="ru-RU" sz="2400" b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глазах детей</a:t>
            </a:r>
            <a:r>
              <a:rPr lang="ru-RU" sz="2400" b="1" dirty="0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b="1" dirty="0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Развивают </a:t>
            </a:r>
            <a:r>
              <a:rPr lang="ru-RU" sz="2400" b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самостоятельность, </a:t>
            </a:r>
            <a:r>
              <a:rPr lang="ru-RU" sz="2400" b="1" dirty="0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инициатив</a:t>
            </a:r>
            <a:r>
              <a:rPr lang="ru-RU" sz="2400" dirty="0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5301" y="227017"/>
            <a:ext cx="11136085" cy="12567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6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Интерактивные обучающие игры и программы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ru-RU" sz="2400" dirty="0">
              <a:ln>
                <a:solidFill>
                  <a:schemeClr val="tx2"/>
                </a:solidFill>
              </a:ln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-411" r="28859" b="30164"/>
          <a:stretch/>
        </p:blipFill>
        <p:spPr>
          <a:xfrm>
            <a:off x="420981" y="1483771"/>
            <a:ext cx="5280131" cy="35741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569" y="1483771"/>
            <a:ext cx="5330817" cy="35741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010068" y="5377981"/>
            <a:ext cx="4791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Обучающая программа</a:t>
            </a:r>
          </a:p>
          <a:p>
            <a:r>
              <a:rPr lang="ru-RU" sz="2800" b="1" i="1" dirty="0" smtClean="0"/>
              <a:t>«Народные промыслы»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59036" y="953026"/>
            <a:ext cx="4432964" cy="33004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1506" y="1537915"/>
            <a:ext cx="3232779" cy="43617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3" y="1086348"/>
            <a:ext cx="2716228" cy="41689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70106" y="153546"/>
            <a:ext cx="1065276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600" b="1" dirty="0">
                <a:ln>
                  <a:solidFill>
                    <a:srgbClr val="F47E5A">
                      <a:lumMod val="50000"/>
                    </a:srgb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Интерактивные обучающие игры и программы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082503" y="4491990"/>
            <a:ext cx="36561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 smtClean="0">
                <a:solidFill>
                  <a:prstClr val="black"/>
                </a:solidFill>
              </a:rPr>
              <a:t>Обучающие программы </a:t>
            </a:r>
            <a:endParaRPr lang="ru-RU" sz="2800" b="1" i="1" dirty="0">
              <a:solidFill>
                <a:prstClr val="black"/>
              </a:solidFill>
            </a:endParaRPr>
          </a:p>
          <a:p>
            <a:pPr lvl="0"/>
            <a:r>
              <a:rPr lang="ru-RU" sz="2800" b="1" i="1" dirty="0">
                <a:solidFill>
                  <a:prstClr val="black"/>
                </a:solidFill>
              </a:rPr>
              <a:t>для ПК</a:t>
            </a:r>
          </a:p>
          <a:p>
            <a:pPr lvl="0"/>
            <a:r>
              <a:rPr lang="ru-RU" sz="2800" b="1" i="1" dirty="0">
                <a:solidFill>
                  <a:prstClr val="black"/>
                </a:solidFill>
              </a:rPr>
              <a:t>«Яндекс. Краски», </a:t>
            </a:r>
            <a:endParaRPr lang="ru-RU" sz="2800" b="1" i="1" dirty="0" smtClean="0">
              <a:solidFill>
                <a:prstClr val="black"/>
              </a:solidFill>
            </a:endParaRPr>
          </a:p>
          <a:p>
            <a:pPr lvl="0"/>
            <a:r>
              <a:rPr lang="ru-RU" sz="2800" b="1" i="1" dirty="0" smtClean="0">
                <a:solidFill>
                  <a:prstClr val="black"/>
                </a:solidFill>
              </a:rPr>
              <a:t>«</a:t>
            </a:r>
            <a:r>
              <a:rPr lang="en-US" sz="2800" b="1" i="1" dirty="0">
                <a:solidFill>
                  <a:prstClr val="black"/>
                </a:solidFill>
              </a:rPr>
              <a:t>Coloring </a:t>
            </a:r>
            <a:r>
              <a:rPr lang="en-US" sz="2800" b="1" i="1" dirty="0" smtClean="0">
                <a:solidFill>
                  <a:prstClr val="black"/>
                </a:solidFill>
              </a:rPr>
              <a:t>book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en-US" sz="2800" b="1" i="1" dirty="0" smtClean="0">
                <a:solidFill>
                  <a:prstClr val="black"/>
                </a:solidFill>
              </a:rPr>
              <a:t>lite</a:t>
            </a:r>
            <a:r>
              <a:rPr lang="ru-RU" sz="2800" b="1" i="1" dirty="0">
                <a:solidFill>
                  <a:prstClr val="black"/>
                </a:solidFill>
              </a:rPr>
              <a:t>»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1914" y="5458673"/>
            <a:ext cx="29008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solidFill>
                  <a:prstClr val="black"/>
                </a:solidFill>
              </a:rPr>
              <a:t>Обучающая программа</a:t>
            </a:r>
          </a:p>
          <a:p>
            <a:pPr lvl="0" algn="ctr"/>
            <a:r>
              <a:rPr lang="ru-RU" sz="2800" b="1" i="1" dirty="0">
                <a:solidFill>
                  <a:prstClr val="black"/>
                </a:solidFill>
              </a:rPr>
              <a:t> «Строитель»</a:t>
            </a:r>
          </a:p>
        </p:txBody>
      </p:sp>
    </p:spTree>
    <p:extLst>
      <p:ext uri="{BB962C8B-B14F-4D97-AF65-F5344CB8AC3E}">
        <p14:creationId xmlns:p14="http://schemas.microsoft.com/office/powerpoint/2010/main" val="1779879907"/>
      </p:ext>
    </p:extLst>
  </p:cSld>
  <p:clrMapOvr>
    <a:masterClrMapping/>
  </p:clrMapOvr>
</p:sld>
</file>

<file path=ppt/theme/theme1.xml><?xml version="1.0" encoding="utf-8"?>
<a:theme xmlns:a="http://schemas.openxmlformats.org/drawingml/2006/main" name="бабочки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бабочки" id="{D1617592-0288-49F1-BB89-4DB0C5EEF567}" vid="{EAFAC479-5749-4645-A6A4-D2ED844ED8C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бабочки</Template>
  <TotalTime>3390</TotalTime>
  <Words>759</Words>
  <Application>Microsoft Office PowerPoint</Application>
  <PresentationFormat>Широкоэкранный</PresentationFormat>
  <Paragraphs>131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Calibri</vt:lpstr>
      <vt:lpstr>Century Gothic</vt:lpstr>
      <vt:lpstr>Courier New</vt:lpstr>
      <vt:lpstr>Symbol</vt:lpstr>
      <vt:lpstr>Times New Roman</vt:lpstr>
      <vt:lpstr>Trebuchet MS</vt:lpstr>
      <vt:lpstr>Verdana</vt:lpstr>
      <vt:lpstr>Wingdings 2</vt:lpstr>
      <vt:lpstr>бабочки</vt:lpstr>
      <vt:lpstr>Эффективные формы работы с применением ИКТ для решения задач художественно-эстетического развития детей старшего дошкольного возраста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работы по использованию ИКТ при организации образовательной деятельности детей старшего дошкольного возраста в рамках образовательной области «Художественно-эстетическое развитие»  </dc:title>
  <dc:creator>Жора</dc:creator>
  <cp:lastModifiedBy>Масянечка</cp:lastModifiedBy>
  <cp:revision>243</cp:revision>
  <dcterms:created xsi:type="dcterms:W3CDTF">2017-12-01T16:54:44Z</dcterms:created>
  <dcterms:modified xsi:type="dcterms:W3CDTF">2019-04-03T16:59:32Z</dcterms:modified>
</cp:coreProperties>
</file>