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7" r:id="rId5"/>
    <p:sldId id="263" r:id="rId6"/>
    <p:sldId id="256" r:id="rId7"/>
    <p:sldId id="264" r:id="rId8"/>
    <p:sldId id="265" r:id="rId9"/>
    <p:sldId id="257" r:id="rId10"/>
    <p:sldId id="266" r:id="rId11"/>
    <p:sldId id="268" r:id="rId12"/>
    <p:sldId id="292" r:id="rId13"/>
    <p:sldId id="269" r:id="rId14"/>
    <p:sldId id="270" r:id="rId15"/>
    <p:sldId id="287" r:id="rId16"/>
    <p:sldId id="271" r:id="rId17"/>
    <p:sldId id="272" r:id="rId18"/>
    <p:sldId id="273" r:id="rId19"/>
    <p:sldId id="288" r:id="rId20"/>
    <p:sldId id="289" r:id="rId21"/>
    <p:sldId id="274" r:id="rId22"/>
    <p:sldId id="275" r:id="rId23"/>
    <p:sldId id="290" r:id="rId24"/>
    <p:sldId id="293" r:id="rId25"/>
    <p:sldId id="276" r:id="rId26"/>
    <p:sldId id="291" r:id="rId27"/>
    <p:sldId id="294" r:id="rId28"/>
    <p:sldId id="277" r:id="rId29"/>
    <p:sldId id="278" r:id="rId30"/>
    <p:sldId id="295" r:id="rId31"/>
    <p:sldId id="279" r:id="rId32"/>
    <p:sldId id="296" r:id="rId33"/>
    <p:sldId id="297" r:id="rId34"/>
    <p:sldId id="280" r:id="rId35"/>
    <p:sldId id="298" r:id="rId36"/>
    <p:sldId id="300" r:id="rId37"/>
    <p:sldId id="281" r:id="rId38"/>
    <p:sldId id="26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628650" y="6488668"/>
            <a:ext cx="81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информатики МБОУ г.Иркутска СОШ№53</a:t>
            </a:r>
            <a:r>
              <a:rPr lang="ru-RU" baseline="0" dirty="0" smtClean="0"/>
              <a:t> Погодаева Вера Витальевна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628650" y="6488668"/>
            <a:ext cx="81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информатики МБОУ г.Иркутска СОШ№53</a:t>
            </a:r>
            <a:r>
              <a:rPr lang="ru-RU" baseline="0" dirty="0" smtClean="0"/>
              <a:t> Погодаева Вера Витальевна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657225" y="6488668"/>
            <a:ext cx="81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информатики МБОУ г.Иркутска СОШ№53</a:t>
            </a:r>
            <a:r>
              <a:rPr lang="ru-RU" baseline="0" dirty="0" smtClean="0"/>
              <a:t> Погодаева Вера Витальевна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stihi.ru/pics/2016/07/08/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857" y="523856"/>
            <a:ext cx="6389464" cy="5557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6343" y="435429"/>
          <a:ext cx="7445828" cy="63535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22914"/>
                <a:gridCol w="3722914"/>
              </a:tblGrid>
              <a:tr h="24104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Оцени себя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4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Могу ли я объяснить, что такое понятие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не могу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0 баллов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482092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могу с помощью подсказки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 бал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могу сам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 балла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89660" algn="ctr"/>
                        </a:tabLs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Могу ли я выделить существенные признаки понятий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не могу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0 баллов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482092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могу с помощью подсказки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 бал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могу сам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 балла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Смог ли я исследовать понятия в практической работе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не могу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0 баллов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482092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могу с помощью подсказки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 бал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могу сам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 балла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Умею ли я работать в парах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не могу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0 баллов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могу только сам 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 балл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могу в паре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 балла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41827" y="2612571"/>
          <a:ext cx="7634514" cy="29616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17257"/>
                <a:gridCol w="3817257"/>
              </a:tblGrid>
              <a:tr h="5723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Если вы набрали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8 баллов</a:t>
                      </a:r>
                      <a:r>
                        <a:rPr lang="ru-RU" sz="2000" dirty="0"/>
                        <a:t>, то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молодец, ты отлично работал на уроке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23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Если вы набрали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6-7 баллов</a:t>
                      </a:r>
                      <a:r>
                        <a:rPr lang="ru-RU" sz="2000" dirty="0"/>
                        <a:t>, то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ты умница, но будь внимательнее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23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Если вы набрали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4-5 баллов</a:t>
                      </a:r>
                      <a:r>
                        <a:rPr lang="ru-RU" sz="2000" dirty="0"/>
                        <a:t>, то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чуть подучи и сможешь руководить командой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854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Если вы набрали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менее 4 баллов</a:t>
                      </a:r>
                      <a:r>
                        <a:rPr lang="ru-RU" sz="2000" dirty="0"/>
                        <a:t>, то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не огорчайся, у тебя все получиться в следующий раз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7029" y="969670"/>
            <a:ext cx="80989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Максимальное количество баллов, которые вы сможете набрать = 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3668" y="2910115"/>
            <a:ext cx="5150224" cy="187660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Определим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существенные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признаки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объектов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понятий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516617" y="2563358"/>
            <a:ext cx="8090353" cy="37503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Кажется, я слышу чей-то разговор: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Это чужие, скорее принеси лук. Неизвестно ещё, зачем они оказались в нашем царстве.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Хорошо, я мигом.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Что ты мне принёс?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Я принёс тебе лук. Ты же просил лук!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Лук, лук… Я просил тебя принести лук со стрелами, а не луковицу с огорода. Всё, мы пропали: они направляются сюда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286" y="543449"/>
            <a:ext cx="8106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Давайте прочитаем текст и определим, о каком понятии идет речь. Что оно означает и какими признаками оно характеризуется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8228" y="2591191"/>
            <a:ext cx="3029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Лук – это растение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32201" y="3926506"/>
            <a:ext cx="4884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Лук – это орудие для стрельбы</a:t>
            </a:r>
            <a:endParaRPr lang="ru-RU" sz="2800" dirty="0"/>
          </a:p>
        </p:txBody>
      </p:sp>
      <p:pic>
        <p:nvPicPr>
          <p:cNvPr id="41986" name="Picture 2" descr="http://img10.proshkolu.ru/content/media/pic/std/4000000/3830000/3829232-7eb2c1d7e77f4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04" y="449943"/>
            <a:ext cx="2893489" cy="2174648"/>
          </a:xfrm>
          <a:prstGeom prst="rect">
            <a:avLst/>
          </a:prstGeom>
          <a:noFill/>
        </p:spPr>
      </p:pic>
      <p:pic>
        <p:nvPicPr>
          <p:cNvPr id="41988" name="Picture 4" descr="http://myhunt.ru/wa-data/public/shop/products/14/45/4514/images/9454/9454.750x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14" y="348797"/>
            <a:ext cx="3744231" cy="37442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972" y="5036235"/>
            <a:ext cx="8011886" cy="95410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Они говорили о разных по значению и признакам словах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4286" y="543449"/>
            <a:ext cx="8106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Давайте прочитаем текст и определим, о каком понятии идет речь. Что оно означает и какими признаками оно характеризуется</a:t>
            </a:r>
            <a:endParaRPr lang="ru-RU" sz="2800" dirty="0"/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35199" y="2162629"/>
            <a:ext cx="4891315" cy="4383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Норка вылезла из норки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 пошла к знакомой норке.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 нору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норкину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вошла,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Норку в норке не нашла.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Если норки нет уж в норке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Может, норка возле норки?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Нет нигде.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Пропал и след.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Норка-здесь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 норки нет!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83323" y="4289363"/>
            <a:ext cx="39721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Норка – </a:t>
            </a:r>
          </a:p>
          <a:p>
            <a:r>
              <a:rPr lang="ru-RU" sz="2800" dirty="0" smtClean="0"/>
              <a:t>хищное млекопитающее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744" y="57247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Норка (от «нора») - временное или постоянное убежище, создаваемое животными в почве </a:t>
            </a:r>
            <a:endParaRPr lang="ru-RU" sz="2800" dirty="0"/>
          </a:p>
        </p:txBody>
      </p:sp>
      <p:pic>
        <p:nvPicPr>
          <p:cNvPr id="40962" name="Picture 2" descr="http://boombob.ru/img/picture/Oct/12/55e068e353b01d63abf25ef69f17ee46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615" y="1397494"/>
            <a:ext cx="3562041" cy="2898735"/>
          </a:xfrm>
          <a:prstGeom prst="rect">
            <a:avLst/>
          </a:prstGeom>
          <a:noFill/>
        </p:spPr>
      </p:pic>
      <p:pic>
        <p:nvPicPr>
          <p:cNvPr id="40964" name="Picture 4" descr="http://static.panoramio.com/photos/large/53869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25" y="2576753"/>
            <a:ext cx="3789718" cy="19662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486" y="5428121"/>
            <a:ext cx="8011886" cy="95410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Они говорили о разных по значению и признакам словах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2799" y="891792"/>
            <a:ext cx="74458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Что мы можем сказать о значениях слов  -  ОМОНИМАХ с точки зрения понятия.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Как они образуются? Сделайте вывод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900igr.net/up/datai/249912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661" y="2873829"/>
            <a:ext cx="461010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7402" y="718848"/>
            <a:ext cx="3744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Уберите лишнее слово</a:t>
            </a:r>
            <a:endParaRPr lang="ru-RU" sz="2800" b="1" dirty="0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16478" y="1751693"/>
            <a:ext cx="6693807" cy="36911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Летчик, пилот, самолет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Конь, лошадь, степь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Битва, солдат, сражение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Отважный, трусливый, мужественный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7402" y="718848"/>
            <a:ext cx="3744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Уберите лишнее слово</a:t>
            </a:r>
            <a:endParaRPr lang="ru-RU" sz="2800" b="1" dirty="0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16478" y="1751693"/>
            <a:ext cx="6693807" cy="36911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Летчик, пилот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Конь, лошадь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Битва, сражение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Отважный, мужественный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0457" y="1770743"/>
            <a:ext cx="38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ПРОФЕССИЯ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3199" y="2590800"/>
            <a:ext cx="38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Одно и тоже животное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257" y="3447143"/>
            <a:ext cx="38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ВОЕННЫЕ ДЕЙСТВИЯ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6971" y="4811486"/>
            <a:ext cx="399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Характеристика солдата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800" y="5689377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 точки зрения русского языка, это слова какие?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434" name="Group 2"/>
          <p:cNvGrpSpPr>
            <a:grpSpLocks noChangeAspect="1"/>
          </p:cNvGrpSpPr>
          <p:nvPr/>
        </p:nvGrpSpPr>
        <p:grpSpPr bwMode="auto">
          <a:xfrm>
            <a:off x="476775" y="219098"/>
            <a:ext cx="8318628" cy="6239759"/>
            <a:chOff x="4443" y="7488"/>
            <a:chExt cx="7919" cy="5940"/>
          </a:xfrm>
        </p:grpSpPr>
        <p:sp>
          <p:nvSpPr>
            <p:cNvPr id="18435" name="AutoShape 3"/>
            <p:cNvSpPr>
              <a:spLocks noChangeAspect="1" noChangeArrowheads="1"/>
            </p:cNvSpPr>
            <p:nvPr/>
          </p:nvSpPr>
          <p:spPr bwMode="auto">
            <a:xfrm>
              <a:off x="4803" y="7488"/>
              <a:ext cx="7200" cy="5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4541" y="7682"/>
              <a:ext cx="1800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Информатика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4684" y="10728"/>
              <a:ext cx="4439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хранения и обработка информации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10374" y="8568"/>
              <a:ext cx="1351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Глагол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6163" y="10008"/>
              <a:ext cx="3860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 отвечающая на вопросы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4864" y="9288"/>
              <a:ext cx="4439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«что делать?», «что сделать?» и т.д.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4476" y="11628"/>
              <a:ext cx="7527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занимающаяся изучением всевозможных способов передачи,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8505" y="8568"/>
              <a:ext cx="1158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наука,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9698" y="9288"/>
              <a:ext cx="1930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Земледельцы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4698" y="10008"/>
              <a:ext cx="1158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люди,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4749" y="8568"/>
              <a:ext cx="3474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самостоятельная часть речи,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4443" y="12403"/>
              <a:ext cx="3088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 помощью компьютера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9274" y="10839"/>
              <a:ext cx="3088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обозначающая действие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6963" y="7848"/>
              <a:ext cx="4598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которые занимаются выращиванием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7783" y="12348"/>
              <a:ext cx="3860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сельскохозяйственных культур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2799" y="891792"/>
            <a:ext cx="74458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Что мы можем сказать о значениях слов  -  СИНОНИМАХ с точки зрения понятия.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Как они образуются? Сделайте вывод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900igr.net/up/datai/249912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661" y="2873829"/>
            <a:ext cx="461010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7028" y="676041"/>
            <a:ext cx="783771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Выделите существенные признаки следующих понятий: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Тетрадь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Рабочая тетрадь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Компьютер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Персональный компьютер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7029" y="129409"/>
            <a:ext cx="8026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Тетрадь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предмет для произведения записей, состоящий из скреплённых листов белой бумаги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Рабочая тетрадь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предмет для произведения записей, состоящий из скреплённых листов белой бумаги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Компьютер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устройство, которое выполняет четко определенную, заданную последовательность операций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Персональный компьютер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устройство, которое выполняет четко определенную, заданную последовательность операций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2799" y="891792"/>
            <a:ext cx="7445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 вы думаете, может ли понятие состоять как из одного, так и из нескольких слов?</a:t>
            </a:r>
          </a:p>
        </p:txBody>
      </p:sp>
      <p:pic>
        <p:nvPicPr>
          <p:cNvPr id="4" name="Picture 2" descr="http://900igr.net/up/datai/249912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661" y="2873829"/>
            <a:ext cx="461010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3668" y="2910115"/>
            <a:ext cx="5150224" cy="187660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Основная 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конструкция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признаков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понятия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1542" y="404950"/>
            <a:ext cx="80989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Давайте исследуем основную конструкцию признаков понятия</a:t>
            </a:r>
          </a:p>
          <a:p>
            <a:pPr algn="ctr"/>
            <a:r>
              <a:rPr lang="ru-RU" sz="2800" b="1" dirty="0" smtClean="0"/>
              <a:t>Рассмотрим понятие </a:t>
            </a:r>
            <a:r>
              <a:rPr lang="ru-RU" sz="2800" b="1" dirty="0" smtClean="0">
                <a:solidFill>
                  <a:srgbClr val="0070C0"/>
                </a:solidFill>
              </a:rPr>
              <a:t>ТИГР</a:t>
            </a:r>
            <a:r>
              <a:rPr lang="ru-RU" sz="2800" b="1" dirty="0" smtClean="0"/>
              <a:t> и сравним его со схемой</a:t>
            </a:r>
            <a:endParaRPr lang="ru-RU" sz="2800" b="1" dirty="0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35427" y="2206171"/>
            <a:ext cx="8258629" cy="535214"/>
          </a:xfrm>
          <a:prstGeom prst="rect">
            <a:avLst/>
          </a:prstGeom>
          <a:solidFill>
            <a:srgbClr val="FFFFFF"/>
          </a:solidFill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Видовое понятие = родовое понятие + видовое отличие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486" y="2967335"/>
            <a:ext cx="81425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ТИГР</a:t>
            </a:r>
            <a:r>
              <a:rPr lang="ru-RU" sz="2800" dirty="0" smtClean="0"/>
              <a:t> – вид хищных млекопитающих семейства кошачьих, имеющий оранжево-белую окраску с черными полосками.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58" y="4397606"/>
            <a:ext cx="817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 вы думаете в нашем определении, что есть что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364" y="4986049"/>
            <a:ext cx="3384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ВИДОВОЕ ПОНЯТИЕ: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0052" y="5552106"/>
            <a:ext cx="337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РОДОВОЕ ПОНЯТИЕ: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45" y="6103648"/>
            <a:ext cx="3361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ВИДОВОЕ ОТЛИЧИЕ: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2799" y="891792"/>
            <a:ext cx="7445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Какой можно сделать вывод о создании определения понятия</a:t>
            </a:r>
          </a:p>
        </p:txBody>
      </p:sp>
      <p:pic>
        <p:nvPicPr>
          <p:cNvPr id="4" name="Picture 2" descr="http://900igr.net/up/datai/249912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661" y="2873829"/>
            <a:ext cx="461010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3668" y="2910115"/>
            <a:ext cx="5150224" cy="187660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Какие формы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может принимать понятие?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1542" y="2748393"/>
            <a:ext cx="81715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Где вы сейчас выстраивали логическую цепочку, когда рассуждали о яблоке?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На бумаге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Мы проговаривали рассуждения в слух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Мы думали, рассуждали в мыслях</a:t>
            </a:r>
            <a:endParaRPr lang="ru-RU" sz="2800" dirty="0"/>
          </a:p>
        </p:txBody>
      </p:sp>
      <p:pic>
        <p:nvPicPr>
          <p:cNvPr id="34820" name="Picture 4" descr="http://veralline.com/uploads/images/comparison/2014/12/03/cb7c7ea0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486" y="178159"/>
            <a:ext cx="2467428" cy="2444296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656" y="464456"/>
            <a:ext cx="2186661" cy="208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2522" y="704335"/>
            <a:ext cx="7994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Так почему мы поняли друг друга?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257" y="2828836"/>
            <a:ext cx="7547429" cy="3046988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Мышление – </a:t>
            </a:r>
            <a:r>
              <a:rPr lang="ru-RU" sz="3200" dirty="0" smtClean="0"/>
              <a:t>это наивысшая ступень человеческого понятия.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Значит,  понятие это форма мышления, которая отражает существенные признаки объекта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7028" y="419465"/>
            <a:ext cx="80554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Информатика</a:t>
            </a:r>
            <a:r>
              <a:rPr lang="ru-RU" sz="2800" b="1" dirty="0" smtClean="0"/>
              <a:t> – </a:t>
            </a:r>
            <a:r>
              <a:rPr lang="ru-RU" sz="2800" dirty="0" smtClean="0"/>
              <a:t>это наука, занимающаяся изучением всевозможных способов передачи, хранения и обработки информации с помощью компьютера.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514" y="2546421"/>
            <a:ext cx="8084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Глагол</a:t>
            </a:r>
            <a:r>
              <a:rPr lang="ru-RU" sz="2800" dirty="0" smtClean="0"/>
              <a:t> – это самостоятельная часть речи, обозначающая действие и отвечающая на вопросы «что делать?», «что сделать?» и т.д.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770" y="4549392"/>
            <a:ext cx="8135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Земледельцы</a:t>
            </a:r>
            <a:r>
              <a:rPr lang="ru-RU" sz="2800" dirty="0" smtClean="0"/>
              <a:t> – это люди, которые занимаются выращиванием сельскохозяйственных культур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6240" y="3316515"/>
            <a:ext cx="5150224" cy="187660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Как образуются понятия при помощи логических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приемов?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5" y="391886"/>
            <a:ext cx="4934856" cy="61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900igr.net/up/datai/249912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147" y="2394857"/>
            <a:ext cx="2769771" cy="203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2799" y="891792"/>
            <a:ext cx="7445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Вы готовы ответить на вопрос: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 образуются понятия? </a:t>
            </a:r>
          </a:p>
        </p:txBody>
      </p:sp>
      <p:pic>
        <p:nvPicPr>
          <p:cNvPr id="4" name="Picture 2" descr="http://900igr.net/up/datai/249912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661" y="2873829"/>
            <a:ext cx="461010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6240" y="2881086"/>
            <a:ext cx="5150224" cy="187660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Исследуем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понятия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практике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53445" y="1464135"/>
            <a:ext cx="808255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_______________ отражается совокупность существенных признаков отдельного объекта или класса однородных объектов.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из объектов можно описать с помощью ____________, которые должно состоять как из ______________ понятия,  так и _____________ отличия. Существуют слова _____________, имеющие различные значения, выражающие разные понятия, но одинаково звучащие. Так же существуют слова _____________ выражающие одно и то же понятие, но звучащие различно.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____________, _____________, ______________ и ______________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являются основными логическими приемами формирования понятия. Понятия мы используем, когда думаем. Понятие – это форма _______________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228" y="406178"/>
            <a:ext cx="8149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Давайте подведем итог нашего исследования, вставив пропущенные слова: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41829" y="257701"/>
          <a:ext cx="7445828" cy="63535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22914"/>
                <a:gridCol w="3722914"/>
              </a:tblGrid>
              <a:tr h="24104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Оцени себя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4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Могу ли я объяснить, что такое понятие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не могу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0 баллов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482092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могу с помощью подсказки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 бал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могу сам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 балла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89660" algn="ctr"/>
                        </a:tabLs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Могу ли я выделить существенные признаки понятий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не могу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0 баллов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482092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могу с помощью подсказки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 бал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могу сам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 балла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Смог ли я исследовать понятия в практической работе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не могу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0 баллов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482092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могу с помощью подсказки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 бал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могу сам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 балла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Умею ли я работать в парах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не могу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0 баллов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могу только сам 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 балл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410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могу в паре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 балла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41827" y="2612571"/>
          <a:ext cx="7634514" cy="29616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17257"/>
                <a:gridCol w="3817257"/>
              </a:tblGrid>
              <a:tr h="5723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Если вы набрали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8 баллов</a:t>
                      </a:r>
                      <a:r>
                        <a:rPr lang="ru-RU" sz="2000" dirty="0"/>
                        <a:t>, то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молодец, ты отлично работал на уроке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23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Если вы набрали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6-7 баллов</a:t>
                      </a:r>
                      <a:r>
                        <a:rPr lang="ru-RU" sz="2000" dirty="0"/>
                        <a:t>, то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ты умница, но будь внимательнее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23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Если вы набрали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4-5 баллов</a:t>
                      </a:r>
                      <a:r>
                        <a:rPr lang="ru-RU" sz="2000" dirty="0"/>
                        <a:t>, то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чуть подучи и сможешь руководить командой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854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Если вы набрали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</a:rPr>
                        <a:t>менее 4 баллов</a:t>
                      </a:r>
                      <a:r>
                        <a:rPr lang="ru-RU" sz="2000" dirty="0"/>
                        <a:t>, то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не огорчайся, у тебя все получиться в следующий раз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7029" y="969670"/>
            <a:ext cx="80989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Максимальное количество баллов, которые вы сможете набрать = 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783771" y="1480457"/>
          <a:ext cx="7532915" cy="4847771"/>
        </p:xfrm>
        <a:graphic>
          <a:graphicData uri="http://schemas.openxmlformats.org/presentationml/2006/ole">
            <p:oleObj spid="_x0000_s30721" name="Диаграмма" r:id="rId3" imgW="4676726" imgH="3048090" progId="MSGraph.Char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3657" y="566057"/>
            <a:ext cx="5834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РЕФЛЕКСИЯ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kvedomosti.com/uploads/posts/2015-10/kollekciya-smeshnyh-kartinok-dlya-otlichnogo-nastroeniya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746" y="1407886"/>
            <a:ext cx="762000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67480" y="5304135"/>
            <a:ext cx="6157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УРОК!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476775" y="219098"/>
            <a:ext cx="8318628" cy="6239759"/>
            <a:chOff x="4443" y="7488"/>
            <a:chExt cx="7919" cy="5940"/>
          </a:xfrm>
        </p:grpSpPr>
        <p:sp>
          <p:nvSpPr>
            <p:cNvPr id="18435" name="AutoShape 3"/>
            <p:cNvSpPr>
              <a:spLocks noChangeAspect="1" noChangeArrowheads="1"/>
            </p:cNvSpPr>
            <p:nvPr/>
          </p:nvSpPr>
          <p:spPr bwMode="auto">
            <a:xfrm>
              <a:off x="4803" y="7488"/>
              <a:ext cx="7200" cy="5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4541" y="7682"/>
              <a:ext cx="1800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Информатика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4684" y="10728"/>
              <a:ext cx="4439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хранения и обработка информации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10374" y="8568"/>
              <a:ext cx="1351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Глагол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6163" y="10008"/>
              <a:ext cx="3860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 отвечающая на вопросы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4864" y="9288"/>
              <a:ext cx="4439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«что делать?», «что сделать?» и т.д.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4476" y="11628"/>
              <a:ext cx="7527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занимающаяся изучением всевозможных способов передачи,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8505" y="8568"/>
              <a:ext cx="1158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наука,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9698" y="9288"/>
              <a:ext cx="1930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Земледельцы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4698" y="10008"/>
              <a:ext cx="1158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люди,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4749" y="8568"/>
              <a:ext cx="3474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самостоятельная часть речи,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4443" y="12403"/>
              <a:ext cx="3088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 помощью компьютера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9274" y="10839"/>
              <a:ext cx="3088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обозначающая действие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6963" y="7848"/>
              <a:ext cx="4598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которые занимаются выращиванием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7783" y="12348"/>
              <a:ext cx="3860" cy="5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сельскохозяйственных культур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51567" y="3470729"/>
            <a:ext cx="7781245" cy="1653040"/>
            <a:chOff x="519339" y="2324101"/>
            <a:chExt cx="7781245" cy="165304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9339" y="2329316"/>
              <a:ext cx="4476750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2559" y="2324101"/>
              <a:ext cx="324802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522514" y="508000"/>
            <a:ext cx="8098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Нас окружают множество объектов и каждый из них имеет определенные признаки (определения). Но мы обычно не называем эти признаки, а объектам даем ЧТО?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5268" y="2010229"/>
            <a:ext cx="5150224" cy="1876607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ПОНЯТИЕ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6000" y="1246779"/>
            <a:ext cx="7402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Тогда на уроке мы займемся исследованием ПОНЯТИЕ и ответим на вопрос: </a:t>
            </a:r>
          </a:p>
          <a:p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 образуются понятия?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 возникают признаки понятия?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0" y="4470400"/>
            <a:ext cx="7605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  УРОКА:  _________________________________________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1901" y="1430048"/>
            <a:ext cx="784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Как образуются понятия?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http://900igr.net/up/datai/249912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661" y="2683329"/>
            <a:ext cx="46101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ПЛАН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696686" y="3926394"/>
            <a:ext cx="7896225" cy="830263"/>
            <a:chOff x="1248" y="1299"/>
            <a:chExt cx="4974" cy="523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4782" cy="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45" y="1299"/>
              <a:ext cx="409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Рассмотрим логические приемы формирования</a:t>
              </a:r>
            </a:p>
            <a:p>
              <a:r>
                <a:rPr lang="ru-RU" sz="2400" dirty="0" smtClean="0"/>
                <a:t> понятий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682172" y="1310195"/>
            <a:ext cx="8172451" cy="576263"/>
            <a:chOff x="1248" y="2017"/>
            <a:chExt cx="5148" cy="363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 flipV="1">
              <a:off x="1440" y="2371"/>
              <a:ext cx="4901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26" y="2017"/>
              <a:ext cx="46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Определим существенные признаки объектов понятий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682172" y="2256116"/>
            <a:ext cx="8255001" cy="555625"/>
            <a:chOff x="1248" y="2640"/>
            <a:chExt cx="5200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 flipV="1">
              <a:off x="1440" y="2938"/>
              <a:ext cx="4901" cy="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26" y="2673"/>
              <a:ext cx="46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Исследуем основную конструкцию признаков понятия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711200" y="3018347"/>
            <a:ext cx="9196389" cy="830263"/>
            <a:chOff x="1248" y="3109"/>
            <a:chExt cx="5793" cy="52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 flipV="1">
              <a:off x="1441" y="3603"/>
              <a:ext cx="4817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08" y="3109"/>
              <a:ext cx="523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Ответим на вопрос: </a:t>
              </a:r>
            </a:p>
            <a:p>
              <a:r>
                <a:rPr lang="ru-RU" sz="2400" dirty="0" smtClean="0"/>
                <a:t>Какие формы может принимать понятие?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682171" y="5083232"/>
            <a:ext cx="7924801" cy="563563"/>
            <a:chOff x="1248" y="3230"/>
            <a:chExt cx="4992" cy="355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385" y="3580"/>
              <a:ext cx="4855" cy="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826" y="3263"/>
              <a:ext cx="38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Закрепим действия с понятиями на практике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32228" y="188686"/>
            <a:ext cx="8665029" cy="645885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674915" y="5932995"/>
            <a:ext cx="8085138" cy="576263"/>
            <a:chOff x="1248" y="2017"/>
            <a:chExt cx="5093" cy="36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 flipV="1">
              <a:off x="1440" y="2371"/>
              <a:ext cx="4901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726" y="2017"/>
              <a:ext cx="18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Оценим свою работу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1183</Words>
  <Application>Microsoft Office PowerPoint</Application>
  <PresentationFormat>Экран (4:3)</PresentationFormat>
  <Paragraphs>236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ПОНЯТИЕ</vt:lpstr>
      <vt:lpstr>Слайд 7</vt:lpstr>
      <vt:lpstr>Слайд 8</vt:lpstr>
      <vt:lpstr>ПЛАН</vt:lpstr>
      <vt:lpstr>Слайд 10</vt:lpstr>
      <vt:lpstr>Слайд 11</vt:lpstr>
      <vt:lpstr>1. Определим  существенные  признаки  объектов  понятий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2. Основная   конструкция  признаков  понятия</vt:lpstr>
      <vt:lpstr>Слайд 25</vt:lpstr>
      <vt:lpstr>Слайд 26</vt:lpstr>
      <vt:lpstr>3. Какие формы  может принимать понятие? </vt:lpstr>
      <vt:lpstr>Слайд 28</vt:lpstr>
      <vt:lpstr>Слайд 29</vt:lpstr>
      <vt:lpstr>4. Как образуются понятия при помощи логических  приемов? </vt:lpstr>
      <vt:lpstr>Слайд 31</vt:lpstr>
      <vt:lpstr>Слайд 32</vt:lpstr>
      <vt:lpstr>5. Исследуем  понятия  на практике  </vt:lpstr>
      <vt:lpstr>Слайд 34</vt:lpstr>
      <vt:lpstr>Слайд 35</vt:lpstr>
      <vt:lpstr>Слайд 36</vt:lpstr>
      <vt:lpstr>Слайд 37</vt:lpstr>
      <vt:lpstr>Слайд 38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7</cp:lastModifiedBy>
  <cp:revision>61</cp:revision>
  <dcterms:created xsi:type="dcterms:W3CDTF">2014-11-21T11:00:06Z</dcterms:created>
  <dcterms:modified xsi:type="dcterms:W3CDTF">2019-03-29T13:08:38Z</dcterms:modified>
</cp:coreProperties>
</file>