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68" r:id="rId15"/>
    <p:sldId id="269" r:id="rId16"/>
    <p:sldId id="277" r:id="rId17"/>
    <p:sldId id="278" r:id="rId18"/>
    <p:sldId id="280" r:id="rId19"/>
    <p:sldId id="279" r:id="rId20"/>
    <p:sldId id="271" r:id="rId21"/>
    <p:sldId id="283" r:id="rId22"/>
    <p:sldId id="284" r:id="rId23"/>
    <p:sldId id="272" r:id="rId24"/>
    <p:sldId id="273" r:id="rId25"/>
    <p:sldId id="274" r:id="rId26"/>
    <p:sldId id="285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24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9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5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7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3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5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3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8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0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5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5915-D693-433A-A5AF-9023823099D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973E48-D638-4427-9962-7C7FEB146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4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shkola/tekhnologiya/library/2019/03/21/innovatsionnyy-proekt-mezhpredmetnye-svyazi-v-obucheni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14300"/>
            <a:ext cx="8915399" cy="340042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учащихся на уроках технологии, способствующее подготовке выпускников к ОГЭ по русскому языку в 9 классах.</a:t>
            </a:r>
            <a:r>
              <a:rPr lang="ru-RU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514725"/>
            <a:ext cx="8915399" cy="238893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/>
              <a:t>Пинигина Светлана Александровна, учитель технологии </a:t>
            </a:r>
            <a:endParaRPr lang="ru-RU" sz="2400" b="1" smtClean="0"/>
          </a:p>
          <a:p>
            <a:endParaRPr lang="ru-RU" sz="2400" b="1"/>
          </a:p>
          <a:p>
            <a:r>
              <a:rPr lang="ru-RU" sz="2400" b="1" smtClean="0"/>
              <a:t>МОУ </a:t>
            </a:r>
            <a:r>
              <a:rPr lang="ru-RU" sz="2400" b="1"/>
              <a:t>ИРМО «Хомутовская СОШ №2» Иркутской области, Иркутского </a:t>
            </a:r>
            <a:r>
              <a:rPr lang="ru-RU" sz="2400" b="1" smtClean="0"/>
              <a:t>района</a:t>
            </a:r>
          </a:p>
          <a:p>
            <a:endParaRPr lang="ru-RU"/>
          </a:p>
          <a:p>
            <a:r>
              <a:rPr lang="ru-RU" smtClean="0"/>
              <a:t>                                                        2019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6128"/>
          </a:xfrm>
        </p:spPr>
        <p:txBody>
          <a:bodyPr>
            <a:normAutofit fontScale="90000"/>
          </a:bodyPr>
          <a:lstStyle/>
          <a:p>
            <a:r>
              <a:rPr lang="ru-RU" dirty="0"/>
              <a:t>3.Использование ребусов и кроссвордов на уроках.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00214"/>
            <a:ext cx="8915400" cy="4211008"/>
          </a:xfrm>
        </p:spPr>
        <p:txBody>
          <a:bodyPr/>
          <a:lstStyle/>
          <a:p>
            <a:r>
              <a:rPr lang="ru-RU" dirty="0"/>
              <a:t>Данная работа может заранее подготовлена педагогом </a:t>
            </a:r>
            <a:r>
              <a:rPr lang="ru-RU" dirty="0" smtClean="0"/>
              <a:t>или дана </a:t>
            </a:r>
            <a:r>
              <a:rPr lang="ru-RU" dirty="0"/>
              <a:t>в </a:t>
            </a:r>
            <a:r>
              <a:rPr lang="ru-RU" dirty="0" smtClean="0"/>
              <a:t>форме </a:t>
            </a:r>
            <a:r>
              <a:rPr lang="ru-RU" dirty="0"/>
              <a:t>творческого задания учащимися. Такую работу ребята практически всегда выполняют с удовольствием, поэтому качество достигает до 100 </a:t>
            </a:r>
            <a:r>
              <a:rPr lang="ru-RU" dirty="0" smtClean="0"/>
              <a:t>%.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3095625"/>
            <a:ext cx="4084637" cy="306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513" y="2957140"/>
            <a:ext cx="4457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4628"/>
          </a:xfrm>
        </p:spPr>
        <p:txBody>
          <a:bodyPr/>
          <a:lstStyle/>
          <a:p>
            <a:r>
              <a:rPr lang="ru-RU"/>
              <a:t>4.Работа с текстом.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099" y="1328738"/>
            <a:ext cx="8915400" cy="4582484"/>
          </a:xfrm>
        </p:spPr>
        <p:txBody>
          <a:bodyPr/>
          <a:lstStyle/>
          <a:p>
            <a:r>
              <a:rPr lang="ru-RU" dirty="0"/>
              <a:t> Для данной работы, я использую учебный материал или научные статьи. Ребята работают, как индивидуально, так и в группах. Перед ними ставится задача разбить текст на части, составить план и раскрыть данную тему, составив рассказ. Например, в 8 классах по разделу «Электротехнические работы» по темам «Альтернативные электростанции», «Люминесцентное и неоновое освещение», «Бытовые электронагревательные приборы» и т.д. использую научные статьи, по которым ребята с интересом работают. </a:t>
            </a:r>
            <a:endParaRPr lang="ru-RU" dirty="0" smtClean="0"/>
          </a:p>
          <a:p>
            <a:r>
              <a:rPr lang="ru-RU" dirty="0"/>
              <a:t>Для создания плана работы с текстом, удобнее использовать тезисный план, который представляет следующий вид.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50" y="5043488"/>
            <a:ext cx="7682157" cy="14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42913"/>
            <a:ext cx="8915400" cy="5468309"/>
          </a:xfrm>
        </p:spPr>
        <p:txBody>
          <a:bodyPr/>
          <a:lstStyle/>
          <a:p>
            <a:r>
              <a:rPr lang="ru-RU" dirty="0"/>
              <a:t>По некоторым темам (особенно по темам техники безопасности на уроках технологии) использую задания с выбором правила и созданием своего запрещающего или разрешающего знака по ТБ, который отображает данное правило. Такая работа завершается защитой и выставкой работ.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81" y="2507456"/>
            <a:ext cx="4972050" cy="3729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6453" y="2503884"/>
            <a:ext cx="4943475" cy="3707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16466" y="2486025"/>
            <a:ext cx="4800604" cy="36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339" y="171450"/>
            <a:ext cx="2764631" cy="3686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3" y="171450"/>
            <a:ext cx="2719388" cy="3686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313" y="171450"/>
            <a:ext cx="4491037" cy="3686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963" y="3629025"/>
            <a:ext cx="2490788" cy="3028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507" y="3486150"/>
            <a:ext cx="42291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1765"/>
          </a:xfrm>
        </p:spPr>
        <p:txBody>
          <a:bodyPr/>
          <a:lstStyle/>
          <a:p>
            <a:r>
              <a:rPr lang="ru-RU" dirty="0"/>
              <a:t>5. Создание книжек-малышек.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85888"/>
            <a:ext cx="8915400" cy="4525334"/>
          </a:xfrm>
        </p:spPr>
        <p:txBody>
          <a:bodyPr/>
          <a:lstStyle/>
          <a:p>
            <a:r>
              <a:rPr lang="ru-RU" dirty="0"/>
              <a:t>Этот вид работы планирую и использую для выполнения творческого домашнего задания. </a:t>
            </a:r>
          </a:p>
          <a:p>
            <a:r>
              <a:rPr lang="ru-RU" dirty="0"/>
              <a:t>Например, по разделу «Кулинария» даю творческое задание по созданию книжки, в которой девочки сочиняют сказку, смешную историю из своей жизни или жизни близких людей, </a:t>
            </a:r>
            <a:r>
              <a:rPr lang="ru-RU" dirty="0" smtClean="0"/>
              <a:t>стихотворение </a:t>
            </a:r>
            <a:r>
              <a:rPr lang="ru-RU" dirty="0"/>
              <a:t>и т.п., в которых раскрывается создание того или иного блюда или правила поведения за столом.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2801" y="2607225"/>
            <a:ext cx="3110872" cy="2333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8344" y="3998006"/>
            <a:ext cx="2600324" cy="2058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47253" y="4000641"/>
            <a:ext cx="3282784" cy="2431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3756" y="3309201"/>
            <a:ext cx="3282783" cy="35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00050"/>
            <a:ext cx="8915400" cy="5511172"/>
          </a:xfrm>
        </p:spPr>
        <p:txBody>
          <a:bodyPr/>
          <a:lstStyle/>
          <a:p>
            <a:r>
              <a:rPr lang="ru-RU" dirty="0"/>
              <a:t>С интересом воспринимается в 5 классах и темы «путешествия» различных сказочных героев по стране «Кулинарии». Например, «Кулинария для детей» автора В. Зорина (герои книги: Тетушка Сдоба, дядюшка Крендель и их племянник Колобок).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540" y="2185757"/>
            <a:ext cx="4257675" cy="3193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2065" y="3289697"/>
            <a:ext cx="3686175" cy="2764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80855" y="2128606"/>
            <a:ext cx="3800477" cy="2850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9215" y="3037764"/>
            <a:ext cx="3629025" cy="27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Использование фрагментов из художественных произведений.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Важную роль в обогащении учебного процесса играют произведения художественной литературы. Изучение процессов и явлений на фоне фрагментов из художественных произведений не только обогащают учебный процесс (он становиться интересным, наглядно-образным, впечатляющим), но и расширяет кругозор учащихся. Произведения художественной литературы богаты описаниями тех или иных процессов, интересными фактами. Здесь отражаются те явления, которые по-новому раскрывают уже известные понятия. Эти описания, прежде всего, отличаются своей доступностью и образностью.</a:t>
            </a:r>
          </a:p>
        </p:txBody>
      </p:sp>
    </p:spTree>
    <p:extLst>
      <p:ext uri="{BB962C8B-B14F-4D97-AF65-F5344CB8AC3E}">
        <p14:creationId xmlns:p14="http://schemas.microsoft.com/office/powerpoint/2010/main" val="40414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/>
          <a:lstStyle/>
          <a:p>
            <a:r>
              <a:rPr lang="ru-RU" dirty="0"/>
              <a:t>Литература помогает на уроках технологии разнообразить формы роботы с учащимися, внести яркие моменты при объяснении, расширяет кругозор детей, учит сравнивать и анализировать, делать самостоятельные выводы по отдельным вопросам, активно участвовать на уроке. Примеры из литературы включают детей в живое, непосредственное участие при ознакомлении основным материалом.</a:t>
            </a:r>
          </a:p>
          <a:p>
            <a:r>
              <a:rPr lang="ru-RU" dirty="0"/>
              <a:t>На уроках технологии можно использовать пословицы и поговорки. Так, например, при изучении темы «Приготовление мучных изделий» на уроке можно обсудить смысл пословиц и поговорок: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42913"/>
            <a:ext cx="8915400" cy="5468309"/>
          </a:xfrm>
        </p:spPr>
        <p:txBody>
          <a:bodyPr>
            <a:normAutofit/>
          </a:bodyPr>
          <a:lstStyle/>
          <a:p>
            <a:r>
              <a:rPr lang="ru-RU" dirty="0"/>
              <a:t>•	Хлеб везде хорош — и у нас и за морем.</a:t>
            </a:r>
          </a:p>
          <a:p>
            <a:r>
              <a:rPr lang="ru-RU" dirty="0"/>
              <a:t>•	Из одной муки хлеба не испечешь.</a:t>
            </a:r>
          </a:p>
          <a:p>
            <a:r>
              <a:rPr lang="ru-RU" dirty="0"/>
              <a:t>•	Без хлеба нет обеда.</a:t>
            </a:r>
          </a:p>
          <a:p>
            <a:r>
              <a:rPr lang="ru-RU" dirty="0"/>
              <a:t>•	Щи с мясом, а нет, так и хлеб с квасом.</a:t>
            </a:r>
          </a:p>
          <a:p>
            <a:r>
              <a:rPr lang="ru-RU" dirty="0"/>
              <a:t>•	Баловством хлеба не добудешь.</a:t>
            </a:r>
          </a:p>
          <a:p>
            <a:r>
              <a:rPr lang="ru-RU" dirty="0"/>
              <a:t>•	Чужой хлеб в горле петухом поет.</a:t>
            </a:r>
          </a:p>
          <a:p>
            <a:r>
              <a:rPr lang="ru-RU" dirty="0"/>
              <a:t>•	Хлеб — всему голова.</a:t>
            </a:r>
          </a:p>
          <a:p>
            <a:r>
              <a:rPr lang="ru-RU" dirty="0"/>
              <a:t>•	Если хлеба ни куска, так и в тереме тоска.</a:t>
            </a:r>
          </a:p>
          <a:p>
            <a:r>
              <a:rPr lang="ru-RU" dirty="0"/>
              <a:t>•	Пот по спине — так и хлеб на столе.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После обсуждения смысла данных пословиц можно дать задание детям: «Составить пословицы или поговорки про хлеб». </a:t>
            </a:r>
          </a:p>
        </p:txBody>
      </p:sp>
    </p:spTree>
    <p:extLst>
      <p:ext uri="{BB962C8B-B14F-4D97-AF65-F5344CB8AC3E}">
        <p14:creationId xmlns:p14="http://schemas.microsoft.com/office/powerpoint/2010/main" val="6069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Проектная деятельность.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8116" y="1264555"/>
            <a:ext cx="8915400" cy="4596772"/>
          </a:xfrm>
        </p:spPr>
        <p:txBody>
          <a:bodyPr/>
          <a:lstStyle/>
          <a:p>
            <a:r>
              <a:rPr lang="ru-RU" dirty="0"/>
              <a:t> Широка и интересна работа </a:t>
            </a:r>
            <a:r>
              <a:rPr lang="ru-RU" dirty="0" smtClean="0"/>
              <a:t>по развитию речи школьников </a:t>
            </a:r>
            <a:r>
              <a:rPr lang="ru-RU" dirty="0"/>
              <a:t>в проектной деятельности, где ребята грамотно и правильно, оформляют и демонстрируют свою работу.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74" y="3829050"/>
            <a:ext cx="2118842" cy="2825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013" y="3829050"/>
            <a:ext cx="2118842" cy="2825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951" y="3829050"/>
            <a:ext cx="3679185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00064"/>
            <a:ext cx="8915400" cy="6005668"/>
          </a:xfrm>
        </p:spPr>
        <p:txBody>
          <a:bodyPr>
            <a:normAutofit fontScale="77500" lnSpcReduction="20000"/>
          </a:bodyPr>
          <a:lstStyle/>
          <a:p>
            <a:endParaRPr lang="ru-RU" sz="4000" b="1" i="1" smtClean="0"/>
          </a:p>
          <a:p>
            <a:endParaRPr lang="ru-RU" sz="4000" b="1" i="1"/>
          </a:p>
          <a:p>
            <a:endParaRPr lang="ru-RU" sz="4000" b="1" i="1" smtClean="0"/>
          </a:p>
          <a:p>
            <a:endParaRPr lang="ru-RU" sz="4000" b="1" i="1"/>
          </a:p>
          <a:p>
            <a:pPr marL="0" indent="0">
              <a:buNone/>
            </a:pPr>
            <a:r>
              <a:rPr lang="ru-RU" sz="3400" b="1" i="1"/>
              <a:t> </a:t>
            </a:r>
            <a:endParaRPr lang="ru-RU" sz="3400" b="1" i="1" smtClean="0"/>
          </a:p>
          <a:p>
            <a:pPr marL="0" indent="0">
              <a:buNone/>
            </a:pPr>
            <a:endParaRPr lang="ru-RU" sz="3400" b="1" i="1"/>
          </a:p>
          <a:p>
            <a:pPr marL="0" indent="0">
              <a:buNone/>
            </a:pPr>
            <a:endParaRPr lang="ru-RU" sz="3400" b="1" i="1" smtClean="0"/>
          </a:p>
          <a:p>
            <a:pPr marL="0" indent="0">
              <a:buNone/>
            </a:pPr>
            <a:r>
              <a:rPr lang="ru-RU" sz="3400" b="1" i="1" smtClean="0"/>
              <a:t>«</a:t>
            </a:r>
            <a:r>
              <a:rPr lang="ru-RU" sz="3400" b="1" i="1"/>
              <a:t>Не уметь хорошо выражать своих мыслей -                                                                  недостаток; но не иметь самостоятельных мыслей - еще гораздо больший; самостоятельные же мысли вытекают только из самостоятельно же приобретаемых знаний.»</a:t>
            </a:r>
          </a:p>
          <a:p>
            <a:pPr marL="0" indent="0">
              <a:buNone/>
            </a:pPr>
            <a:r>
              <a:rPr lang="ru-RU" sz="3400" b="1" i="1"/>
              <a:t>                                                                                  </a:t>
            </a:r>
            <a:endParaRPr lang="ru-RU" sz="3400" b="1" i="1" smtClean="0"/>
          </a:p>
          <a:p>
            <a:pPr marL="0" indent="0">
              <a:buNone/>
            </a:pPr>
            <a:r>
              <a:rPr lang="ru-RU" sz="3400" b="1" i="1"/>
              <a:t> </a:t>
            </a:r>
            <a:r>
              <a:rPr lang="ru-RU" sz="3400" b="1" i="1" smtClean="0"/>
              <a:t>                                                       (</a:t>
            </a:r>
            <a:r>
              <a:rPr lang="ru-RU" sz="3400" b="1" i="1"/>
              <a:t>К.Д. Ушинский)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5" y="0"/>
            <a:ext cx="5105926" cy="38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57200"/>
            <a:ext cx="8915400" cy="5454022"/>
          </a:xfrm>
        </p:spPr>
        <p:txBody>
          <a:bodyPr/>
          <a:lstStyle/>
          <a:p>
            <a:r>
              <a:rPr lang="ru-RU" dirty="0"/>
              <a:t>Ребята, благодаря методу проектов, учатся само выражаться: определяя тему проекта, её актуальность, цели проекта, выстраивание задачи проекта для достижения цели, в определении объекта и предмета исследования.</a:t>
            </a:r>
          </a:p>
          <a:p>
            <a:r>
              <a:rPr lang="ru-RU" dirty="0"/>
              <a:t>Так, например, в ходе работы над проектом по разделу «Создание изделий из текстильных волокон», начинаем работу над понятием слов относящихся к изделию «фартук» - у 5 классов, «плечевая одежда с цельнокроеным рукавом» - у 6 классов, «юбка» - у 7 классов. Во время работы по этой теме, учащимся можно давать задания работы со словарём, составляя словарные статьи</a:t>
            </a:r>
            <a:r>
              <a:rPr lang="ru-RU" dirty="0" smtClean="0"/>
              <a:t>.</a:t>
            </a:r>
          </a:p>
          <a:p>
            <a:r>
              <a:rPr lang="ru-RU" dirty="0"/>
              <a:t>Одновременно на данном этапе работы идёт закрепление правописания слов:</a:t>
            </a:r>
          </a:p>
          <a:p>
            <a:r>
              <a:rPr lang="ru-RU" dirty="0"/>
              <a:t>ФАРТУК, ЮБКА [«Г», «К» и «Б» и «П» - правописание звонких и глухих согласных];</a:t>
            </a:r>
          </a:p>
          <a:p>
            <a:r>
              <a:rPr lang="ru-RU" dirty="0"/>
              <a:t>ИЗГОТОВЛЕНИЕ ПЛЕЧЕВОГО ИЗДЕЛИЯ С ЦЕЛЬНОКРОЕНЫМ </a:t>
            </a:r>
            <a:r>
              <a:rPr lang="ru-RU" dirty="0" smtClean="0"/>
              <a:t>РУКАВОМ</a:t>
            </a:r>
          </a:p>
          <a:p>
            <a:r>
              <a:rPr lang="ru-RU" dirty="0"/>
              <a:t>стежок, </a:t>
            </a:r>
            <a:r>
              <a:rPr lang="ru-RU" dirty="0" smtClean="0"/>
              <a:t>строчка </a:t>
            </a:r>
            <a:r>
              <a:rPr lang="ru-RU" dirty="0"/>
              <a:t>, витамины, углеводы, жиры, </a:t>
            </a:r>
            <a:r>
              <a:rPr lang="ru-RU" dirty="0" smtClean="0"/>
              <a:t>белки и 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0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55" y="1073785"/>
            <a:ext cx="3901440" cy="29260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84" y="2214563"/>
            <a:ext cx="3236119" cy="4314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387" y="1445101"/>
            <a:ext cx="4019551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8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3215"/>
          </a:xfrm>
        </p:spPr>
        <p:txBody>
          <a:bodyPr>
            <a:noAutofit/>
          </a:bodyPr>
          <a:lstStyle/>
          <a:p>
            <a:pPr algn="ctr"/>
            <a:r>
              <a:rPr lang="ru-RU" sz="2800" smtClean="0"/>
              <a:t>Мини-проект </a:t>
            </a:r>
            <a:br>
              <a:rPr lang="ru-RU" sz="2800" smtClean="0"/>
            </a:br>
            <a:r>
              <a:rPr lang="ru-RU" sz="2800" smtClean="0"/>
              <a:t>«Заслуги </a:t>
            </a:r>
            <a:r>
              <a:rPr lang="ru-RU" sz="2800"/>
              <a:t>М.В. Ломоносов </a:t>
            </a:r>
            <a:r>
              <a:rPr lang="ru-RU" sz="2800" smtClean="0"/>
              <a:t>в                                науках.» </a:t>
            </a:r>
            <a:endParaRPr lang="ru-RU" sz="28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64" y="1457325"/>
            <a:ext cx="3098800" cy="2324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92450" y="1870075"/>
            <a:ext cx="3302000" cy="24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0798" y="2400300"/>
            <a:ext cx="3200400" cy="240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96" y="2230437"/>
            <a:ext cx="3371851" cy="2528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" y="4299521"/>
            <a:ext cx="3448051" cy="2586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998" y="4386684"/>
            <a:ext cx="3215615" cy="24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6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14325"/>
            <a:ext cx="8915400" cy="5596897"/>
          </a:xfrm>
        </p:spPr>
        <p:txBody>
          <a:bodyPr/>
          <a:lstStyle/>
          <a:p>
            <a:r>
              <a:rPr lang="ru-RU"/>
              <a:t>Работая над проектами по технологии, уделяется большое внимание развитию речи учащихся, это происходит благодаря обращению в работе к основным типам речи.</a:t>
            </a:r>
          </a:p>
          <a:p>
            <a:r>
              <a:rPr lang="ru-RU"/>
              <a:t>Например, типа речи- повествование, т. е. составление рассказа. Работу по данному типу речи можно наблюдать на составлении рассказа по определённому плану, например, по теме «Изготовление изделий из текстильных волокон»:</a:t>
            </a:r>
          </a:p>
          <a:p>
            <a:r>
              <a:rPr lang="ru-RU"/>
              <a:t>1.	Конструирование</a:t>
            </a:r>
          </a:p>
          <a:p>
            <a:r>
              <a:rPr lang="ru-RU"/>
              <a:t>2.	Выбор модели, моделирование</a:t>
            </a:r>
          </a:p>
          <a:p>
            <a:r>
              <a:rPr lang="ru-RU"/>
              <a:t>3.	Выбор ткани и цветовое решение.</a:t>
            </a:r>
          </a:p>
          <a:p>
            <a:r>
              <a:rPr lang="ru-RU"/>
              <a:t>4.	Декоративное оформление изделия.</a:t>
            </a:r>
          </a:p>
          <a:p>
            <a:r>
              <a:rPr lang="ru-RU"/>
              <a:t>На уроках технологии часто используется и второй тип речи- рассуждение.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58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42913"/>
            <a:ext cx="8915400" cy="5468309"/>
          </a:xfrm>
        </p:spPr>
        <p:txBody>
          <a:bodyPr/>
          <a:lstStyle/>
          <a:p>
            <a:r>
              <a:rPr lang="ru-RU"/>
              <a:t>Например, по темам раздела «Художественные ремёсла», при выполнении проекта, ребёнок ставит цель- сделать подарок родителям, подруге, близкому человеку и т.п. Он предлагает несколько вариантов (идей) решения данной проблемы (подарка), из которых рассуждая выбирает лучший для него вариант. Например, учащаяся выбирает вариант создания подарка используя вышивку лентами и начинает рассуждать:</a:t>
            </a:r>
          </a:p>
          <a:p>
            <a:r>
              <a:rPr lang="ru-RU"/>
              <a:t>Во-первых, у неё лучше получается вышивка, именно лентами.</a:t>
            </a:r>
          </a:p>
          <a:p>
            <a:r>
              <a:rPr lang="ru-RU"/>
              <a:t>Во-вторых, такие подарки очень нравятся тому человеку, которому я хочу сделать данный подарок.</a:t>
            </a:r>
          </a:p>
          <a:p>
            <a:r>
              <a:rPr lang="ru-RU"/>
              <a:t>Во- третьих, она люблю это делать</a:t>
            </a:r>
          </a:p>
          <a:p>
            <a:r>
              <a:rPr lang="ru-RU"/>
              <a:t>В- четвёртых, рассматривает наличие материалов и приспособлений (оборудования).</a:t>
            </a:r>
          </a:p>
          <a:p>
            <a:r>
              <a:rPr lang="ru-RU" smtClean="0"/>
              <a:t>…..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8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71475"/>
            <a:ext cx="8915400" cy="5539747"/>
          </a:xfrm>
        </p:spPr>
        <p:txBody>
          <a:bodyPr/>
          <a:lstStyle/>
          <a:p>
            <a:r>
              <a:rPr lang="ru-RU"/>
              <a:t>После всех рассуждений делается вывод. Например, мой подарок удался, он получился красивым, этот подарок принесёт много радости окружающим.</a:t>
            </a:r>
          </a:p>
          <a:p>
            <a:r>
              <a:rPr lang="ru-RU"/>
              <a:t>Реже, чем на русском языке или литературе, но всё же на уроках технологии, мы обращаемся к третьему типу речи – описание. Например, описание картин или репродукций по определённым темам.</a:t>
            </a:r>
          </a:p>
          <a:p>
            <a:r>
              <a:rPr lang="ru-RU"/>
              <a:t>Например, по разделу «Создание изделий из текстильных волокон».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68" y="3044818"/>
            <a:ext cx="4413887" cy="3475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43" y="2948789"/>
            <a:ext cx="4816257" cy="3615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943" y="2843213"/>
            <a:ext cx="3139712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8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3" y="128587"/>
            <a:ext cx="1048497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0113" y="2751892"/>
            <a:ext cx="10001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>
                <a:solidFill>
                  <a:schemeClr val="accent5">
                    <a:lumMod val="50000"/>
                  </a:schemeClr>
                </a:solidFill>
              </a:rPr>
              <a:t>Успехов и процветания!</a:t>
            </a:r>
          </a:p>
          <a:p>
            <a:pPr algn="ctr"/>
            <a:endParaRPr lang="ru-RU" sz="4400" b="1"/>
          </a:p>
          <a:p>
            <a:pPr algn="ctr"/>
            <a:r>
              <a:rPr lang="ru-RU" sz="4000"/>
              <a:t>     Спасибо за внимания! </a:t>
            </a:r>
          </a:p>
          <a:p>
            <a:pPr algn="ctr"/>
            <a:r>
              <a:rPr lang="ru-RU" sz="4000" b="1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214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Список используемой литературы: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71613"/>
            <a:ext cx="8915400" cy="4439609"/>
          </a:xfrm>
        </p:spPr>
        <p:txBody>
          <a:bodyPr/>
          <a:lstStyle/>
          <a:p>
            <a:r>
              <a:rPr lang="ru-RU" smtClean="0">
                <a:hlinkClick r:id="rId2"/>
              </a:rPr>
              <a:t>Технология </a:t>
            </a:r>
            <a:r>
              <a:rPr lang="ru-RU">
                <a:hlinkClick r:id="rId2"/>
              </a:rPr>
              <a:t>5 класс. Поурочные планы. Г.П. Попова, Издательство «Учитель», Волгоград, 2012 [6, с. 42-43]</a:t>
            </a:r>
          </a:p>
          <a:p>
            <a:pPr marL="0" indent="0">
              <a:buNone/>
            </a:pPr>
            <a:r>
              <a:rPr lang="ru-RU">
                <a:hlinkClick r:id="rId2"/>
              </a:rPr>
              <a:t> </a:t>
            </a:r>
            <a:r>
              <a:rPr lang="ru-RU" smtClean="0">
                <a:hlinkClick r:id="rId2"/>
              </a:rPr>
              <a:t>   </a:t>
            </a:r>
            <a:r>
              <a:rPr lang="en-US" smtClean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nsportal.ru/shkola/tekhnologiya/library/2019/03/21/innovatsionnyy-proekt-mezhpredmetnye-svyazi-v-obuchenii</a:t>
            </a:r>
            <a:endParaRPr lang="ru-RU" smtClean="0"/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0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ru-RU" dirty="0"/>
              <a:t>Развитие речи учащихся, благодаря быстро шагающему прогрессу, снижается в геометрической прогрессии. В связи с этим начиная с самого раннего развития детей нужно пытаться научить грамотно и образно выражать свои мысли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/>
              <a:t>Следовательно, одна из важных задач всех учителей состоит в том, чтобы развивать и обогащать речь школьников </a:t>
            </a:r>
            <a:r>
              <a:rPr lang="ru-RU" dirty="0" smtClean="0"/>
              <a:t>не </a:t>
            </a:r>
            <a:r>
              <a:rPr lang="ru-RU" dirty="0"/>
              <a:t>только на уроках русского языка и литературы, но и по всем учебным предметам и во внеклассной деятельности. Только в таком случае, коллективно мы сможем решить данную проблему.</a:t>
            </a:r>
          </a:p>
          <a:p>
            <a:r>
              <a:rPr lang="ru-RU" dirty="0" smtClean="0"/>
              <a:t>На </a:t>
            </a:r>
            <a:r>
              <a:rPr lang="ru-RU" dirty="0"/>
              <a:t>своих уроках технологии я стараюсь планомерно вести работу по данному направлению</a:t>
            </a:r>
            <a:r>
              <a:rPr lang="ru-RU" dirty="0" smtClean="0"/>
              <a:t>.</a:t>
            </a:r>
          </a:p>
          <a:p>
            <a:r>
              <a:rPr lang="ru-RU" dirty="0"/>
              <a:t>Практические задания, используемые мною на занятиях, можно разделить на следующие группы.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13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8903"/>
          </a:xfrm>
        </p:spPr>
        <p:txBody>
          <a:bodyPr>
            <a:normAutofit fontScale="90000"/>
          </a:bodyPr>
          <a:lstStyle/>
          <a:p>
            <a:r>
              <a:rPr lang="ru-RU" dirty="0"/>
              <a:t>1.	Работа с новыми словами.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43013"/>
            <a:ext cx="8915400" cy="4668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ознакомлении детей с новыми словами, часто использую примерные вопросы, следующего направления:</a:t>
            </a:r>
          </a:p>
          <a:p>
            <a:pPr marL="0" indent="0">
              <a:buNone/>
            </a:pPr>
            <a:r>
              <a:rPr lang="ru-RU" dirty="0"/>
              <a:t> -От какого слова произошло данное слово?</a:t>
            </a:r>
          </a:p>
          <a:p>
            <a:pPr marL="0" indent="0">
              <a:buNone/>
            </a:pPr>
            <a:r>
              <a:rPr lang="ru-RU" dirty="0"/>
              <a:t>-Знаете ли перевод данного слова с иностранного языка?</a:t>
            </a:r>
          </a:p>
          <a:p>
            <a:pPr marL="0" indent="0">
              <a:buNone/>
            </a:pPr>
            <a:r>
              <a:rPr lang="ru-RU" dirty="0"/>
              <a:t>-Сравните с правильным написанием слова. Мы были правы?</a:t>
            </a:r>
          </a:p>
          <a:p>
            <a:pPr marL="0" indent="0">
              <a:buNone/>
            </a:pPr>
            <a:r>
              <a:rPr lang="ru-RU" dirty="0"/>
              <a:t>-Какой корень имеет данное слово?</a:t>
            </a:r>
          </a:p>
          <a:p>
            <a:pPr marL="0" indent="0">
              <a:buNone/>
            </a:pPr>
            <a:r>
              <a:rPr lang="ru-RU" dirty="0"/>
              <a:t>-Какие однокоренные слова вы можете подобрать к данному слову?</a:t>
            </a:r>
          </a:p>
          <a:p>
            <a:pPr marL="0" indent="0">
              <a:buNone/>
            </a:pPr>
            <a:r>
              <a:rPr lang="ru-RU" dirty="0"/>
              <a:t>-Интересные факты по теме.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71463"/>
            <a:ext cx="8915400" cy="5639759"/>
          </a:xfrm>
        </p:spPr>
        <p:txBody>
          <a:bodyPr>
            <a:normAutofit/>
          </a:bodyPr>
          <a:lstStyle/>
          <a:p>
            <a:r>
              <a:rPr lang="ru-RU" dirty="0"/>
              <a:t>Например, тема «Получение текстильных волокон» из раздела «Создание изделий из текстильных волокон».</a:t>
            </a:r>
          </a:p>
          <a:p>
            <a:r>
              <a:rPr lang="ru-RU" dirty="0"/>
              <a:t>Слово- СТАНОК.</a:t>
            </a:r>
          </a:p>
          <a:p>
            <a:r>
              <a:rPr lang="ru-RU" dirty="0"/>
              <a:t>- Как правильно пишется данное слово?</a:t>
            </a:r>
          </a:p>
          <a:p>
            <a:r>
              <a:rPr lang="ru-RU" dirty="0"/>
              <a:t>- Какое проверочное слово вы можете подобрать?</a:t>
            </a:r>
          </a:p>
          <a:p>
            <a:r>
              <a:rPr lang="ru-RU" dirty="0"/>
              <a:t>- Какие однокоренные слова вы можете подобрать?</a:t>
            </a:r>
          </a:p>
          <a:p>
            <a:r>
              <a:rPr lang="ru-RU" dirty="0"/>
              <a:t>- Знаете ли историю возникновения данного слова? (Когда появился первый ткацкий станок в виде простейшей рамы- горизонтальной или вертикальной – неизвестно. В одном из трудов по истории текстильной техники рассказывается о племени </a:t>
            </a:r>
            <a:r>
              <a:rPr lang="ru-RU" dirty="0" err="1"/>
              <a:t>бакаири</a:t>
            </a:r>
            <a:r>
              <a:rPr lang="ru-RU" dirty="0"/>
              <a:t>, где применяли вертикальную ткацкую раму. Это были два столба, врытых в землю. От одного к другому протягивали толстые хлопковые нити-основу. Уток был намотан на палочку и с ее помощью продевался через основу. Ткань получалась похожей на циновку. В Древнем Египте предпочитали горизонтальную раму. Человек у такой рамы работал непременно стоя. От «стоять, стать» и произошли слова «стан», «станок»).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0025"/>
            <a:ext cx="8911687" cy="11144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Например, слова используемые на уроках технологии: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4450"/>
            <a:ext cx="8915400" cy="4596772"/>
          </a:xfrm>
        </p:spPr>
        <p:txBody>
          <a:bodyPr>
            <a:normAutofit/>
          </a:bodyPr>
          <a:lstStyle/>
          <a:p>
            <a:r>
              <a:rPr lang="ru-RU" dirty="0"/>
              <a:t>Мода- условно латинское (</a:t>
            </a:r>
            <a:r>
              <a:rPr lang="ru-RU" dirty="0" err="1"/>
              <a:t>modus</a:t>
            </a:r>
            <a:r>
              <a:rPr lang="ru-RU" dirty="0"/>
              <a:t>- мера, способ, образ действий); для нас оно означает временное преобладание тех или иных вкусов.</a:t>
            </a:r>
          </a:p>
          <a:p>
            <a:r>
              <a:rPr lang="ru-RU" dirty="0" err="1"/>
              <a:t>Интерье́р</a:t>
            </a:r>
            <a:r>
              <a:rPr lang="ru-RU" dirty="0"/>
              <a:t> (фр. </a:t>
            </a:r>
            <a:r>
              <a:rPr lang="ru-RU" dirty="0" err="1"/>
              <a:t>intérieur</a:t>
            </a:r>
            <a:r>
              <a:rPr lang="ru-RU" dirty="0"/>
              <a:t> &lt; лат. </a:t>
            </a:r>
            <a:r>
              <a:rPr lang="ru-RU" dirty="0" err="1"/>
              <a:t>interior</a:t>
            </a:r>
            <a:r>
              <a:rPr lang="ru-RU" dirty="0"/>
              <a:t> — </a:t>
            </a:r>
            <a:r>
              <a:rPr lang="ru-RU" dirty="0" smtClean="0"/>
              <a:t>внутренний) </a:t>
            </a:r>
            <a:r>
              <a:rPr lang="ru-RU" dirty="0"/>
              <a:t>— архитектурное и художественно оформленное внутреннее пространство </a:t>
            </a:r>
            <a:r>
              <a:rPr lang="ru-RU" dirty="0" smtClean="0"/>
              <a:t>здания, </a:t>
            </a:r>
            <a:r>
              <a:rPr lang="ru-RU" dirty="0"/>
              <a:t>обеспечивающее человеку эстетическое восприятие и благоприятные условия жизнедеятельности; внутреннее пространство здания или отдельного </a:t>
            </a:r>
            <a:r>
              <a:rPr lang="ru-RU" dirty="0" smtClean="0"/>
              <a:t>помещения.</a:t>
            </a:r>
            <a:endParaRPr lang="ru-RU" dirty="0"/>
          </a:p>
          <a:p>
            <a:r>
              <a:rPr lang="ru-RU" dirty="0"/>
              <a:t>Сервировка (от фр. </a:t>
            </a:r>
            <a:r>
              <a:rPr lang="ru-RU" dirty="0" err="1"/>
              <a:t>service</a:t>
            </a:r>
            <a:r>
              <a:rPr lang="ru-RU" dirty="0"/>
              <a:t>) — термин в кулинарии, который обозначает ряд связанных процессов при приёме пищи. Сервировка стола - это подготовка и оформление стола для приёма пищи.</a:t>
            </a:r>
          </a:p>
          <a:p>
            <a:r>
              <a:rPr lang="ru-RU" dirty="0" err="1"/>
              <a:t>Орна́мент</a:t>
            </a:r>
            <a:r>
              <a:rPr lang="ru-RU" dirty="0"/>
              <a:t> (лат. </a:t>
            </a:r>
            <a:r>
              <a:rPr lang="ru-RU" dirty="0" err="1"/>
              <a:t>ornamentum</a:t>
            </a:r>
            <a:r>
              <a:rPr lang="ru-RU" dirty="0"/>
              <a:t> «украшение») — узор, основанный на повторе и чередовании составляющих его элементов; предназначается для украшения различных предметов (утварь, орудия и оружие, текстильные изделия, мебель, книги и так </a:t>
            </a:r>
            <a:r>
              <a:rPr lang="ru-RU" dirty="0" smtClean="0"/>
              <a:t>далее).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330495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 Работу со словами можно проводить и по теме «Синтаксиса», где однородные члены предложения связаны с обобщающим словом и наоборот.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               Например, вопрос: Какие предметы сервировки стола вам известны?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Предметы сервировки стола: тарелки, ножи и вилки, салфетки,                                                                                                 </a:t>
            </a:r>
            <a:r>
              <a:rPr lang="ru-RU" sz="2700" dirty="0" smtClean="0">
                <a:solidFill>
                  <a:schemeClr val="tx1"/>
                </a:solidFill>
              </a:rPr>
              <a:t>скатерть</a:t>
            </a:r>
            <a:r>
              <a:rPr lang="ru-RU" sz="2700" dirty="0">
                <a:solidFill>
                  <a:schemeClr val="tx1"/>
                </a:solidFill>
              </a:rPr>
              <a:t>, бокалы, приборы со специями, вазы с цветами.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938" y="4325931"/>
            <a:ext cx="3395395" cy="24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85850"/>
            <a:ext cx="8915400" cy="4825372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sz="2800" dirty="0"/>
              <a:t>И обратное задание, к чему относится перечень данных слов: тарелки, ножи и вилки, салфетки, скатерть, бокалы, приборы со специями, вазы с цветами? К предметам сервировки стола.</a:t>
            </a:r>
          </a:p>
          <a:p>
            <a:r>
              <a:rPr lang="ru-RU" sz="2800" dirty="0"/>
              <a:t> Данное задание может проводиться при работе в парах, в форме вопросов педагога к классу, при составлении кроссвордов и ребусов и т.п.</a:t>
            </a:r>
          </a:p>
          <a:p>
            <a:r>
              <a:rPr lang="ru-RU" sz="2800" dirty="0" smtClean="0"/>
              <a:t>Дополнительно </a:t>
            </a:r>
            <a:r>
              <a:rPr lang="ru-RU" sz="2800" dirty="0"/>
              <a:t>ребята делают сообщения по другим интересным фактам, связанные со словами и выражениями по темам курса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6824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	Словарный диктант.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00188"/>
            <a:ext cx="8915400" cy="4411034"/>
          </a:xfrm>
        </p:spPr>
        <p:txBody>
          <a:bodyPr>
            <a:normAutofit/>
          </a:bodyPr>
          <a:lstStyle/>
          <a:p>
            <a:r>
              <a:rPr lang="ru-RU" dirty="0" smtClean="0"/>
              <a:t>1 </a:t>
            </a:r>
            <a:r>
              <a:rPr lang="ru-RU" dirty="0"/>
              <a:t>вариант. Педагог подбирает слова по определённой тематике.</a:t>
            </a:r>
          </a:p>
          <a:p>
            <a:r>
              <a:rPr lang="ru-RU" dirty="0"/>
              <a:t>2 вариант. Одному или небольшой группе ребят, даётся задание составить диктант с использованием слов по определённой теме или разделу тем.</a:t>
            </a:r>
          </a:p>
          <a:p>
            <a:r>
              <a:rPr lang="ru-RU" dirty="0"/>
              <a:t>Варианты проведения: </a:t>
            </a:r>
          </a:p>
          <a:p>
            <a:r>
              <a:rPr lang="ru-RU" dirty="0"/>
              <a:t>1.	</a:t>
            </a:r>
            <a:r>
              <a:rPr lang="ru-RU" dirty="0" smtClean="0"/>
              <a:t> </a:t>
            </a:r>
            <a:r>
              <a:rPr lang="ru-RU" dirty="0"/>
              <a:t>учащийся выполняет работу индивидуально, а затем сравнивает с </a:t>
            </a:r>
            <a:r>
              <a:rPr lang="ru-RU" dirty="0" smtClean="0"/>
              <a:t>эталоном </a:t>
            </a:r>
            <a:endParaRPr lang="ru-RU" dirty="0"/>
          </a:p>
          <a:p>
            <a:r>
              <a:rPr lang="ru-RU" dirty="0"/>
              <a:t>(проверка может проводиться в парах);</a:t>
            </a:r>
          </a:p>
          <a:p>
            <a:r>
              <a:rPr lang="ru-RU" dirty="0"/>
              <a:t>2.	каждый учащийся выходит к доске и пишет по одному слову (проверка и исправление проводиться коллективно)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2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</TotalTime>
  <Words>1641</Words>
  <Application>Microsoft Office PowerPoint</Application>
  <PresentationFormat>Произвольный</PresentationFormat>
  <Paragraphs>111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Легкий дым</vt:lpstr>
      <vt:lpstr>Развитие речи учащихся на уроках технологии, способствующее подготовке выпускников к ОГЭ по русскому языку в 9 классах. </vt:lpstr>
      <vt:lpstr>Презентация PowerPoint</vt:lpstr>
      <vt:lpstr>Презентация PowerPoint</vt:lpstr>
      <vt:lpstr>1. Работа с новыми словами.</vt:lpstr>
      <vt:lpstr>Презентация PowerPoint</vt:lpstr>
      <vt:lpstr>Например, слова используемые на уроках технологии:</vt:lpstr>
      <vt:lpstr> Работу со словами можно проводить и по теме «Синтаксиса», где однородные члены предложения связаны с обобщающим словом и наоборот.                Например, вопрос: Какие предметы сервировки стола вам известны? Предметы сервировки стола: тарелки, ножи и вилки, салфетки,                                                                                                 скатерть, бокалы, приборы со специями, вазы с цветами. </vt:lpstr>
      <vt:lpstr>Презентация PowerPoint</vt:lpstr>
      <vt:lpstr>2. Словарный диктант.  </vt:lpstr>
      <vt:lpstr>3.Использование ребусов и кроссвордов на уроках. </vt:lpstr>
      <vt:lpstr>4.Работа с текстом.</vt:lpstr>
      <vt:lpstr>Презентация PowerPoint</vt:lpstr>
      <vt:lpstr>Презентация PowerPoint</vt:lpstr>
      <vt:lpstr>5. Создание книжек-малышек. </vt:lpstr>
      <vt:lpstr>Презентация PowerPoint</vt:lpstr>
      <vt:lpstr>6. Использование фрагментов из художественных произведений.</vt:lpstr>
      <vt:lpstr>Презентация PowerPoint</vt:lpstr>
      <vt:lpstr>Презентация PowerPoint</vt:lpstr>
      <vt:lpstr>7. Проектная деятельность.</vt:lpstr>
      <vt:lpstr>Презентация PowerPoint</vt:lpstr>
      <vt:lpstr>Презентация PowerPoint</vt:lpstr>
      <vt:lpstr>Мини-проект  «Заслуги М.В. Ломоносов в                                науках.»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Надежда Пронская</cp:lastModifiedBy>
  <cp:revision>25</cp:revision>
  <dcterms:created xsi:type="dcterms:W3CDTF">2019-03-23T13:24:36Z</dcterms:created>
  <dcterms:modified xsi:type="dcterms:W3CDTF">2019-04-12T11:43:42Z</dcterms:modified>
</cp:coreProperties>
</file>