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67" r:id="rId11"/>
    <p:sldId id="273" r:id="rId12"/>
    <p:sldId id="269" r:id="rId13"/>
    <p:sldId id="268" r:id="rId14"/>
    <p:sldId id="276" r:id="rId15"/>
    <p:sldId id="270" r:id="rId16"/>
    <p:sldId id="277" r:id="rId17"/>
    <p:sldId id="278" r:id="rId18"/>
    <p:sldId id="279" r:id="rId19"/>
    <p:sldId id="281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39D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ru-RU" sz="2800" b="0" dirty="0"/>
              <a:t>Определение медианы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70725474947199E-3"/>
          <c:y val="0.19826747645323359"/>
          <c:w val="0.86988601926518616"/>
          <c:h val="0.72726548901973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ли, Вы, определение медианы?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5344933014497508"/>
                  <c:y val="-0.33647897147230554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92%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730438240548232E-2"/>
                  <c:y val="0.11857077608660765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32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 b="0"/>
            </a:pPr>
            <a:endParaRPr lang="ru-RU"/>
          </a:p>
        </c:txPr>
      </c:legendEntry>
      <c:layout>
        <c:manualLayout>
          <c:xMode val="edge"/>
          <c:yMode val="edge"/>
          <c:x val="0.76096357830428085"/>
          <c:y val="0.309489994938834"/>
          <c:w val="0.18773399075587721"/>
          <c:h val="0.39650100606105493"/>
        </c:manualLayout>
      </c:layout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marL="0" indent="0" algn="ctr" rtl="0">
        <a:tabLst/>
        <a:defRPr lang="ru-RU" sz="28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 b="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948881389826271"/>
          <c:w val="0.78279109479288622"/>
          <c:h val="0.72506999125109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Этимология термина «биссектриса»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/>
                      <a:t>48%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486038203557888"/>
                  <c:y val="-6.873859517560304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52%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44461673061968"/>
          <c:y val="0.35874828146481691"/>
          <c:w val="0.18532298046077572"/>
          <c:h val="0.38557867766529186"/>
        </c:manualLayout>
      </c:layout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>
              <a:tabLst/>
              <a:defRPr sz="2800"/>
            </a:pPr>
            <a:r>
              <a:rPr lang="ru-RU" sz="2800" dirty="0"/>
              <a:t> </a:t>
            </a:r>
            <a:r>
              <a:rPr lang="ru-RU" sz="2800" b="0" dirty="0"/>
              <a:t>Этимология математических терминов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435636781098393E-2"/>
          <c:y val="0.12436313119205078"/>
          <c:w val="0.4549472640899983"/>
          <c:h val="0.610954533316960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Этимология математических терминов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/>
                      <a:t>70%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/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Интересно</c:v>
                </c:pt>
                <c:pt idx="1">
                  <c:v>Не интересно, не нужно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5190237147139598"/>
          <c:y val="0.22952834675289491"/>
          <c:w val="0.3569520513841864"/>
          <c:h val="0.3424819269593826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b="0" dirty="0"/>
              <a:t>Расширение кругозора </a:t>
            </a:r>
          </a:p>
        </c:rich>
      </c:tx>
      <c:layout>
        <c:manualLayout>
          <c:xMode val="edge"/>
          <c:yMode val="edge"/>
          <c:x val="0.19000682930654764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001385127482226E-3"/>
          <c:y val="0.22896666784498693"/>
          <c:w val="0.55621651706808917"/>
          <c:h val="0.658130472876751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Расширение кругозора </c:v>
                </c:pt>
              </c:strCache>
            </c:strRef>
          </c:tx>
          <c:spPr>
            <a:solidFill>
              <a:srgbClr val="66FFCC"/>
            </a:solidFill>
          </c:spPr>
          <c:dPt>
            <c:idx val="1"/>
            <c:bubble3D val="0"/>
            <c:spPr>
              <a:solidFill>
                <a:srgbClr val="89839D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1775863954505687"/>
                  <c:y val="0.14659198850143731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501312335958006"/>
                  <c:y val="1.6897262842144732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5374744823563722E-2"/>
                  <c:y val="-0.25271966004249469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52%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/>
                      <a:t>24%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Усвоение материала</c:v>
                </c:pt>
                <c:pt idx="1">
                  <c:v>Построение чертежа</c:v>
                </c:pt>
                <c:pt idx="2">
                  <c:v>Повышение общей культуры</c:v>
                </c:pt>
                <c:pt idx="3">
                  <c:v>Не нужно, лишняя информация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0.65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219109641412389"/>
          <c:y val="0.12748465300545803"/>
          <c:w val="0.44780886505272999"/>
          <c:h val="0.78636711760159039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92CA8-4CFC-4F25-B29F-B32D5256EAF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1D29D-9A72-4F98-B084-3120EA0F7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D29D-9A72-4F98-B084-3120EA0F73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0B5A-E724-4C75-86C7-383B79D2DD5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76;&#1085;&#1099;&#1077;-&#1089;&#1083;&#1086;&#1074;&#1072;.&#1088;&#1092;/3120-zri-v-koren-chto-znachit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400" dirty="0">
                <a:latin typeface="+mj-lt"/>
              </a:rPr>
              <a:t>Муниципальное бюджетное общеобразовательное учреждение </a:t>
            </a:r>
            <a:br>
              <a:rPr lang="ru-RU" sz="7400" dirty="0">
                <a:latin typeface="+mj-lt"/>
              </a:rPr>
            </a:br>
            <a:r>
              <a:rPr lang="ru-RU" sz="7400" dirty="0">
                <a:latin typeface="+mj-lt"/>
              </a:rPr>
              <a:t>«Ревдская средняя общеобразовательная школа им. В.С. Воронина» </a:t>
            </a:r>
            <a:endParaRPr lang="ru-RU" sz="7400" dirty="0" smtClean="0">
              <a:latin typeface="+mj-lt"/>
            </a:endParaRPr>
          </a:p>
          <a:p>
            <a:pPr marL="0" indent="0" algn="ctr">
              <a:buNone/>
            </a:pPr>
            <a:endParaRPr lang="ru-RU" sz="7400" dirty="0">
              <a:latin typeface="+mj-lt"/>
            </a:endParaRPr>
          </a:p>
          <a:p>
            <a:pPr marL="0" indent="0" algn="ctr">
              <a:buNone/>
            </a:pPr>
            <a:endParaRPr lang="ru-RU" sz="74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7400" dirty="0" smtClean="0">
                <a:latin typeface="+mj-lt"/>
              </a:rPr>
              <a:t>ИНФОРМАЦИОННЫЙ </a:t>
            </a:r>
            <a:r>
              <a:rPr lang="ru-RU" sz="7400" dirty="0" smtClean="0">
                <a:latin typeface="+mj-lt"/>
              </a:rPr>
              <a:t>ПРОЕКТ </a:t>
            </a:r>
          </a:p>
          <a:p>
            <a:pPr marL="0" indent="0" algn="ctr">
              <a:buNone/>
            </a:pPr>
            <a:r>
              <a:rPr lang="ru-RU" sz="11200" b="1" dirty="0" smtClean="0">
                <a:latin typeface="+mj-lt"/>
              </a:rPr>
              <a:t>Растут ли радикалы в огороде?</a:t>
            </a:r>
            <a:endParaRPr lang="ru-RU" sz="11200" dirty="0" smtClean="0">
              <a:latin typeface="+mj-lt"/>
            </a:endParaRPr>
          </a:p>
          <a:p>
            <a:pPr marL="0" indent="0" algn="r">
              <a:buNone/>
            </a:pPr>
            <a:r>
              <a:rPr lang="ru-RU" sz="7400" dirty="0" smtClean="0">
                <a:latin typeface="+mj-lt"/>
              </a:rPr>
              <a:t>Работу выполнила:</a:t>
            </a:r>
            <a:endParaRPr lang="ru-RU" sz="7400" dirty="0">
              <a:latin typeface="+mj-lt"/>
            </a:endParaRPr>
          </a:p>
          <a:p>
            <a:pPr marL="0" indent="0" algn="r">
              <a:buNone/>
            </a:pPr>
            <a:r>
              <a:rPr lang="ru-RU" sz="7400" dirty="0">
                <a:latin typeface="+mj-lt"/>
              </a:rPr>
              <a:t> </a:t>
            </a:r>
            <a:r>
              <a:rPr lang="ru-RU" sz="7400" b="1" dirty="0" smtClean="0">
                <a:latin typeface="+mj-lt"/>
              </a:rPr>
              <a:t>Ходзинская Глафира Геннадьевна</a:t>
            </a:r>
            <a:endParaRPr lang="ru-RU" sz="7400" dirty="0" smtClean="0">
              <a:latin typeface="+mj-lt"/>
            </a:endParaRPr>
          </a:p>
          <a:p>
            <a:pPr marL="0" indent="0" algn="r">
              <a:buNone/>
            </a:pPr>
            <a:r>
              <a:rPr lang="ru-RU" sz="7400" dirty="0">
                <a:latin typeface="+mj-lt"/>
              </a:rPr>
              <a:t> 9 класс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r">
              <a:buNone/>
            </a:pPr>
            <a:r>
              <a:rPr lang="ru-RU" sz="6000" dirty="0"/>
              <a:t> </a:t>
            </a:r>
            <a:r>
              <a:rPr lang="ru-RU" sz="6000" dirty="0" smtClean="0"/>
              <a:t>  </a:t>
            </a:r>
            <a:r>
              <a:rPr lang="ru-RU" sz="6000" dirty="0" smtClean="0"/>
              <a:t> </a:t>
            </a:r>
            <a:r>
              <a:rPr lang="ru-RU" sz="7600" dirty="0" smtClean="0">
                <a:latin typeface="+mj-lt"/>
              </a:rPr>
              <a:t>руководитель: </a:t>
            </a:r>
          </a:p>
          <a:p>
            <a:pPr marL="0" indent="0" algn="r">
              <a:buNone/>
            </a:pPr>
            <a:r>
              <a:rPr lang="ru-RU" sz="7600" dirty="0" smtClean="0">
                <a:latin typeface="+mj-lt"/>
              </a:rPr>
              <a:t>Шушкова Нина Феодосьевна, </a:t>
            </a:r>
          </a:p>
          <a:p>
            <a:pPr marL="0" indent="0" algn="r">
              <a:buNone/>
            </a:pPr>
            <a:r>
              <a:rPr lang="ru-RU" sz="7600" dirty="0" smtClean="0">
                <a:latin typeface="+mj-lt"/>
              </a:rPr>
              <a:t>учитель математики</a:t>
            </a:r>
            <a:endParaRPr lang="ru-RU" sz="7600" dirty="0" smtClean="0">
              <a:latin typeface="+mj-lt"/>
            </a:endParaRPr>
          </a:p>
          <a:p>
            <a:endParaRPr lang="ru-RU" sz="9600" dirty="0">
              <a:latin typeface="+mj-lt"/>
            </a:endParaRP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15816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П.Ревда</a:t>
            </a:r>
            <a:r>
              <a:rPr lang="ru-RU" dirty="0" smtClean="0"/>
              <a:t> 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5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179512"/>
            <a:ext cx="8229600" cy="2664296"/>
          </a:xfrm>
        </p:spPr>
        <p:txBody>
          <a:bodyPr>
            <a:no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   </a:t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/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/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/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Теорема </a:t>
            </a:r>
            <a:r>
              <a:rPr lang="ru-RU" sz="4000" dirty="0">
                <a:solidFill>
                  <a:prstClr val="black"/>
                </a:solidFill>
              </a:rPr>
              <a:t>Пифагора -  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теорема </a:t>
            </a:r>
            <a:r>
              <a:rPr lang="ru-RU" sz="4000" dirty="0">
                <a:solidFill>
                  <a:prstClr val="black"/>
                </a:solidFill>
              </a:rPr>
              <a:t>«</a:t>
            </a:r>
            <a:r>
              <a:rPr lang="ru-RU" sz="4000" dirty="0" smtClean="0">
                <a:solidFill>
                  <a:prstClr val="black"/>
                </a:solidFill>
              </a:rPr>
              <a:t>невест»</a:t>
            </a:r>
            <a:r>
              <a:rPr lang="ru-RU" sz="4000" i="1" dirty="0" smtClean="0">
                <a:solidFill>
                  <a:prstClr val="black"/>
                </a:solidFill>
              </a:rPr>
              <a:t>, </a:t>
            </a:r>
            <a:r>
              <a:rPr lang="ru-RU" sz="4000" dirty="0">
                <a:solidFill>
                  <a:prstClr val="black"/>
                </a:solidFill>
              </a:rPr>
              <a:t>теорема «ослов»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   </a:t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smtClean="0">
                <a:solidFill>
                  <a:prstClr val="black"/>
                </a:solidFill>
              </a:rPr>
              <a:t>                          «</a:t>
            </a:r>
            <a:r>
              <a:rPr lang="en-US" sz="4000" dirty="0" smtClean="0">
                <a:solidFill>
                  <a:prstClr val="black"/>
                </a:solidFill>
              </a:rPr>
              <a:t>Dons </a:t>
            </a:r>
            <a:r>
              <a:rPr lang="en-US" sz="4000" dirty="0" err="1" smtClean="0">
                <a:solidFill>
                  <a:prstClr val="black"/>
                </a:solidFill>
              </a:rPr>
              <a:t>asinorum</a:t>
            </a:r>
            <a:r>
              <a:rPr lang="ru-RU" sz="4000" dirty="0" smtClean="0">
                <a:solidFill>
                  <a:prstClr val="black"/>
                </a:solidFill>
              </a:rPr>
              <a:t>»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1" b="100000" l="0" r="99654"/>
                    </a14:imgEffect>
                    <a14:imgEffect>
                      <a14:artisticPlasticWrap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137499" cy="288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Школа\Desktop\Безымянный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67" b="90931" l="30229" r="76961">
                        <a14:backgroundMark x1="49020" y1="52941" x2="49020" y2="52941"/>
                        <a14:backgroundMark x1="45588" y1="55637" x2="45588" y2="55637"/>
                        <a14:backgroundMark x1="43627" y1="56373" x2="43627" y2="56373"/>
                        <a14:backgroundMark x1="45752" y1="52696" x2="45752" y2="52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17104" r="23856" b="7328"/>
          <a:stretch/>
        </p:blipFill>
        <p:spPr bwMode="auto">
          <a:xfrm>
            <a:off x="395536" y="1916832"/>
            <a:ext cx="3378252" cy="28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«Пифагоровы штаны»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7" l="0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90368"/>
            <a:ext cx="4000000" cy="37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0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Переименование </a:t>
            </a:r>
            <a:br>
              <a:rPr lang="ru-RU" dirty="0" smtClean="0"/>
            </a:br>
            <a:r>
              <a:rPr lang="ru-RU" dirty="0" smtClean="0"/>
              <a:t>острова </a:t>
            </a:r>
            <a:r>
              <a:rPr lang="ru-RU" dirty="0" err="1"/>
              <a:t>Самос</a:t>
            </a:r>
            <a:r>
              <a:rPr lang="ru-RU" dirty="0"/>
              <a:t> </a:t>
            </a:r>
            <a:r>
              <a:rPr lang="ru-RU" dirty="0" smtClean="0"/>
              <a:t> в </a:t>
            </a:r>
            <a:r>
              <a:rPr lang="ru-RU" dirty="0"/>
              <a:t>порт  </a:t>
            </a:r>
            <a:r>
              <a:rPr lang="ru-RU" dirty="0" err="1"/>
              <a:t>Пифагорейон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F:\КОНФЕРЕНЦИЯ\596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73477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КОНФЕРЕНЦИЯ\eiland-samos-foto-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6576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600" dirty="0" smtClean="0"/>
              <a:t>Единственная  марка,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на </a:t>
            </a:r>
            <a:r>
              <a:rPr lang="ru-RU" sz="3600" dirty="0" smtClean="0"/>
              <a:t>который </a:t>
            </a:r>
            <a:r>
              <a:rPr lang="ru-RU" sz="3600" dirty="0"/>
              <a:t>изображен математический </a:t>
            </a:r>
            <a:r>
              <a:rPr lang="ru-RU" sz="3600" dirty="0" smtClean="0"/>
              <a:t>факт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73791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</a:rPr>
              <a:t>«Теорема Пифагора. Эллас.350 драхм». </a:t>
            </a:r>
          </a:p>
        </p:txBody>
      </p:sp>
      <p:pic>
        <p:nvPicPr>
          <p:cNvPr id="5123" name="Picture 3" descr="F:\КОНФЕРЕНЦИЯ\0027-024-Krasivaja-mark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2445" r="3546" b="114"/>
          <a:stretch/>
        </p:blipFill>
        <p:spPr bwMode="auto">
          <a:xfrm>
            <a:off x="3140076" y="1549592"/>
            <a:ext cx="2791839" cy="41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018.radikal.ru/i516/1705/b6/044f02a8e0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74261" y="164101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radix </a:t>
            </a:r>
            <a:r>
              <a:rPr lang="en-US" sz="5400" dirty="0" smtClean="0"/>
              <a:t>– </a:t>
            </a:r>
            <a:endParaRPr lang="ru-RU" sz="5400" dirty="0" smtClean="0"/>
          </a:p>
          <a:p>
            <a:r>
              <a:rPr lang="ru-RU" sz="3600" dirty="0" smtClean="0"/>
              <a:t>«КОРНЕПЛОД</a:t>
            </a:r>
            <a:r>
              <a:rPr lang="en-US" sz="3600" dirty="0" smtClean="0"/>
              <a:t>, </a:t>
            </a:r>
            <a:r>
              <a:rPr lang="ru-RU" sz="3600" dirty="0" smtClean="0"/>
              <a:t>КОРЕНЬ РАСТЕНИЯ»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35696" y="5301208"/>
                <a:ext cx="5328592" cy="1119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smtClean="0"/>
                  <a:t>r   - </a:t>
                </a:r>
                <a:r>
                  <a:rPr lang="en-US" sz="6600" dirty="0" smtClean="0">
                    <a:sym typeface="Symbol"/>
                  </a:rPr>
                  <a:t> -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i="1" smtClean="0">
                            <a:latin typeface="Cambria Math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ru-RU" sz="6600" b="0" i="1" smtClean="0">
                            <a:latin typeface="Cambria Math"/>
                            <a:sym typeface="Symbol"/>
                          </a:rPr>
                          <m:t>х</m:t>
                        </m:r>
                      </m:e>
                    </m:rad>
                  </m:oMath>
                </a14:m>
                <a:endParaRPr lang="ru-RU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301208"/>
                <a:ext cx="5328592" cy="1119153"/>
              </a:xfrm>
              <a:prstGeom prst="rect">
                <a:avLst/>
              </a:prstGeom>
              <a:blipFill rotWithShape="1">
                <a:blip r:embed="rId2"/>
                <a:stretch>
                  <a:fillRect l="-7780" t="-21311" b="-42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44" y="2095970"/>
            <a:ext cx="2960896" cy="221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95694" l="63750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25" t="52844" r="8245" b="2613"/>
          <a:stretch/>
        </p:blipFill>
        <p:spPr bwMode="auto">
          <a:xfrm>
            <a:off x="811594" y="2040490"/>
            <a:ext cx="2048204" cy="281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2139" r="8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4" r="10495"/>
          <a:stretch/>
        </p:blipFill>
        <p:spPr bwMode="auto">
          <a:xfrm>
            <a:off x="6228184" y="2040490"/>
            <a:ext cx="2528670" cy="202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4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¾Ð·ÑÐ¼Ð° Ð¿ÑÑÑÐº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50307"/>
            <a:ext cx="3600400" cy="43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«Зри </a:t>
            </a:r>
            <a:r>
              <a:rPr lang="ru-RU" dirty="0"/>
              <a:t>в корень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(афоризм) </a:t>
            </a:r>
            <a:endParaRPr lang="ru-RU" dirty="0"/>
          </a:p>
        </p:txBody>
      </p:sp>
      <p:pic>
        <p:nvPicPr>
          <p:cNvPr id="2050" name="Picture 2" descr="C:\Users\Admin\Desktop\CvPXDbpXYAAb0L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00" l="250" r="99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495"/>
          <a:stretch/>
        </p:blipFill>
        <p:spPr bwMode="auto">
          <a:xfrm>
            <a:off x="354382" y="2348880"/>
            <a:ext cx="4032448" cy="30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7935" y="5799785"/>
            <a:ext cx="412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Козьма</a:t>
            </a:r>
            <a:r>
              <a:rPr lang="ru-RU" sz="2400" dirty="0" smtClean="0"/>
              <a:t>  Петрович  Прутков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26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День квадратного корня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/>
              <a:t>(основатель - учитель математики </a:t>
            </a:r>
            <a:br>
              <a:rPr lang="ru-RU" sz="3200" i="1" dirty="0" smtClean="0"/>
            </a:br>
            <a:r>
              <a:rPr lang="ru-RU" sz="3200" i="1" dirty="0" err="1" smtClean="0"/>
              <a:t>Рон</a:t>
            </a:r>
            <a:r>
              <a:rPr lang="ru-RU" sz="3200" i="1" dirty="0" smtClean="0"/>
              <a:t> Гордон ,США)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2376264" cy="4176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09.09.1981г. 01.01.2001г. 02.02.2004г. 03.03.2009г. 04.04.2016г. 05.05.2025г. 06.06.2036г. 07.07.2049г. 08.08.2064г.</a:t>
            </a:r>
          </a:p>
        </p:txBody>
      </p:sp>
      <p:pic>
        <p:nvPicPr>
          <p:cNvPr id="4" name="Picture 2" descr="ÐÐ°ÑÑÐ¸Ð½ÐºÐ¸ Ð¿Ð¾ Ð·Ð°Ð¿ÑÐ¾ÑÑ Ð´ÐµÐ½Ñ Ð¼Ð°ÑÐµÐ¼Ð°ÑÐ¸ÑÐµÑÐºÐ¾Ð³Ð¾ ÐºÐ¾Ñ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17685" r="24483"/>
          <a:stretch/>
        </p:blipFill>
        <p:spPr bwMode="auto">
          <a:xfrm>
            <a:off x="3026443" y="1988840"/>
            <a:ext cx="553873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25140641"/>
              </p:ext>
            </p:extLst>
          </p:nvPr>
        </p:nvGraphicFramePr>
        <p:xfrm>
          <a:off x="-252536" y="476672"/>
          <a:ext cx="72728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43356899"/>
              </p:ext>
            </p:extLst>
          </p:nvPr>
        </p:nvGraphicFramePr>
        <p:xfrm>
          <a:off x="0" y="3429000"/>
          <a:ext cx="748883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20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89955735"/>
              </p:ext>
            </p:extLst>
          </p:nvPr>
        </p:nvGraphicFramePr>
        <p:xfrm>
          <a:off x="323528" y="476672"/>
          <a:ext cx="82089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2962744"/>
              </p:ext>
            </p:extLst>
          </p:nvPr>
        </p:nvGraphicFramePr>
        <p:xfrm>
          <a:off x="611560" y="3284984"/>
          <a:ext cx="76328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11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8003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Библиографический список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 smtClean="0"/>
              <a:t>Математика</a:t>
            </a:r>
            <a:r>
              <a:rPr lang="ru-RU" dirty="0"/>
              <a:t>: Школьная энциклопедия. – М.: Большая российская энциклопедия, 2003. 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/>
              <a:t>Энциклопедический словарь юного </a:t>
            </a:r>
            <a:r>
              <a:rPr lang="ru-RU" dirty="0" smtClean="0"/>
              <a:t>математика /Сост. </a:t>
            </a:r>
            <a:r>
              <a:rPr lang="ru-RU" dirty="0" err="1" smtClean="0"/>
              <a:t>А.П.Савин</a:t>
            </a:r>
            <a:r>
              <a:rPr lang="ru-RU" dirty="0" smtClean="0"/>
              <a:t>. – М.: Педагогика, 1989</a:t>
            </a:r>
          </a:p>
          <a:p>
            <a:pPr lvl="0"/>
            <a:r>
              <a:rPr lang="ru-RU" dirty="0" smtClean="0"/>
              <a:t>3.</a:t>
            </a:r>
            <a:r>
              <a:rPr lang="ru-RU" u="sng" dirty="0">
                <a:hlinkClick r:id="rId2"/>
              </a:rPr>
              <a:t> https://xn----8sbfgf1bdjhf5a1j.xn--</a:t>
            </a:r>
            <a:r>
              <a:rPr lang="ru-RU" u="sng" dirty="0" smtClean="0">
                <a:hlinkClick r:id="rId2"/>
              </a:rPr>
              <a:t>p1ai/3120-zri-v-koren-chto-znachit.html</a:t>
            </a:r>
            <a:endParaRPr lang="ru-RU" u="sng" dirty="0" smtClean="0"/>
          </a:p>
          <a:p>
            <a:r>
              <a:rPr lang="ru-RU" dirty="0" smtClean="0"/>
              <a:t>4.</a:t>
            </a:r>
            <a:r>
              <a:rPr lang="ru-RU" dirty="0"/>
              <a:t> Математика. 6 класс: учебник для </a:t>
            </a:r>
            <a:r>
              <a:rPr lang="ru-RU" dirty="0" err="1"/>
              <a:t>общеобразоват.учреждений</a:t>
            </a:r>
            <a:r>
              <a:rPr lang="ru-RU" dirty="0"/>
              <a:t> / Н.Я. </a:t>
            </a:r>
            <a:r>
              <a:rPr lang="ru-RU" dirty="0" err="1"/>
              <a:t>Виленкин</a:t>
            </a:r>
            <a:r>
              <a:rPr lang="ru-RU" dirty="0"/>
              <a:t>. – 23 изд. – М.: Мнемозина, 2010. </a:t>
            </a:r>
          </a:p>
          <a:p>
            <a:r>
              <a:rPr lang="ru-RU" dirty="0" smtClean="0"/>
              <a:t>5.</a:t>
            </a:r>
            <a:r>
              <a:rPr lang="ru-RU" dirty="0"/>
              <a:t> Геометрия, 7-9: Учебник для общеобразовательных учреждений / Л.С. Атанасян и др. — 19-е изд. — М.: Просвещение, 2009.</a:t>
            </a:r>
          </a:p>
          <a:p>
            <a:r>
              <a:rPr lang="ru-RU" dirty="0" smtClean="0"/>
              <a:t>6. </a:t>
            </a:r>
            <a:r>
              <a:rPr lang="ru-RU" dirty="0"/>
              <a:t>Алгебра. </a:t>
            </a:r>
            <a:r>
              <a:rPr lang="ru-RU" dirty="0" smtClean="0"/>
              <a:t>8  </a:t>
            </a:r>
            <a:r>
              <a:rPr lang="ru-RU" dirty="0"/>
              <a:t>класс: учебник для общеобразовательных учреждений / </a:t>
            </a:r>
            <a:r>
              <a:rPr lang="ru-RU" dirty="0" err="1" smtClean="0"/>
              <a:t>А.Г.Мерзляк</a:t>
            </a:r>
            <a:r>
              <a:rPr lang="ru-RU" dirty="0" smtClean="0"/>
              <a:t>, </a:t>
            </a:r>
            <a:r>
              <a:rPr lang="ru-RU" dirty="0" err="1" smtClean="0"/>
              <a:t>В.Б.Полонский,М.С.Якир</a:t>
            </a:r>
            <a:r>
              <a:rPr lang="ru-RU" dirty="0" smtClean="0"/>
              <a:t> .Издательство «</a:t>
            </a:r>
            <a:r>
              <a:rPr lang="ru-RU" dirty="0" err="1" smtClean="0"/>
              <a:t>Вентана</a:t>
            </a:r>
            <a:r>
              <a:rPr lang="ru-RU" dirty="0" smtClean="0"/>
              <a:t>-Граф» , 2013г.</a:t>
            </a:r>
          </a:p>
          <a:p>
            <a:r>
              <a:rPr lang="ru-RU" dirty="0" smtClean="0"/>
              <a:t>7.</a:t>
            </a:r>
            <a:r>
              <a:rPr lang="ru-RU" dirty="0"/>
              <a:t> </a:t>
            </a:r>
            <a:r>
              <a:rPr lang="ru-RU" dirty="0" smtClean="0"/>
              <a:t>Геометрия</a:t>
            </a:r>
            <a:r>
              <a:rPr lang="ru-RU" dirty="0"/>
              <a:t> </a:t>
            </a:r>
            <a:r>
              <a:rPr lang="ru-RU" dirty="0" smtClean="0"/>
              <a:t>7 класс , учебник </a:t>
            </a:r>
            <a:r>
              <a:rPr lang="ru-RU" dirty="0"/>
              <a:t>для общеобразовательных учреждений / </a:t>
            </a:r>
            <a:r>
              <a:rPr lang="ru-RU" dirty="0" err="1"/>
              <a:t>А.Г.Мерзляк</a:t>
            </a:r>
            <a:r>
              <a:rPr lang="ru-RU" dirty="0"/>
              <a:t>, </a:t>
            </a:r>
            <a:r>
              <a:rPr lang="ru-RU" dirty="0" err="1"/>
              <a:t>В.Б.Полонский,М.С.Якир</a:t>
            </a:r>
            <a:r>
              <a:rPr lang="ru-RU" dirty="0"/>
              <a:t> .</a:t>
            </a:r>
            <a:r>
              <a:rPr lang="ru-RU" dirty="0" smtClean="0"/>
              <a:t>Издательство «</a:t>
            </a:r>
            <a:r>
              <a:rPr lang="ru-RU" dirty="0" err="1" smtClean="0"/>
              <a:t>Вентана</a:t>
            </a:r>
            <a:r>
              <a:rPr lang="ru-RU" dirty="0" smtClean="0"/>
              <a:t>-Граф» , 2013г.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ru-RU" sz="7200" b="1" dirty="0"/>
              <a:t>Актуальность:</a:t>
            </a:r>
            <a:r>
              <a:rPr lang="ru-RU" sz="7200" dirty="0"/>
              <a:t> </a:t>
            </a:r>
            <a:r>
              <a:rPr lang="ru-RU" sz="7200" dirty="0" smtClean="0"/>
              <a:t>Термины способствуют </a:t>
            </a:r>
            <a:r>
              <a:rPr lang="ru-RU" sz="7200" dirty="0"/>
              <a:t>развитию </a:t>
            </a:r>
            <a:r>
              <a:rPr lang="ru-RU" sz="7200" dirty="0" smtClean="0"/>
              <a:t>математического взгляда на окружающий мир</a:t>
            </a:r>
          </a:p>
          <a:p>
            <a:pPr algn="just">
              <a:spcAft>
                <a:spcPts val="600"/>
              </a:spcAft>
            </a:pPr>
            <a:r>
              <a:rPr lang="ru-RU" sz="7200" b="1" dirty="0" smtClean="0"/>
              <a:t>Цель</a:t>
            </a:r>
            <a:r>
              <a:rPr lang="ru-RU" sz="7200" b="1" dirty="0"/>
              <a:t>: </a:t>
            </a:r>
            <a:r>
              <a:rPr lang="ru-RU" sz="7200" dirty="0" smtClean="0"/>
              <a:t>Изучить этимологию математических терминов, изучаемых в школьном курсе математики                          </a:t>
            </a:r>
          </a:p>
          <a:p>
            <a:pPr algn="just">
              <a:spcAft>
                <a:spcPts val="600"/>
              </a:spcAft>
            </a:pPr>
            <a:r>
              <a:rPr lang="ru-RU" sz="7200" b="1" dirty="0" smtClean="0"/>
              <a:t>Задачи: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7200" dirty="0" smtClean="0"/>
              <a:t>Поиск и отбор актуальной информации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7200" dirty="0" smtClean="0"/>
              <a:t>Найти наиболее интересные факты этимологии математических терминов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7200" dirty="0" smtClean="0"/>
              <a:t>Систематизировать </a:t>
            </a:r>
            <a:r>
              <a:rPr lang="ru-RU" sz="7200" dirty="0"/>
              <a:t>изученный материал и подготовить </a:t>
            </a:r>
            <a:r>
              <a:rPr lang="ru-RU" sz="7200" dirty="0" smtClean="0"/>
              <a:t>презентацию</a:t>
            </a:r>
            <a:endParaRPr lang="ru-RU" sz="72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7200" dirty="0" smtClean="0"/>
              <a:t>Познакомить </a:t>
            </a:r>
            <a:r>
              <a:rPr lang="ru-RU" sz="7200" dirty="0"/>
              <a:t>с </a:t>
            </a:r>
            <a:r>
              <a:rPr lang="ru-RU" sz="7200" dirty="0" smtClean="0"/>
              <a:t>историей возникновения математических терминов </a:t>
            </a:r>
            <a:r>
              <a:rPr lang="ru-RU" sz="7200" dirty="0"/>
              <a:t>одноклассников </a:t>
            </a:r>
            <a:r>
              <a:rPr lang="ru-RU" sz="7200" dirty="0" smtClean="0"/>
              <a:t>с </a:t>
            </a:r>
            <a:r>
              <a:rPr lang="ru-RU" sz="7200" dirty="0"/>
              <a:t>целью </a:t>
            </a:r>
            <a:r>
              <a:rPr lang="ru-RU" sz="7200" dirty="0" smtClean="0"/>
              <a:t>повышения  их общекультурного уровня</a:t>
            </a:r>
          </a:p>
          <a:p>
            <a:pPr marL="0" lvl="0" indent="0" algn="just">
              <a:buNone/>
            </a:pPr>
            <a:endParaRPr lang="ru-RU" sz="7200" dirty="0" smtClean="0"/>
          </a:p>
          <a:p>
            <a:pPr lvl="0" algn="just"/>
            <a:r>
              <a:rPr lang="ru-RU" sz="7200" b="1" dirty="0" smtClean="0"/>
              <a:t>Объект</a:t>
            </a:r>
            <a:r>
              <a:rPr lang="ru-RU" sz="7200" b="1" dirty="0"/>
              <a:t>: </a:t>
            </a:r>
            <a:r>
              <a:rPr lang="ru-RU" sz="7200" dirty="0" smtClean="0"/>
              <a:t>математические термины</a:t>
            </a:r>
            <a:endParaRPr lang="ru-RU" sz="7200" dirty="0"/>
          </a:p>
          <a:p>
            <a:pPr algn="just">
              <a:spcBef>
                <a:spcPts val="600"/>
              </a:spcBef>
            </a:pPr>
            <a:r>
              <a:rPr lang="ru-RU" sz="7200" b="1" dirty="0"/>
              <a:t>Предмет:</a:t>
            </a:r>
            <a:r>
              <a:rPr lang="ru-RU" sz="7200" dirty="0"/>
              <a:t> история </a:t>
            </a:r>
            <a:r>
              <a:rPr lang="ru-RU" sz="7200" dirty="0" smtClean="0"/>
              <a:t>возникновения терминов, </a:t>
            </a:r>
            <a:r>
              <a:rPr lang="ru-RU" sz="7200" dirty="0"/>
              <a:t>математическая </a:t>
            </a:r>
            <a:r>
              <a:rPr lang="ru-RU" sz="7200" dirty="0" smtClean="0"/>
              <a:t>теория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8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35280" cy="2376265"/>
          </a:xfrm>
        </p:spPr>
        <p:txBody>
          <a:bodyPr/>
          <a:lstStyle/>
          <a:p>
            <a:pPr marL="0" indent="0" algn="ctr">
              <a:spcBef>
                <a:spcPts val="200"/>
              </a:spcBef>
              <a:buNone/>
            </a:pPr>
            <a:r>
              <a:rPr lang="ru-RU" i="1" dirty="0" smtClean="0">
                <a:cs typeface="Times New Roman" pitchFamily="18" charset="0"/>
              </a:rPr>
              <a:t>«Кто хочет ограничиться настоящим, </a:t>
            </a:r>
            <a:endParaRPr lang="ru-RU" dirty="0" smtClean="0">
              <a:cs typeface="Times New Roman" pitchFamily="18" charset="0"/>
            </a:endParaRPr>
          </a:p>
          <a:p>
            <a:pPr marL="0" indent="0" algn="ctr">
              <a:spcBef>
                <a:spcPts val="200"/>
              </a:spcBef>
              <a:buNone/>
            </a:pPr>
            <a:r>
              <a:rPr lang="ru-RU" i="1" dirty="0" smtClean="0">
                <a:cs typeface="Times New Roman" pitchFamily="18" charset="0"/>
              </a:rPr>
              <a:t>без знаний прошлого,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ru-RU" i="1" dirty="0" smtClean="0">
                <a:cs typeface="Times New Roman" pitchFamily="18" charset="0"/>
              </a:rPr>
              <a:t>тот никогда его не поймет»</a:t>
            </a:r>
            <a:endParaRPr lang="ru-RU" dirty="0" smtClean="0">
              <a:cs typeface="Times New Roman" pitchFamily="18" charset="0"/>
            </a:endParaRPr>
          </a:p>
        </p:txBody>
      </p:sp>
      <p:pic>
        <p:nvPicPr>
          <p:cNvPr id="1026" name="Picture 2" descr="C:\Users\Admin\Desktop\44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978523" cy="35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2780928"/>
            <a:ext cx="2318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800"/>
              </a:spcBef>
            </a:pPr>
            <a:r>
              <a:rPr lang="ru-RU" sz="3200" dirty="0" err="1">
                <a:cs typeface="Times New Roman" pitchFamily="18" charset="0"/>
              </a:rPr>
              <a:t>Г.В.Лейбниц</a:t>
            </a:r>
            <a:endParaRPr lang="ru-RU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«Попасть в дроби»</a:t>
            </a:r>
            <a:br>
              <a:rPr lang="ru-RU" dirty="0" smtClean="0"/>
            </a:br>
            <a:r>
              <a:rPr lang="ru-RU" dirty="0" smtClean="0"/>
              <a:t>(немецкая поговорка)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0" b="99145" l="0" r="95349">
                        <a14:foregroundMark x1="36047" y1="15385" x2="12016" y2="49858"/>
                        <a14:foregroundMark x1="5426" y1="50712" x2="9302" y2="50712"/>
                        <a14:foregroundMark x1="8140" y1="50712" x2="13953" y2="49003"/>
                        <a14:foregroundMark x1="39922" y1="11681" x2="84884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21" y="1955492"/>
            <a:ext cx="2884636" cy="392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 bwMode="auto">
          <a:xfrm>
            <a:off x="1122965" y="1985374"/>
            <a:ext cx="3024336" cy="39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9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«Он </a:t>
            </a:r>
            <a:r>
              <a:rPr lang="ru-RU" dirty="0"/>
              <a:t>скрупулёзно </a:t>
            </a:r>
            <a:r>
              <a:rPr lang="ru-RU" dirty="0" smtClean="0"/>
              <a:t>изучил </a:t>
            </a:r>
            <a:br>
              <a:rPr lang="ru-RU" dirty="0" smtClean="0"/>
            </a:br>
            <a:r>
              <a:rPr lang="ru-RU" dirty="0" smtClean="0"/>
              <a:t>этот вопрос»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2050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</a:t>
                </a:r>
              </a:p>
              <a:p>
                <a:r>
                  <a:rPr lang="ru-RU" sz="3600" dirty="0"/>
                  <a:t> </a:t>
                </a:r>
                <a:r>
                  <a:rPr lang="ru-RU" sz="3600" dirty="0" smtClean="0"/>
                  <a:t> 12 </a:t>
                </a:r>
                <a:r>
                  <a:rPr lang="ru-RU" sz="3600" dirty="0"/>
                  <a:t>долей меры веса, которая называлась асс</a:t>
                </a:r>
                <a:r>
                  <a:rPr lang="ru-RU" sz="3600" dirty="0" smtClean="0"/>
                  <a:t>.</a:t>
                </a:r>
              </a:p>
              <a:p>
                <a:endParaRPr lang="ru-RU" sz="3600" dirty="0"/>
              </a:p>
              <a:p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5400" b="0" i="1" smtClean="0">
                            <a:latin typeface="Cambria Math"/>
                          </a:rPr>
                          <m:t>  288 </m:t>
                        </m:r>
                      </m:den>
                    </m:f>
                    <m:r>
                      <a:rPr lang="ru-RU" sz="5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3600" dirty="0" smtClean="0"/>
                  <a:t> асса -  </a:t>
                </a:r>
                <a:r>
                  <a:rPr lang="en-US" sz="3600" dirty="0" smtClean="0"/>
                  <a:t>“</a:t>
                </a:r>
                <a:r>
                  <a:rPr lang="ru-RU" sz="3600" dirty="0" err="1" smtClean="0"/>
                  <a:t>скрупулус</a:t>
                </a:r>
                <a:r>
                  <a:rPr lang="en-US" sz="3600" dirty="0" smtClean="0"/>
                  <a:t>”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205063"/>
              </a:xfrm>
              <a:blipFill rotWithShape="1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3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435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«Человек подобен дроби, числитель которой есть то, что человек представляет собой, а знаменатель – то ,что он думает о себе. Чем  большего человек о себе мнения, тем больше знаменатель, а значит, тем меньше дробь»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Л. Н. Толстой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6" y="3573016"/>
            <a:ext cx="22502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2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017" y="5661248"/>
            <a:ext cx="5626631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3600" dirty="0" smtClean="0">
                <a:latin typeface="+mn-lt"/>
              </a:rPr>
              <a:t>Pro </a:t>
            </a:r>
            <a:r>
              <a:rPr lang="en-US" sz="3600" dirty="0">
                <a:latin typeface="+mn-lt"/>
              </a:rPr>
              <a:t>cento – cento – </a:t>
            </a:r>
            <a:r>
              <a:rPr lang="en-US" sz="3600" dirty="0" err="1">
                <a:latin typeface="+mn-lt"/>
              </a:rPr>
              <a:t>cto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– c/o </a:t>
            </a:r>
            <a:r>
              <a:rPr lang="en-US" sz="3600" dirty="0"/>
              <a:t>– </a:t>
            </a:r>
            <a:r>
              <a:rPr lang="en-US" sz="3600" dirty="0" smtClean="0">
                <a:latin typeface="+mn-lt"/>
              </a:rPr>
              <a:t>%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dirty="0" smtClean="0"/>
              <a:t> </a:t>
            </a:r>
            <a:endParaRPr lang="ru-RU" sz="3600" dirty="0"/>
          </a:p>
        </p:txBody>
      </p:sp>
      <p:pic>
        <p:nvPicPr>
          <p:cNvPr id="1026" name="Picture 2" descr="F:\КОНФЕРЕНЦИЯ\1.12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6982"/>
            <a:ext cx="4104456" cy="32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ОНФЕРЕНЦИЯ\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/>
          <a:stretch/>
        </p:blipFill>
        <p:spPr bwMode="auto">
          <a:xfrm>
            <a:off x="6084168" y="2060848"/>
            <a:ext cx="2502056" cy="38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017" y="375945"/>
            <a:ext cx="8407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ea typeface="+mj-ea"/>
                <a:cs typeface="+mj-cs"/>
              </a:rPr>
              <a:t>г.Париж</a:t>
            </a:r>
            <a:r>
              <a:rPr lang="ru-RU" sz="3200" dirty="0">
                <a:ea typeface="+mj-ea"/>
                <a:cs typeface="+mj-cs"/>
              </a:rPr>
              <a:t> ,1685 г,</a:t>
            </a:r>
            <a:br>
              <a:rPr lang="ru-RU" sz="3200" dirty="0">
                <a:ea typeface="+mj-ea"/>
                <a:cs typeface="+mj-cs"/>
              </a:rPr>
            </a:br>
            <a:r>
              <a:rPr lang="ru-RU" sz="3200" dirty="0">
                <a:ea typeface="+mj-ea"/>
                <a:cs typeface="+mj-cs"/>
              </a:rPr>
              <a:t>«Руководство по коммерческой арифметике» </a:t>
            </a:r>
            <a:endParaRPr lang="en-US" sz="3200" dirty="0" smtClean="0">
              <a:ea typeface="+mj-ea"/>
              <a:cs typeface="+mj-cs"/>
            </a:endParaRPr>
          </a:p>
          <a:p>
            <a:pPr algn="ctr"/>
            <a:r>
              <a:rPr lang="ru-RU" sz="3200" dirty="0" err="1" smtClean="0">
                <a:ea typeface="+mj-ea"/>
                <a:cs typeface="+mj-cs"/>
              </a:rPr>
              <a:t>Матье</a:t>
            </a:r>
            <a:r>
              <a:rPr lang="ru-RU" sz="3200" dirty="0" smtClean="0">
                <a:ea typeface="+mj-ea"/>
                <a:cs typeface="+mj-cs"/>
              </a:rPr>
              <a:t> </a:t>
            </a:r>
            <a:r>
              <a:rPr lang="ru-RU" sz="3200" dirty="0">
                <a:ea typeface="+mj-ea"/>
                <a:cs typeface="+mj-cs"/>
              </a:rPr>
              <a:t>де ла Порта </a:t>
            </a:r>
          </a:p>
        </p:txBody>
      </p:sp>
    </p:spTree>
    <p:extLst>
      <p:ext uri="{BB962C8B-B14F-4D97-AF65-F5344CB8AC3E}">
        <p14:creationId xmlns:p14="http://schemas.microsoft.com/office/powerpoint/2010/main" val="27158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Пифагор – "убеждающий речью"</a:t>
            </a:r>
          </a:p>
        </p:txBody>
      </p:sp>
      <p:pic>
        <p:nvPicPr>
          <p:cNvPr id="2050" name="Picture 2" descr="C:\Users\Школа\Desktop\6c2c06a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42112"/>
            <a:ext cx="2809423" cy="35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89085" y="3244334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.       </a:t>
            </a:r>
            <a:endParaRPr lang="ru-RU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619672" y="508518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527126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По данным Википедии, существует 367 доказательств </a:t>
            </a:r>
            <a:r>
              <a:rPr lang="ru-RU" sz="2800" dirty="0" smtClean="0">
                <a:solidFill>
                  <a:prstClr val="black"/>
                </a:solidFill>
              </a:rPr>
              <a:t> теоремы</a:t>
            </a:r>
            <a:r>
              <a:rPr lang="ru-RU" sz="2800" dirty="0">
                <a:solidFill>
                  <a:prstClr val="black"/>
                </a:solidFill>
              </a:rPr>
              <a:t>. Теорема Пифагора занесена в «Книгу рекордов Гиннеса</a:t>
            </a:r>
            <a:r>
              <a:rPr lang="ru-RU" sz="2800" dirty="0" smtClean="0">
                <a:solidFill>
                  <a:prstClr val="black"/>
                </a:solidFill>
              </a:rPr>
              <a:t>».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«</a:t>
            </a:r>
            <a:r>
              <a:rPr lang="ru-RU" sz="3200" dirty="0" err="1" smtClean="0"/>
              <a:t>Гюпотейнуса</a:t>
            </a:r>
            <a:r>
              <a:rPr lang="ru-RU" sz="3200" dirty="0" smtClean="0"/>
              <a:t> , </a:t>
            </a:r>
            <a:r>
              <a:rPr lang="ru-RU" sz="3200" dirty="0" err="1" smtClean="0"/>
              <a:t>Катетос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1026" name="Picture 2" descr="C:\Users\Admin\Desktop\harp_1_l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1268" r="99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01" y="1736773"/>
            <a:ext cx="1786959" cy="38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09333" y="1845654"/>
            <a:ext cx="3743056" cy="3814683"/>
            <a:chOff x="605219" y="2132856"/>
            <a:chExt cx="3743056" cy="38146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8" b="100000" l="1003" r="989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132856"/>
              <a:ext cx="3736715" cy="3744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59837" y="5301208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КАТЕТ</a:t>
              </a:r>
            </a:p>
            <a:p>
              <a:pPr algn="ctr"/>
              <a:r>
                <a:rPr lang="ru-RU" dirty="0" smtClean="0"/>
                <a:t>(</a:t>
              </a:r>
              <a:r>
                <a:rPr lang="ru-RU" sz="1400" dirty="0" smtClean="0"/>
                <a:t>ОТВЕСНЫЙ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5219" y="3299989"/>
              <a:ext cx="1015663" cy="141014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 smtClean="0"/>
                <a:t>КАТЕТ</a:t>
              </a:r>
            </a:p>
            <a:p>
              <a:pPr algn="ctr"/>
              <a:r>
                <a:rPr lang="ru-RU" dirty="0"/>
                <a:t>(</a:t>
              </a:r>
              <a:r>
                <a:rPr lang="ru-RU" sz="1400" dirty="0"/>
                <a:t>ОТВЕСНЫЙ</a:t>
              </a:r>
              <a:r>
                <a:rPr lang="ru-RU" dirty="0"/>
                <a:t>)</a:t>
              </a:r>
            </a:p>
            <a:p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 rot="2970301">
              <a:off x="1876163" y="3332487"/>
              <a:ext cx="1992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ГИПОТЕНУЗА</a:t>
              </a:r>
            </a:p>
            <a:p>
              <a:pPr algn="ctr"/>
              <a:r>
                <a:rPr lang="ru-RU" dirty="0" smtClean="0"/>
                <a:t>(</a:t>
              </a:r>
              <a:r>
                <a:rPr lang="ru-RU" sz="1400" dirty="0" smtClean="0"/>
                <a:t>СТЯГИВАЮЩАЯ</a:t>
              </a:r>
              <a:r>
                <a:rPr lang="ru-RU" dirty="0" smtClean="0"/>
                <a:t>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5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1c9e6d90f8f868836ab138ff86d4a042465c63"/>
</p:tagLst>
</file>

<file path=ppt/theme/theme1.xml><?xml version="1.0" encoding="utf-8"?>
<a:theme xmlns:a="http://schemas.openxmlformats.org/drawingml/2006/main" name="конферен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конференция</Template>
  <TotalTime>981</TotalTime>
  <Words>443</Words>
  <Application>Microsoft Office PowerPoint</Application>
  <PresentationFormat>Экран 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конференция</vt:lpstr>
      <vt:lpstr> </vt:lpstr>
      <vt:lpstr>Цели и задачи проекта</vt:lpstr>
      <vt:lpstr>Презентация PowerPoint</vt:lpstr>
      <vt:lpstr>«Попасть в дроби» (немецкая поговорка) </vt:lpstr>
      <vt:lpstr>«Он скрупулёзно изучил  этот вопрос»</vt:lpstr>
      <vt:lpstr>Презентация PowerPoint</vt:lpstr>
      <vt:lpstr>   Pro cento – cento – cto – c/o – %     </vt:lpstr>
      <vt:lpstr>Пифагор – "убеждающий речью"</vt:lpstr>
      <vt:lpstr>«Гюпотейнуса , Катетос»</vt:lpstr>
      <vt:lpstr>          Теорема Пифагора -   теорема «невест», теорема «ослов»                                 «Dons asinorum» </vt:lpstr>
      <vt:lpstr>«Пифагоровы штаны»</vt:lpstr>
      <vt:lpstr>  Переименование  острова Самос  в порт  Пифагорейон. </vt:lpstr>
      <vt:lpstr>   Единственная  марка,  на который изображен математический факт   </vt:lpstr>
      <vt:lpstr>Презентация PowerPoint</vt:lpstr>
      <vt:lpstr>«Зри в корень» (афоризм) </vt:lpstr>
      <vt:lpstr>День квадратного корня  (основатель - учитель математики  Рон Гордон ,США)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Нинуля</cp:lastModifiedBy>
  <cp:revision>62</cp:revision>
  <dcterms:created xsi:type="dcterms:W3CDTF">2019-02-26T06:28:50Z</dcterms:created>
  <dcterms:modified xsi:type="dcterms:W3CDTF">2019-03-25T13:08:06Z</dcterms:modified>
</cp:coreProperties>
</file>