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7" r:id="rId2"/>
    <p:sldId id="258" r:id="rId3"/>
    <p:sldId id="259" r:id="rId4"/>
    <p:sldId id="260" r:id="rId5"/>
    <p:sldId id="276" r:id="rId6"/>
    <p:sldId id="275" r:id="rId7"/>
    <p:sldId id="281" r:id="rId8"/>
    <p:sldId id="285" r:id="rId9"/>
    <p:sldId id="282" r:id="rId10"/>
    <p:sldId id="287" r:id="rId11"/>
    <p:sldId id="273" r:id="rId12"/>
    <p:sldId id="274" r:id="rId13"/>
    <p:sldId id="267" r:id="rId14"/>
    <p:sldId id="272" r:id="rId15"/>
    <p:sldId id="270" r:id="rId16"/>
    <p:sldId id="264" r:id="rId17"/>
    <p:sldId id="265" r:id="rId18"/>
    <p:sldId id="266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38008D-E350-4288-A794-6292DB41DFBE}" type="datetimeFigureOut">
              <a:rPr lang="ru-RU" smtClean="0"/>
              <a:t>17.03.2019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A0CC50-ADB5-4EB4-8E01-DF56F8F518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6123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06411-D0B4-4476-83F3-3416D944B158}" type="datetime1">
              <a:rPr lang="ru-RU" smtClean="0"/>
              <a:t>17.03.2019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4C0D8-2DF9-4DC5-9767-8B1C2364AEDB}" type="datetime1">
              <a:rPr lang="ru-RU" smtClean="0"/>
              <a:t>17.03.2019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33324-9068-4886-8715-475867B58B20}" type="datetime1">
              <a:rPr lang="ru-RU" smtClean="0"/>
              <a:t>17.03.2019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62CC3-FA91-4C7E-A9E0-E45841E5E107}" type="datetime1">
              <a:rPr lang="ru-RU" smtClean="0"/>
              <a:t>17.03.2019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394D0-6263-4C29-B18B-B2D25A2397E3}" type="datetime1">
              <a:rPr lang="ru-RU" smtClean="0"/>
              <a:t>17.03.2019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207E8-471A-4B16-8C7C-0BED0B9F3588}" type="datetime1">
              <a:rPr lang="ru-RU" smtClean="0"/>
              <a:t>17.03.2019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11E9A-7367-4ECB-87D5-958CE3A3B2E5}" type="datetime1">
              <a:rPr lang="ru-RU" smtClean="0"/>
              <a:t>17.03.2019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3107C-E68A-4CD8-A64A-64D6E35C396A}" type="datetime1">
              <a:rPr lang="ru-RU" smtClean="0"/>
              <a:t>17.03.2019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725DE-4939-4838-8934-C12712C2F2BD}" type="datetime1">
              <a:rPr lang="ru-RU" smtClean="0"/>
              <a:t>17.03.2019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100D0-47C0-4148-9BC4-0DF9D1919656}" type="datetime1">
              <a:rPr lang="ru-RU" smtClean="0"/>
              <a:t>17.03.2019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0E3D6-A2DA-4B9D-B581-DFEA46FC10FB}" type="datetime1">
              <a:rPr lang="ru-RU" smtClean="0"/>
              <a:t>17.03.2019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1EC207A7-3E2B-4352-BFDC-878BC26132B4}" type="datetime1">
              <a:rPr lang="ru-RU" smtClean="0"/>
              <a:t>17.03.2019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Укажите класс и название веществ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5328592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С6Н6</a:t>
            </a:r>
          </a:p>
          <a:p>
            <a:r>
              <a:rPr lang="ru-RU" sz="2800" dirty="0" smtClean="0"/>
              <a:t>С2Н5ОН</a:t>
            </a:r>
          </a:p>
          <a:p>
            <a:r>
              <a:rPr lang="ru-RU" sz="2800" dirty="0" smtClean="0"/>
              <a:t>СН3СООН</a:t>
            </a:r>
          </a:p>
          <a:p>
            <a:r>
              <a:rPr lang="ru-RU" sz="2800" dirty="0" smtClean="0"/>
              <a:t>С5Н12</a:t>
            </a:r>
          </a:p>
          <a:p>
            <a:r>
              <a:rPr lang="ru-RU" sz="2800" dirty="0" smtClean="0"/>
              <a:t>СН3-СН2-СООН</a:t>
            </a:r>
          </a:p>
          <a:p>
            <a:r>
              <a:rPr lang="ru-RU" sz="2800" dirty="0" smtClean="0"/>
              <a:t>С4Н6</a:t>
            </a:r>
          </a:p>
          <a:p>
            <a:r>
              <a:rPr lang="ru-RU" sz="2800" dirty="0" smtClean="0"/>
              <a:t>СН3-СН2-СОН</a:t>
            </a:r>
          </a:p>
          <a:p>
            <a:r>
              <a:rPr lang="ru-RU" sz="2800" dirty="0" smtClean="0"/>
              <a:t>С6Н12</a:t>
            </a:r>
          </a:p>
          <a:p>
            <a:r>
              <a:rPr lang="ru-RU" sz="2800" dirty="0" smtClean="0"/>
              <a:t>СН3-СН2-СН2-СН2-СООН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875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787208" cy="61198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Классификация кислот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4479561"/>
              </p:ext>
            </p:extLst>
          </p:nvPr>
        </p:nvGraphicFramePr>
        <p:xfrm>
          <a:off x="251520" y="692696"/>
          <a:ext cx="8784977" cy="5802248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3312368"/>
                <a:gridCol w="3456384"/>
                <a:gridCol w="2016225"/>
              </a:tblGrid>
              <a:tr h="2601848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По типу радикала</a:t>
                      </a:r>
                      <a:endParaRPr lang="ru-RU" sz="3200" dirty="0">
                        <a:solidFill>
                          <a:schemeClr val="tx1"/>
                        </a:solidFill>
                      </a:endParaRPr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По числу групп СООН</a:t>
                      </a:r>
                      <a:endParaRPr lang="ru-RU" sz="3200" dirty="0">
                        <a:solidFill>
                          <a:schemeClr val="tx1"/>
                        </a:solidFill>
                      </a:endParaRPr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По числу атомов углерода</a:t>
                      </a:r>
                      <a:endParaRPr lang="ru-RU" sz="3200" dirty="0">
                        <a:solidFill>
                          <a:schemeClr val="tx1"/>
                        </a:solidFill>
                      </a:endParaRPr>
                    </a:p>
                  </a:txBody>
                  <a:tcPr marL="84667" marR="84667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Предельные</a:t>
                      </a:r>
                    </a:p>
                    <a:p>
                      <a:pPr algn="ctr"/>
                      <a:endParaRPr lang="ru-RU" sz="3200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Одноосновные</a:t>
                      </a:r>
                      <a:endParaRPr lang="ru-RU" sz="3200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Низшие</a:t>
                      </a:r>
                      <a:endParaRPr lang="ru-RU" sz="3200" dirty="0"/>
                    </a:p>
                  </a:txBody>
                  <a:tcPr marL="84667" marR="84667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dirty="0" smtClean="0"/>
                        <a:t>Непредельные</a:t>
                      </a:r>
                    </a:p>
                    <a:p>
                      <a:pPr algn="ctr"/>
                      <a:endParaRPr lang="ru-RU" sz="3200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Двухосновные</a:t>
                      </a:r>
                      <a:endParaRPr lang="ru-RU" sz="3200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dirty="0" smtClean="0"/>
                        <a:t>Высшие</a:t>
                      </a:r>
                    </a:p>
                    <a:p>
                      <a:pPr algn="ctr"/>
                      <a:endParaRPr lang="ru-RU" sz="3200" dirty="0"/>
                    </a:p>
                  </a:txBody>
                  <a:tcPr marL="84667" marR="84667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Ароматические</a:t>
                      </a:r>
                    </a:p>
                    <a:p>
                      <a:pPr algn="ctr"/>
                      <a:endParaRPr lang="ru-RU" sz="3200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Трехосновные</a:t>
                      </a:r>
                      <a:endParaRPr lang="ru-RU" sz="3200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/>
                    </a:p>
                  </a:txBody>
                  <a:tcPr marL="84667" marR="84667"/>
                </a:tc>
              </a:tr>
            </a:tbl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284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/>
              <a:t>Номенклатура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08720"/>
            <a:ext cx="8496944" cy="5184576"/>
          </a:xfrm>
        </p:spPr>
        <p:txBody>
          <a:bodyPr>
            <a:noAutofit/>
          </a:bodyPr>
          <a:lstStyle/>
          <a:p>
            <a:r>
              <a:rPr lang="ru-RU" sz="2800" b="1" dirty="0"/>
              <a:t>Муравьиная кислота </a:t>
            </a:r>
            <a:r>
              <a:rPr lang="ru-RU" sz="2800" dirty="0"/>
              <a:t>впервые была выделена в XVII веке из красных лесных </a:t>
            </a:r>
            <a:r>
              <a:rPr lang="ru-RU" sz="2800" dirty="0" smtClean="0"/>
              <a:t>муравьев. Но эта кислота также содержится в листьях одного их знакомых вам растений.  Свежее </a:t>
            </a:r>
            <a:r>
              <a:rPr lang="ru-RU" sz="2800" dirty="0"/>
              <a:t>мясо и рыба, переложенные этим растением, дольше сохраняются</a:t>
            </a:r>
            <a:r>
              <a:rPr lang="ru-RU" sz="2800" dirty="0" smtClean="0"/>
              <a:t>. </a:t>
            </a:r>
            <a:r>
              <a:rPr lang="ru-RU" sz="2800" dirty="0"/>
              <a:t>Личный опыт общения с этим растением способен довести до слез. Наконец, это растение узнают даже </a:t>
            </a:r>
            <a:r>
              <a:rPr lang="ru-RU" sz="2800" dirty="0" smtClean="0"/>
              <a:t>слепые. Назовите </a:t>
            </a:r>
            <a:r>
              <a:rPr lang="ru-RU" sz="2800" dirty="0"/>
              <a:t>это растение!</a:t>
            </a:r>
          </a:p>
          <a:p>
            <a:r>
              <a:rPr lang="ru-RU" sz="2800" b="1" dirty="0" smtClean="0"/>
              <a:t>НСООН  </a:t>
            </a:r>
            <a:r>
              <a:rPr lang="ru-RU" sz="2800" dirty="0" smtClean="0"/>
              <a:t>              </a:t>
            </a:r>
          </a:p>
          <a:p>
            <a:r>
              <a:rPr lang="ru-RU" sz="2800" b="1" dirty="0" smtClean="0"/>
              <a:t>Метановая </a:t>
            </a:r>
            <a:r>
              <a:rPr lang="ru-RU" sz="2800" b="1" dirty="0"/>
              <a:t>кислота</a:t>
            </a:r>
          </a:p>
          <a:p>
            <a:endParaRPr lang="ru-RU" sz="2800" dirty="0" smtClean="0"/>
          </a:p>
          <a:p>
            <a:pPr marL="0" indent="0">
              <a:buNone/>
            </a:pPr>
            <a:r>
              <a:rPr lang="ru-RU" sz="2800" b="1" dirty="0" smtClean="0"/>
              <a:t> </a:t>
            </a:r>
            <a:endParaRPr lang="ru-RU" sz="280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8665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900018"/>
          </a:xfrm>
        </p:spPr>
        <p:txBody>
          <a:bodyPr/>
          <a:lstStyle/>
          <a:p>
            <a:r>
              <a:rPr lang="ru-RU" dirty="0"/>
              <a:t>Номенклатура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184576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Масляная кислота </a:t>
            </a:r>
            <a:r>
              <a:rPr lang="ru-RU" sz="2800" dirty="0" smtClean="0"/>
              <a:t>содержится </a:t>
            </a:r>
            <a:r>
              <a:rPr lang="ru-RU" sz="2800" dirty="0"/>
              <a:t>в сливочном масле и нефти. </a:t>
            </a:r>
            <a:r>
              <a:rPr lang="ru-RU" sz="2800" dirty="0" smtClean="0"/>
              <a:t>Она поддерживает </a:t>
            </a:r>
            <a:r>
              <a:rPr lang="ru-RU" sz="2800" dirty="0"/>
              <a:t>кишечный гомеостаз. </a:t>
            </a:r>
            <a:r>
              <a:rPr lang="ru-RU" sz="2800" dirty="0" smtClean="0"/>
              <a:t>Масляная </a:t>
            </a:r>
            <a:r>
              <a:rPr lang="ru-RU" sz="2800" dirty="0"/>
              <a:t>кислота проявляет противораковое и противовоспалительное действие, влияет на </a:t>
            </a:r>
            <a:r>
              <a:rPr lang="ru-RU" sz="2800" dirty="0" smtClean="0"/>
              <a:t>аппетит.</a:t>
            </a:r>
          </a:p>
          <a:p>
            <a:r>
              <a:rPr lang="ru-RU" sz="2800" b="1" dirty="0" smtClean="0"/>
              <a:t>СН3 </a:t>
            </a:r>
            <a:r>
              <a:rPr lang="ru-RU" sz="2800" b="1" dirty="0"/>
              <a:t>– СН2 – </a:t>
            </a:r>
            <a:r>
              <a:rPr lang="ru-RU" sz="2800" b="1" dirty="0" smtClean="0"/>
              <a:t>СН2 – СООН</a:t>
            </a:r>
          </a:p>
          <a:p>
            <a:endParaRPr lang="ru-RU" sz="2800" b="1" dirty="0" smtClean="0"/>
          </a:p>
          <a:p>
            <a:pPr marL="0" indent="0">
              <a:buNone/>
            </a:pPr>
            <a:r>
              <a:rPr lang="ru-RU" sz="2800" b="1" dirty="0" smtClean="0"/>
              <a:t>                                    Бутановая кислота</a:t>
            </a:r>
            <a:endParaRPr lang="ru-RU" sz="280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3287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900018"/>
          </a:xfrm>
        </p:spPr>
        <p:txBody>
          <a:bodyPr/>
          <a:lstStyle/>
          <a:p>
            <a:r>
              <a:rPr lang="ru-RU" dirty="0"/>
              <a:t>Номенклатура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5400600"/>
          </a:xfrm>
        </p:spPr>
        <p:txBody>
          <a:bodyPr>
            <a:noAutofit/>
          </a:bodyPr>
          <a:lstStyle/>
          <a:p>
            <a:r>
              <a:rPr lang="ru-RU" sz="2800" b="1" dirty="0"/>
              <a:t>Молочная кислота </a:t>
            </a:r>
            <a:r>
              <a:rPr lang="ru-RU" sz="2800" dirty="0"/>
              <a:t>находится в квашеной капусте, созревшем сыре, </a:t>
            </a:r>
            <a:r>
              <a:rPr lang="ru-RU" sz="2800" dirty="0" smtClean="0"/>
              <a:t>маринованных </a:t>
            </a:r>
            <a:r>
              <a:rPr lang="ru-RU" sz="2800" dirty="0"/>
              <a:t>огурцах, </a:t>
            </a:r>
            <a:r>
              <a:rPr lang="ru-RU" sz="2800" dirty="0" smtClean="0"/>
              <a:t>молочно-кислой продукции. Продукт гликолиза глюкозы. Накапливается в организме человека……. . Впервые </a:t>
            </a:r>
            <a:r>
              <a:rPr lang="ru-RU" sz="2800" dirty="0"/>
              <a:t>была выведена </a:t>
            </a:r>
            <a:r>
              <a:rPr lang="ru-RU" sz="2800" dirty="0" err="1"/>
              <a:t>Шееле</a:t>
            </a:r>
            <a:r>
              <a:rPr lang="ru-RU" sz="2800" dirty="0"/>
              <a:t> в 1780 г из кислого молока, что и дало ей такое название</a:t>
            </a:r>
            <a:r>
              <a:rPr lang="ru-RU" sz="2800" dirty="0" smtClean="0"/>
              <a:t>!</a:t>
            </a:r>
          </a:p>
          <a:p>
            <a:r>
              <a:rPr lang="ru-RU" sz="2800" b="1" dirty="0"/>
              <a:t>С</a:t>
            </a:r>
            <a:r>
              <a:rPr lang="en-US" sz="2800" b="1" dirty="0"/>
              <a:t>H3 – CH – </a:t>
            </a:r>
            <a:r>
              <a:rPr lang="en-US" sz="2800" b="1" dirty="0" smtClean="0"/>
              <a:t>COOH</a:t>
            </a:r>
            <a:r>
              <a:rPr lang="ru-RU" sz="2800" b="1" dirty="0" smtClean="0"/>
              <a:t>  </a:t>
            </a:r>
            <a:endParaRPr lang="en-US" sz="2800" dirty="0"/>
          </a:p>
          <a:p>
            <a:pPr marL="0" indent="0">
              <a:buNone/>
            </a:pPr>
            <a:r>
              <a:rPr lang="ru-RU" sz="2800" b="1" dirty="0" smtClean="0"/>
              <a:t>                  </a:t>
            </a:r>
            <a:r>
              <a:rPr lang="he-IL" sz="2800" b="1" dirty="0" smtClean="0"/>
              <a:t>׀</a:t>
            </a:r>
            <a:endParaRPr lang="he-IL" sz="2800" b="1" dirty="0"/>
          </a:p>
          <a:p>
            <a:r>
              <a:rPr lang="ru-RU" sz="2800" b="1" dirty="0" smtClean="0"/>
              <a:t>                </a:t>
            </a:r>
            <a:r>
              <a:rPr lang="en-US" sz="2800" b="1" dirty="0" smtClean="0"/>
              <a:t>OH </a:t>
            </a:r>
            <a:r>
              <a:rPr lang="ru-RU" sz="2800" b="1" dirty="0" smtClean="0"/>
              <a:t>         </a:t>
            </a:r>
          </a:p>
          <a:p>
            <a:r>
              <a:rPr lang="ru-RU" sz="2800" b="1" dirty="0" smtClean="0"/>
              <a:t>2-гидроксипропановая кислота</a:t>
            </a:r>
            <a:endParaRPr lang="ru-RU" sz="280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762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611986"/>
          </a:xfrm>
        </p:spPr>
        <p:txBody>
          <a:bodyPr>
            <a:normAutofit fontScale="90000"/>
          </a:bodyPr>
          <a:lstStyle/>
          <a:p>
            <a:r>
              <a:rPr lang="ru-RU" dirty="0"/>
              <a:t>Номенклатура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525963"/>
          </a:xfrm>
        </p:spPr>
        <p:txBody>
          <a:bodyPr>
            <a:noAutofit/>
          </a:bodyPr>
          <a:lstStyle/>
          <a:p>
            <a:pPr algn="just"/>
            <a:r>
              <a:rPr lang="ru-RU" sz="2800" b="1" dirty="0" smtClean="0"/>
              <a:t>Яблочная кислота</a:t>
            </a:r>
            <a:r>
              <a:rPr lang="ru-RU" sz="2800" dirty="0" smtClean="0"/>
              <a:t>, </a:t>
            </a:r>
            <a:r>
              <a:rPr lang="ru-RU" sz="2800" dirty="0"/>
              <a:t>содержащаяся </a:t>
            </a:r>
            <a:r>
              <a:rPr lang="ru-RU" sz="2800" dirty="0" smtClean="0"/>
              <a:t>плодах барбариса, кизила, винограде, крыжовнике, яблоках, рябине.  В пищевой промышленности используется как пищевая добавка Е 296. </a:t>
            </a:r>
          </a:p>
          <a:p>
            <a:pPr algn="just"/>
            <a:r>
              <a:rPr lang="ru-RU" sz="2800" b="1" dirty="0" smtClean="0"/>
              <a:t>НООС </a:t>
            </a:r>
            <a:r>
              <a:rPr lang="ru-RU" sz="2800" b="1" dirty="0"/>
              <a:t>– СН – СН2 – </a:t>
            </a:r>
            <a:r>
              <a:rPr lang="ru-RU" sz="2800" b="1" dirty="0" smtClean="0"/>
              <a:t>СООН</a:t>
            </a:r>
          </a:p>
          <a:p>
            <a:pPr algn="just"/>
            <a:r>
              <a:rPr lang="ru-RU" sz="2800" b="1" dirty="0"/>
              <a:t> </a:t>
            </a:r>
            <a:r>
              <a:rPr lang="ru-RU" sz="2800" b="1" dirty="0" smtClean="0"/>
              <a:t>              ОН</a:t>
            </a:r>
          </a:p>
          <a:p>
            <a:pPr marL="0" indent="0" algn="just">
              <a:buNone/>
            </a:pPr>
            <a:r>
              <a:rPr lang="ru-RU" sz="2800" b="1" dirty="0" smtClean="0"/>
              <a:t>   2-гидроксибутандиовая кислота</a:t>
            </a:r>
            <a:endParaRPr lang="ru-RU" sz="2800" b="1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2195736" y="3933056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9934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900018"/>
          </a:xfrm>
        </p:spPr>
        <p:txBody>
          <a:bodyPr/>
          <a:lstStyle/>
          <a:p>
            <a:r>
              <a:rPr lang="ru-RU" dirty="0"/>
              <a:t>Номенклатура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112568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Щавелевая </a:t>
            </a:r>
            <a:r>
              <a:rPr lang="ru-RU" sz="2800" b="1" dirty="0"/>
              <a:t>кислота</a:t>
            </a:r>
            <a:r>
              <a:rPr lang="ru-RU" sz="2800" dirty="0"/>
              <a:t>, содержащаяся в листьях щавеля, ревеня, шпината, клевера и даже плодах томата. Но с данной кислотой нужно держать «ухо </a:t>
            </a:r>
            <a:r>
              <a:rPr lang="ru-RU" sz="2800" dirty="0" smtClean="0"/>
              <a:t>востро</a:t>
            </a:r>
            <a:r>
              <a:rPr lang="ru-RU" sz="2800" dirty="0"/>
              <a:t>». Ее соли – оксалаты – нерастворимы в воде, поэтому «любители щавеля» могут заработать </a:t>
            </a:r>
            <a:r>
              <a:rPr lang="ru-RU" sz="2800" dirty="0" smtClean="0"/>
              <a:t>себе…….</a:t>
            </a:r>
          </a:p>
          <a:p>
            <a:r>
              <a:rPr lang="ru-RU" sz="2800" b="1" dirty="0" smtClean="0"/>
              <a:t>НООС-СООН</a:t>
            </a:r>
            <a:r>
              <a:rPr lang="ru-RU" sz="2800" dirty="0" smtClean="0"/>
              <a:t> </a:t>
            </a:r>
          </a:p>
          <a:p>
            <a:endParaRPr lang="ru-RU" sz="2800" dirty="0" smtClean="0"/>
          </a:p>
          <a:p>
            <a:pPr marL="0" indent="0">
              <a:buNone/>
            </a:pPr>
            <a:r>
              <a:rPr lang="ru-RU" sz="2800" b="1" dirty="0"/>
              <a:t> </a:t>
            </a:r>
            <a:r>
              <a:rPr lang="ru-RU" sz="2800" b="1" dirty="0" smtClean="0"/>
              <a:t>   </a:t>
            </a:r>
            <a:r>
              <a:rPr lang="ru-RU" sz="2800" b="1" dirty="0" err="1" smtClean="0"/>
              <a:t>этандиовая</a:t>
            </a:r>
            <a:r>
              <a:rPr lang="ru-RU" sz="2800" b="1" dirty="0" smtClean="0"/>
              <a:t> кислота</a:t>
            </a:r>
            <a:endParaRPr lang="ru-RU" sz="280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4767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Физические свойства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3600" dirty="0" smtClean="0"/>
              <a:t>Низшие кислоты – жидкости с резким запахом, хорошо растворимые в воде</a:t>
            </a:r>
          </a:p>
          <a:p>
            <a:endParaRPr lang="ru-RU" sz="3600" dirty="0" smtClean="0"/>
          </a:p>
          <a:p>
            <a:r>
              <a:rPr lang="ru-RU" sz="3600" dirty="0" smtClean="0"/>
              <a:t>Высшие кислоты </a:t>
            </a:r>
            <a:r>
              <a:rPr lang="ru-RU" sz="3600" dirty="0"/>
              <a:t>– </a:t>
            </a:r>
            <a:r>
              <a:rPr lang="ru-RU" sz="3600" dirty="0" smtClean="0"/>
              <a:t>твердые вещества, не имеющие запаха и нерастворимые в воде</a:t>
            </a:r>
            <a:endParaRPr lang="ru-RU" sz="3600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691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Химические свойства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4400" dirty="0" smtClean="0"/>
              <a:t>Карбоновые кислоты реагируют:</a:t>
            </a:r>
          </a:p>
          <a:p>
            <a:r>
              <a:rPr lang="ru-RU" sz="4400" dirty="0" smtClean="0"/>
              <a:t>С металлами</a:t>
            </a:r>
          </a:p>
          <a:p>
            <a:r>
              <a:rPr lang="ru-RU" sz="4400" dirty="0" smtClean="0"/>
              <a:t>С основными оксидами</a:t>
            </a:r>
          </a:p>
          <a:p>
            <a:r>
              <a:rPr lang="ru-RU" sz="4400" dirty="0" smtClean="0"/>
              <a:t>С гидроксидами</a:t>
            </a:r>
          </a:p>
          <a:p>
            <a:r>
              <a:rPr lang="ru-RU" sz="4400" dirty="0" smtClean="0"/>
              <a:t>С солями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2746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427168" cy="1371600"/>
          </a:xfrm>
        </p:spPr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 smtClean="0"/>
              <a:t>§20,</a:t>
            </a:r>
          </a:p>
          <a:p>
            <a:r>
              <a:rPr lang="ru-RU" sz="2800" dirty="0" smtClean="0"/>
              <a:t>Записать в тетради уравнения проведённых реакций.</a:t>
            </a:r>
          </a:p>
          <a:p>
            <a:r>
              <a:rPr lang="ru-RU" sz="2800" dirty="0" smtClean="0"/>
              <a:t>Для ОВР составить электронный баланс</a:t>
            </a:r>
          </a:p>
          <a:p>
            <a:r>
              <a:rPr lang="ru-RU" sz="2800" dirty="0" smtClean="0"/>
              <a:t>Для РИО написать полное и сокращённое ионное уравнение.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832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Укажите класс и название веществ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328592"/>
          </a:xfrm>
        </p:spPr>
        <p:txBody>
          <a:bodyPr>
            <a:normAutofit fontScale="85000" lnSpcReduction="20000"/>
          </a:bodyPr>
          <a:lstStyle/>
          <a:p>
            <a:r>
              <a:rPr lang="ru-RU" sz="3600" dirty="0" smtClean="0"/>
              <a:t>С6Н6 – арен (бензол)</a:t>
            </a:r>
          </a:p>
          <a:p>
            <a:r>
              <a:rPr lang="ru-RU" sz="3600" dirty="0" smtClean="0"/>
              <a:t>С2Н5ОН – спирт (этанол)</a:t>
            </a:r>
          </a:p>
          <a:p>
            <a:r>
              <a:rPr lang="ru-RU" sz="3600" dirty="0" smtClean="0"/>
              <a:t>СН3СООН</a:t>
            </a:r>
          </a:p>
          <a:p>
            <a:r>
              <a:rPr lang="ru-RU" sz="3600" dirty="0" smtClean="0"/>
              <a:t>С5Н12 – </a:t>
            </a:r>
            <a:r>
              <a:rPr lang="ru-RU" sz="3600" dirty="0" err="1" smtClean="0"/>
              <a:t>алкан</a:t>
            </a:r>
            <a:r>
              <a:rPr lang="ru-RU" sz="3600" dirty="0" smtClean="0"/>
              <a:t> (пентан)</a:t>
            </a:r>
          </a:p>
          <a:p>
            <a:r>
              <a:rPr lang="ru-RU" sz="3600" dirty="0" smtClean="0"/>
              <a:t>СН3-СН2-СООН</a:t>
            </a:r>
          </a:p>
          <a:p>
            <a:r>
              <a:rPr lang="ru-RU" sz="3600" dirty="0" smtClean="0"/>
              <a:t>С4Н6 – </a:t>
            </a:r>
            <a:r>
              <a:rPr lang="ru-RU" sz="3600" dirty="0" err="1" smtClean="0"/>
              <a:t>алкин</a:t>
            </a:r>
            <a:r>
              <a:rPr lang="ru-RU" sz="3600" dirty="0" smtClean="0"/>
              <a:t>, </a:t>
            </a:r>
            <a:r>
              <a:rPr lang="ru-RU" sz="3600" dirty="0" err="1" smtClean="0"/>
              <a:t>алкадиен</a:t>
            </a:r>
            <a:r>
              <a:rPr lang="ru-RU" sz="3600" dirty="0" smtClean="0"/>
              <a:t> (</a:t>
            </a:r>
            <a:r>
              <a:rPr lang="ru-RU" sz="3600" dirty="0" err="1" smtClean="0"/>
              <a:t>бутин</a:t>
            </a:r>
            <a:r>
              <a:rPr lang="ru-RU" sz="3600" dirty="0" smtClean="0"/>
              <a:t>, бутадиен)</a:t>
            </a:r>
          </a:p>
          <a:p>
            <a:r>
              <a:rPr lang="ru-RU" sz="3600" dirty="0" smtClean="0"/>
              <a:t>СН3-СН2-СОН – альдегид (</a:t>
            </a:r>
            <a:r>
              <a:rPr lang="ru-RU" sz="3600" dirty="0" err="1" smtClean="0"/>
              <a:t>пропаналь</a:t>
            </a:r>
            <a:r>
              <a:rPr lang="ru-RU" sz="3600" dirty="0" smtClean="0"/>
              <a:t>)</a:t>
            </a:r>
          </a:p>
          <a:p>
            <a:r>
              <a:rPr lang="ru-RU" sz="3600" dirty="0" smtClean="0"/>
              <a:t>С6Н12 – </a:t>
            </a:r>
            <a:r>
              <a:rPr lang="ru-RU" sz="3600" dirty="0" err="1" smtClean="0"/>
              <a:t>алкен</a:t>
            </a:r>
            <a:r>
              <a:rPr lang="ru-RU" sz="3600" dirty="0" smtClean="0"/>
              <a:t> (</a:t>
            </a:r>
            <a:r>
              <a:rPr lang="ru-RU" sz="3600" dirty="0" err="1" smtClean="0"/>
              <a:t>гексен</a:t>
            </a:r>
            <a:r>
              <a:rPr lang="ru-RU" sz="3600" dirty="0" smtClean="0"/>
              <a:t>)</a:t>
            </a:r>
          </a:p>
          <a:p>
            <a:r>
              <a:rPr lang="ru-RU" sz="3600" dirty="0"/>
              <a:t>СН3-СН2-СН2-СН2-СООН</a:t>
            </a:r>
          </a:p>
          <a:p>
            <a:endParaRPr lang="ru-RU" sz="3600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1947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355160" cy="13716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 smtClean="0"/>
              <a:t>СН3СООН</a:t>
            </a:r>
          </a:p>
          <a:p>
            <a:r>
              <a:rPr lang="ru-RU" sz="3600" dirty="0" smtClean="0"/>
              <a:t>СН3-СН2-СООН</a:t>
            </a:r>
          </a:p>
          <a:p>
            <a:r>
              <a:rPr lang="ru-RU" sz="3600" dirty="0"/>
              <a:t>СН3-СН2-СН2-СН2-СООН</a:t>
            </a:r>
          </a:p>
          <a:p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0123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/>
              <a:t>Карбоновые кислоты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0" y="1052736"/>
            <a:ext cx="4114800" cy="554461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3600" dirty="0" smtClean="0"/>
              <a:t>Вещества</a:t>
            </a:r>
            <a:r>
              <a:rPr lang="ru-RU" sz="3600" dirty="0"/>
              <a:t>, </a:t>
            </a:r>
            <a:r>
              <a:rPr lang="ru-RU" sz="3600" dirty="0" smtClean="0"/>
              <a:t>содержащие в молекуле одну </a:t>
            </a:r>
            <a:r>
              <a:rPr lang="ru-RU" sz="3600" dirty="0"/>
              <a:t>или несколько карбоксильных </a:t>
            </a:r>
            <a:r>
              <a:rPr lang="ru-RU" sz="3600" dirty="0" smtClean="0"/>
              <a:t>групп, называются </a:t>
            </a:r>
            <a:r>
              <a:rPr lang="ru-RU" sz="3600" b="1" dirty="0" smtClean="0"/>
              <a:t>карбоновыми кислотами</a:t>
            </a:r>
          </a:p>
          <a:p>
            <a:r>
              <a:rPr lang="ru-RU" sz="3600" dirty="0"/>
              <a:t>С</a:t>
            </a:r>
            <a:r>
              <a:rPr lang="en-US" sz="3600" dirty="0"/>
              <a:t>n</a:t>
            </a:r>
            <a:r>
              <a:rPr lang="ru-RU" sz="3600" dirty="0"/>
              <a:t>Н2</a:t>
            </a:r>
            <a:r>
              <a:rPr lang="en-US" sz="3600" dirty="0"/>
              <a:t>n</a:t>
            </a:r>
            <a:r>
              <a:rPr lang="ru-RU" sz="3600" dirty="0"/>
              <a:t>О2  </a:t>
            </a:r>
            <a:endParaRPr lang="ru-RU" sz="3600" dirty="0" smtClean="0"/>
          </a:p>
          <a:p>
            <a:r>
              <a:rPr lang="ru-RU" sz="3600" dirty="0" smtClean="0"/>
              <a:t>или </a:t>
            </a:r>
            <a:r>
              <a:rPr lang="ru-RU" sz="3600" dirty="0"/>
              <a:t>(</a:t>
            </a:r>
            <a:r>
              <a:rPr lang="en-US" sz="3600" dirty="0"/>
              <a:t>R-COOH)</a:t>
            </a:r>
          </a:p>
          <a:p>
            <a:pPr marL="0" indent="0">
              <a:buNone/>
            </a:pPr>
            <a:endParaRPr lang="ru-RU" sz="3600" b="1" dirty="0"/>
          </a:p>
        </p:txBody>
      </p:sp>
      <p:pic>
        <p:nvPicPr>
          <p:cNvPr id="4" name="Picture 10" descr="Карбоксильная гр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539551" y="908720"/>
            <a:ext cx="3873613" cy="5184576"/>
          </a:xfrm>
          <a:prstGeom prst="rect">
            <a:avLst/>
          </a:prstGeom>
          <a:noFill/>
          <a:ln/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4869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003232" cy="1371600"/>
          </a:xfrm>
        </p:spPr>
        <p:txBody>
          <a:bodyPr/>
          <a:lstStyle/>
          <a:p>
            <a:r>
              <a:rPr lang="ru-RU" dirty="0"/>
              <a:t>Классификация кислот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dirty="0" smtClean="0"/>
              <a:t>По типу </a:t>
            </a:r>
            <a:r>
              <a:rPr lang="en-US" sz="4000" dirty="0" smtClean="0"/>
              <a:t>R</a:t>
            </a:r>
            <a:endParaRPr lang="ru-RU" sz="4000" dirty="0" smtClean="0"/>
          </a:p>
          <a:p>
            <a:r>
              <a:rPr lang="en-US" sz="2800" dirty="0" smtClean="0"/>
              <a:t>CH3 </a:t>
            </a:r>
            <a:r>
              <a:rPr lang="en-US" sz="2800" dirty="0"/>
              <a:t>– CH2 – COOH</a:t>
            </a:r>
            <a:r>
              <a:rPr lang="en-US" sz="2800" dirty="0" smtClean="0"/>
              <a:t>,</a:t>
            </a:r>
          </a:p>
          <a:p>
            <a:r>
              <a:rPr lang="en-US" sz="2800" dirty="0" smtClean="0"/>
              <a:t>CH2 </a:t>
            </a:r>
            <a:r>
              <a:rPr lang="en-US" sz="2800" dirty="0"/>
              <a:t>= CH – COOH, </a:t>
            </a:r>
            <a:endParaRPr lang="ru-RU" sz="2800" dirty="0" smtClean="0"/>
          </a:p>
          <a:p>
            <a:r>
              <a:rPr lang="en-US" sz="2800" dirty="0"/>
              <a:t> CH3 – CH2 – </a:t>
            </a:r>
            <a:r>
              <a:rPr lang="ru-RU" sz="2800" dirty="0" smtClean="0"/>
              <a:t>СН2- СН2-</a:t>
            </a:r>
            <a:r>
              <a:rPr lang="en-US" sz="2800" dirty="0" smtClean="0"/>
              <a:t>COOH</a:t>
            </a:r>
            <a:r>
              <a:rPr lang="en-US" sz="2800" dirty="0"/>
              <a:t>,</a:t>
            </a:r>
          </a:p>
          <a:p>
            <a:r>
              <a:rPr lang="en-US" dirty="0" smtClean="0"/>
              <a:t>        </a:t>
            </a:r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4437112"/>
            <a:ext cx="2592288" cy="18491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8698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787208" cy="61198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Классификация кислот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6376120"/>
              </p:ext>
            </p:extLst>
          </p:nvPr>
        </p:nvGraphicFramePr>
        <p:xfrm>
          <a:off x="251520" y="692696"/>
          <a:ext cx="8784977" cy="5802248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3312368"/>
                <a:gridCol w="3456384"/>
                <a:gridCol w="2016225"/>
              </a:tblGrid>
              <a:tr h="2601848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По типу радикала</a:t>
                      </a:r>
                      <a:endParaRPr lang="ru-RU" sz="3200" dirty="0">
                        <a:solidFill>
                          <a:schemeClr val="bg1"/>
                        </a:solidFill>
                      </a:endParaRPr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По числу групп СООН</a:t>
                      </a:r>
                      <a:endParaRPr lang="ru-RU" sz="3200" dirty="0">
                        <a:solidFill>
                          <a:schemeClr val="tx1"/>
                        </a:solidFill>
                      </a:endParaRPr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По числу атомов углерода</a:t>
                      </a:r>
                      <a:endParaRPr lang="ru-RU" sz="3200" dirty="0">
                        <a:solidFill>
                          <a:schemeClr val="tx1"/>
                        </a:solidFill>
                      </a:endParaRPr>
                    </a:p>
                  </a:txBody>
                  <a:tcPr marL="84667" marR="84667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Предельные</a:t>
                      </a:r>
                    </a:p>
                    <a:p>
                      <a:pPr algn="ctr"/>
                      <a:endParaRPr lang="ru-RU" sz="3200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/>
                    </a:p>
                  </a:txBody>
                  <a:tcPr marL="84667" marR="84667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dirty="0" smtClean="0"/>
                        <a:t>Непредельные</a:t>
                      </a:r>
                    </a:p>
                    <a:p>
                      <a:pPr algn="ctr"/>
                      <a:endParaRPr lang="ru-RU" sz="3200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/>
                    </a:p>
                  </a:txBody>
                  <a:tcPr marL="84667" marR="84667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Ароматические</a:t>
                      </a:r>
                    </a:p>
                    <a:p>
                      <a:pPr algn="ctr"/>
                      <a:endParaRPr lang="ru-RU" sz="3200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/>
                    </a:p>
                  </a:txBody>
                  <a:tcPr marL="84667" marR="84667"/>
                </a:tc>
              </a:tr>
            </a:tbl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6489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Классификация кислот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>
            <a:normAutofit fontScale="77500" lnSpcReduction="20000"/>
          </a:bodyPr>
          <a:lstStyle/>
          <a:p>
            <a:r>
              <a:rPr lang="ru-RU" sz="4200" b="1" dirty="0" smtClean="0"/>
              <a:t>По </a:t>
            </a:r>
            <a:r>
              <a:rPr lang="ru-RU" sz="4200" b="1" dirty="0" err="1" smtClean="0"/>
              <a:t>основности</a:t>
            </a:r>
            <a:endParaRPr lang="ru-RU" sz="4200" b="1" dirty="0" smtClean="0"/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4000" dirty="0">
                <a:latin typeface="Times New Roman"/>
                <a:ea typeface="Calibri"/>
                <a:cs typeface="Times New Roman"/>
              </a:rPr>
              <a:t>H</a:t>
            </a:r>
            <a:r>
              <a:rPr lang="en-US" sz="2000" dirty="0">
                <a:latin typeface="Times New Roman"/>
                <a:ea typeface="Calibri"/>
                <a:cs typeface="Times New Roman"/>
              </a:rPr>
              <a:t>3</a:t>
            </a:r>
            <a:r>
              <a:rPr lang="en-US" sz="4000" dirty="0">
                <a:latin typeface="Times New Roman"/>
                <a:ea typeface="Calibri"/>
                <a:cs typeface="Times New Roman"/>
              </a:rPr>
              <a:t>C – COOH, </a:t>
            </a:r>
            <a:endParaRPr lang="ru-RU" sz="4000" dirty="0" smtClean="0">
              <a:latin typeface="Times New Roman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4000" dirty="0" smtClean="0">
                <a:latin typeface="Times New Roman"/>
                <a:ea typeface="Calibri"/>
                <a:cs typeface="Times New Roman"/>
              </a:rPr>
              <a:t>HOOC </a:t>
            </a:r>
            <a:r>
              <a:rPr lang="en-US" sz="4000" dirty="0">
                <a:latin typeface="Times New Roman"/>
                <a:ea typeface="Calibri"/>
                <a:cs typeface="Times New Roman"/>
              </a:rPr>
              <a:t>– COOH, </a:t>
            </a:r>
            <a:endParaRPr lang="ru-RU" sz="4000" dirty="0" smtClean="0">
              <a:latin typeface="Times New Roman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4000" dirty="0" smtClean="0">
                <a:latin typeface="Times New Roman"/>
                <a:ea typeface="Calibri"/>
                <a:cs typeface="Times New Roman"/>
              </a:rPr>
              <a:t>HOOC </a:t>
            </a:r>
            <a:r>
              <a:rPr lang="en-US" sz="4000" dirty="0">
                <a:latin typeface="Times New Roman"/>
                <a:ea typeface="Calibri"/>
                <a:cs typeface="Times New Roman"/>
              </a:rPr>
              <a:t>– CH</a:t>
            </a:r>
            <a:r>
              <a:rPr lang="en-US" sz="2000" dirty="0">
                <a:latin typeface="Times New Roman"/>
                <a:ea typeface="Calibri"/>
                <a:cs typeface="Times New Roman"/>
              </a:rPr>
              <a:t>2 </a:t>
            </a:r>
            <a:r>
              <a:rPr lang="en-US" sz="4000" dirty="0">
                <a:latin typeface="Times New Roman"/>
                <a:ea typeface="Calibri"/>
                <a:cs typeface="Times New Roman"/>
              </a:rPr>
              <a:t>– COOH,</a:t>
            </a:r>
            <a:endParaRPr lang="ru-RU" sz="40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4000" dirty="0">
                <a:latin typeface="Times New Roman"/>
                <a:ea typeface="Calibri"/>
                <a:cs typeface="Times New Roman"/>
              </a:rPr>
              <a:t>HOOC – CH</a:t>
            </a:r>
            <a:r>
              <a:rPr lang="en-US" sz="2000" dirty="0">
                <a:latin typeface="Times New Roman"/>
                <a:ea typeface="Calibri"/>
                <a:cs typeface="Times New Roman"/>
              </a:rPr>
              <a:t>2 </a:t>
            </a:r>
            <a:r>
              <a:rPr lang="en-US" sz="4000" dirty="0">
                <a:latin typeface="Times New Roman"/>
                <a:ea typeface="Calibri"/>
                <a:cs typeface="Times New Roman"/>
              </a:rPr>
              <a:t>– CH – CH</a:t>
            </a:r>
            <a:r>
              <a:rPr lang="en-US" sz="2000" dirty="0">
                <a:latin typeface="Times New Roman"/>
                <a:ea typeface="Calibri"/>
                <a:cs typeface="Times New Roman"/>
              </a:rPr>
              <a:t>2 </a:t>
            </a:r>
            <a:r>
              <a:rPr lang="en-US" sz="4000" dirty="0">
                <a:latin typeface="Times New Roman"/>
                <a:ea typeface="Calibri"/>
                <a:cs typeface="Times New Roman"/>
              </a:rPr>
              <a:t>– COOH, </a:t>
            </a:r>
            <a:endParaRPr lang="ru-RU" sz="4000" dirty="0" smtClean="0">
              <a:latin typeface="Times New Roman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4000" dirty="0" smtClean="0">
                <a:latin typeface="Times New Roman"/>
                <a:ea typeface="Calibri"/>
                <a:cs typeface="Times New Roman"/>
              </a:rPr>
              <a:t>׀		           ׀</a:t>
            </a:r>
            <a:endParaRPr lang="ru-RU" sz="40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4000" dirty="0" smtClean="0">
                <a:latin typeface="Times New Roman"/>
                <a:ea typeface="Calibri"/>
                <a:cs typeface="Times New Roman"/>
              </a:rPr>
              <a:t>COOH             CH</a:t>
            </a:r>
            <a:r>
              <a:rPr lang="ru-RU" sz="2000" dirty="0" smtClean="0">
                <a:latin typeface="Times New Roman"/>
                <a:ea typeface="Calibri"/>
                <a:cs typeface="Times New Roman"/>
              </a:rPr>
              <a:t>3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3600" dirty="0" smtClean="0">
                <a:latin typeface="Times New Roman"/>
                <a:ea typeface="Calibri"/>
                <a:cs typeface="Times New Roman"/>
              </a:rPr>
              <a:t>CH3 </a:t>
            </a:r>
            <a:r>
              <a:rPr lang="en-US" sz="3600" dirty="0">
                <a:latin typeface="Times New Roman"/>
                <a:ea typeface="Calibri"/>
                <a:cs typeface="Times New Roman"/>
              </a:rPr>
              <a:t>– CH - COOH</a:t>
            </a:r>
            <a:endParaRPr lang="ru-RU" sz="4000" dirty="0">
              <a:ea typeface="Calibri"/>
              <a:cs typeface="Times New Roman"/>
            </a:endParaRPr>
          </a:p>
          <a:p>
            <a:endParaRPr lang="ru-RU" sz="400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1836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787208" cy="61198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Классификация кислот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3952413"/>
              </p:ext>
            </p:extLst>
          </p:nvPr>
        </p:nvGraphicFramePr>
        <p:xfrm>
          <a:off x="251520" y="692696"/>
          <a:ext cx="8784977" cy="5802248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3312368"/>
                <a:gridCol w="3456384"/>
                <a:gridCol w="2016225"/>
              </a:tblGrid>
              <a:tr h="2601848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По типу радикала</a:t>
                      </a:r>
                      <a:endParaRPr lang="ru-RU" sz="3200" dirty="0">
                        <a:solidFill>
                          <a:schemeClr val="tx1"/>
                        </a:solidFill>
                      </a:endParaRPr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По числу групп СООН</a:t>
                      </a:r>
                      <a:endParaRPr lang="ru-RU" sz="3200" dirty="0">
                        <a:solidFill>
                          <a:schemeClr val="tx1"/>
                        </a:solidFill>
                      </a:endParaRPr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По числу атомов углерода</a:t>
                      </a:r>
                      <a:endParaRPr lang="ru-RU" sz="3200" dirty="0">
                        <a:solidFill>
                          <a:schemeClr val="tx1"/>
                        </a:solidFill>
                      </a:endParaRPr>
                    </a:p>
                  </a:txBody>
                  <a:tcPr marL="84667" marR="84667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Предельные</a:t>
                      </a:r>
                    </a:p>
                    <a:p>
                      <a:pPr algn="ctr"/>
                      <a:endParaRPr lang="ru-RU" sz="3200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Одноосновные</a:t>
                      </a:r>
                      <a:endParaRPr lang="ru-RU" sz="3200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/>
                    </a:p>
                  </a:txBody>
                  <a:tcPr marL="84667" marR="84667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dirty="0" smtClean="0"/>
                        <a:t>Непредельные</a:t>
                      </a:r>
                    </a:p>
                    <a:p>
                      <a:pPr algn="ctr"/>
                      <a:endParaRPr lang="ru-RU" sz="3200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Двухосновные</a:t>
                      </a:r>
                      <a:endParaRPr lang="ru-RU" sz="3200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/>
                    </a:p>
                  </a:txBody>
                  <a:tcPr marL="84667" marR="84667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Ароматические</a:t>
                      </a:r>
                    </a:p>
                    <a:p>
                      <a:pPr algn="ctr"/>
                      <a:endParaRPr lang="ru-RU" sz="3200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Трехосновные</a:t>
                      </a:r>
                      <a:endParaRPr lang="ru-RU" sz="3200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/>
                    </a:p>
                  </a:txBody>
                  <a:tcPr marL="84667" marR="84667"/>
                </a:tc>
              </a:tr>
            </a:tbl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3064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Классификация кислот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r>
              <a:rPr lang="ru-RU" sz="4200" b="1" dirty="0" smtClean="0"/>
              <a:t>По числу атомов углерода</a:t>
            </a:r>
          </a:p>
          <a:p>
            <a:r>
              <a:rPr lang="en-US" sz="4000" dirty="0"/>
              <a:t>CH3 – CH2 – COOH, </a:t>
            </a:r>
            <a:endParaRPr lang="ru-RU" sz="4000" dirty="0" smtClean="0"/>
          </a:p>
          <a:p>
            <a:r>
              <a:rPr lang="en-US" sz="4000" dirty="0" smtClean="0"/>
              <a:t>CH3 </a:t>
            </a:r>
            <a:r>
              <a:rPr lang="en-US" sz="4000" dirty="0"/>
              <a:t>– (CH2)14 – COOH, </a:t>
            </a:r>
            <a:endParaRPr lang="ru-RU" sz="4000" dirty="0" smtClean="0"/>
          </a:p>
          <a:p>
            <a:r>
              <a:rPr lang="en-US" sz="4000" dirty="0" smtClean="0"/>
              <a:t>CH3 </a:t>
            </a:r>
            <a:r>
              <a:rPr lang="en-US" sz="4000" dirty="0"/>
              <a:t>– CH2 – СН2- COOH,</a:t>
            </a:r>
          </a:p>
          <a:p>
            <a:r>
              <a:rPr lang="en-US" sz="4000" dirty="0"/>
              <a:t>CH3 – (CH2)17 – COOH</a:t>
            </a:r>
          </a:p>
          <a:p>
            <a:endParaRPr lang="ru-RU" sz="400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2074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лавная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авная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592</TotalTime>
  <Words>571</Words>
  <Application>Microsoft Office PowerPoint</Application>
  <PresentationFormat>Экран (4:3)</PresentationFormat>
  <Paragraphs>141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Главная</vt:lpstr>
      <vt:lpstr>Укажите класс и название веществ</vt:lpstr>
      <vt:lpstr>Укажите класс и название веществ</vt:lpstr>
      <vt:lpstr>Презентация PowerPoint</vt:lpstr>
      <vt:lpstr>Карбоновые кислоты</vt:lpstr>
      <vt:lpstr>Классификация кислот</vt:lpstr>
      <vt:lpstr>Классификация кислот</vt:lpstr>
      <vt:lpstr>Классификация кислот</vt:lpstr>
      <vt:lpstr>Классификация кислот</vt:lpstr>
      <vt:lpstr>Классификация кислот</vt:lpstr>
      <vt:lpstr>Классификация кислот</vt:lpstr>
      <vt:lpstr>Номенклатура</vt:lpstr>
      <vt:lpstr>Номенклатура</vt:lpstr>
      <vt:lpstr>Номенклатура</vt:lpstr>
      <vt:lpstr>Номенклатура</vt:lpstr>
      <vt:lpstr>Номенклатура</vt:lpstr>
      <vt:lpstr>Физические свойства</vt:lpstr>
      <vt:lpstr>Химические свойства</vt:lpstr>
      <vt:lpstr>Домашнее задание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31</cp:revision>
  <dcterms:created xsi:type="dcterms:W3CDTF">2019-02-03T13:31:45Z</dcterms:created>
  <dcterms:modified xsi:type="dcterms:W3CDTF">2019-03-17T09:20:29Z</dcterms:modified>
</cp:coreProperties>
</file>