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22" r:id="rId36"/>
    <p:sldId id="323" r:id="rId37"/>
    <p:sldId id="324" r:id="rId38"/>
    <p:sldId id="32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A92E95-199C-4A90-907B-C7F62B2B606A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8D8F3B-56D0-4DB4-B1B5-EB0F31A95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1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8293F-2F84-4BA6-AC54-A1EAD7862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D8F3B-56D0-4DB4-B1B5-EB0F31A9550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0B55-58C4-42E0-A611-C4179B0D4A29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FF20-D70F-4C51-9F08-A08A98C61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60384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065F-950D-4F4D-A525-04016A4F7867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EFB8-097B-4227-A7F8-B7DAA52D88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85620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B118-F3B5-4B49-8749-24EC3F70ADEB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6E07-9741-4973-B06F-C06EBA344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16762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5955-B221-4330-AF3B-1A4C4D64508E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689A68-5475-4E9E-AF6F-586FA8D41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087"/>
      </p:ext>
    </p:extLst>
  </p:cSld>
  <p:clrMapOvr>
    <a:masterClrMapping/>
  </p:clrMapOvr>
  <p:transition>
    <p:zoom dir="in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5955-B221-4330-AF3B-1A4C4D64508E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689A68-5475-4E9E-AF6F-586FA8D41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92021"/>
      </p:ext>
    </p:extLst>
  </p:cSld>
  <p:clrMapOvr>
    <a:masterClrMapping/>
  </p:clrMapOvr>
  <p:transition>
    <p:zoom dir="in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87C1-138C-4A4E-B3D5-84EF3ACA3128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16E0-E77F-4815-85D1-404E8F5C6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89882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0B27-FA9E-43B8-8626-8D37200AFA41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78E6-BF70-4039-B0E6-0A95456EA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1005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55F3-F076-457B-ACF2-ED701EB074E7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206A-57F2-4A5B-8B23-DD906C477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53157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0225-20F8-4B5B-9245-3FFD88233D90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CA66-2C64-44C5-8932-64D84F115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15012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7332-3BC0-4D46-87AE-ABF33C7D3C88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5960-F096-4C89-BE0E-DACE0550EE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87152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F597-9F16-4FD4-AFF8-1E7F2759EF9E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1F67-9B97-47C5-A9D0-472EA5C95B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33458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E31F-22EC-499C-8D19-0222BBC66D8C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349C-7602-4FE4-89A9-7B493F0F3F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10744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E17B-1D4C-4645-8C99-084252E1FB0B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6303-8965-4911-811A-93B6A1EE5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84135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0F5955-B221-4330-AF3B-1A4C4D64508E}" type="datetime1">
              <a:rPr lang="ru-RU" smtClean="0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Голубева Н.Ю.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689A68-5475-4E9E-AF6F-586FA8D41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ransition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7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image" Target="../media/image2.jpeg"/><Relationship Id="rId16" Type="http://schemas.openxmlformats.org/officeDocument/2006/relationships/slide" Target="slide29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images.google.ru/imgres?imgurl=http://www.maecenas.ru/images/11_03_7.jpg&amp;imgrefurl=http://www.maecenas.ru/doc/2003_11_7.html&amp;h=300&amp;w=252&amp;sz=34&amp;hl=ru&amp;start=10&amp;tbnid=2U_0JfKmsVxtkM:&amp;tbnh=116&amp;tbnw=97&amp;prev=/images?q=%D0%90.%D0%9F.%D0%A7%D0%B5%D1%85%D0%BE%D0%B2&amp;svnum=10&amp;hl=ru&amp;newwindow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15436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>
                <a:solidFill>
                  <a:srgbClr val="298F3C"/>
                </a:solidFill>
                <a:latin typeface="+mn-lt"/>
              </a:rPr>
              <a:t>«</a:t>
            </a:r>
            <a:r>
              <a:rPr lang="ru-RU" b="1" i="1" dirty="0" smtClean="0">
                <a:solidFill>
                  <a:srgbClr val="298F3C"/>
                </a:solidFill>
                <a:latin typeface="+mn-lt"/>
              </a:rPr>
              <a:t>Театр в нашей жизни» </a:t>
            </a:r>
            <a:endParaRPr lang="ru-RU" i="1" dirty="0"/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786687" cy="1752600"/>
          </a:xfrm>
        </p:spPr>
        <p:txBody>
          <a:bodyPr/>
          <a:lstStyle/>
          <a:p>
            <a:pPr marR="0" algn="r" eaLnBrk="1" hangingPunct="1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Игра для учащихся10-11 классов </a:t>
            </a:r>
          </a:p>
          <a:p>
            <a:pPr marR="0" algn="r" eaLnBrk="1" hangingPunct="1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МХК</a:t>
            </a:r>
          </a:p>
          <a:p>
            <a:pPr marR="0" eaLnBrk="1" hangingPunct="1"/>
            <a:endParaRPr lang="ru-RU" dirty="0" smtClean="0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0620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endParaRPr lang="ru-RU" sz="2400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5364163"/>
            <a:ext cx="8229600" cy="1493837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Century Schoolbook"/>
                <a:ea typeface="Times New Roman"/>
              </a:rPr>
              <a:t>Расцвет древнегреческой трагедии связан с именами </a:t>
            </a:r>
            <a:r>
              <a:rPr lang="ru-RU" i="1" dirty="0">
                <a:latin typeface="Century Schoolbook"/>
                <a:ea typeface="Times New Roman"/>
              </a:rPr>
              <a:t>Эсхила</a:t>
            </a:r>
            <a:r>
              <a:rPr lang="ru-RU" dirty="0">
                <a:latin typeface="Century Schoolbook"/>
                <a:ea typeface="Times New Roman"/>
              </a:rPr>
              <a:t>, </a:t>
            </a:r>
            <a:r>
              <a:rPr lang="ru-RU" i="1" dirty="0">
                <a:latin typeface="Century Schoolbook"/>
                <a:ea typeface="Times New Roman"/>
              </a:rPr>
              <a:t>Софокла </a:t>
            </a:r>
            <a:r>
              <a:rPr lang="ru-RU" dirty="0">
                <a:latin typeface="Century Schoolbook"/>
                <a:ea typeface="Times New Roman"/>
              </a:rPr>
              <a:t>и </a:t>
            </a:r>
            <a:r>
              <a:rPr lang="ru-RU" i="1" dirty="0">
                <a:latin typeface="Century Schoolbook"/>
                <a:ea typeface="Times New Roman"/>
              </a:rPr>
              <a:t>Еврипида.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1DF20-1172-4994-A515-66EB3A8FB6C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7-конечная звезда 8">
            <a:hlinkClick r:id="rId2" action="ppaction://hlinksldjump"/>
          </p:cNvPr>
          <p:cNvSpPr/>
          <p:nvPr/>
        </p:nvSpPr>
        <p:spPr>
          <a:xfrm>
            <a:off x="7786710" y="6143644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 &amp;Ecy;&amp;scy;&amp;khcy;&amp;i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1944216" cy="1944216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pic>
        <p:nvPicPr>
          <p:cNvPr id="11" name="Picture 4" descr=" &amp;Scy;&amp;ocy;&amp;fcy;&amp;ocy;&amp;kcy;&amp;l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016224" cy="2016224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pic>
        <p:nvPicPr>
          <p:cNvPr id="12" name="Picture 6" descr=" &amp;IEcy;&amp;vcy;&amp;rcy;&amp;icy;&amp;pcy;&amp;icy;&amp;d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2493" y="3086962"/>
            <a:ext cx="2051974" cy="2051974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9552" y="1218797"/>
            <a:ext cx="8229600" cy="4389437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1: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достигалась зрелищность театра барокко?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2335-495F-4FF7-AC34-1AB96740AFB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5910529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400" b="1" dirty="0">
                <a:solidFill>
                  <a:srgbClr val="298F3C"/>
                </a:solidFill>
                <a:latin typeface="Constantia" pitchFamily="18" charset="0"/>
                <a:cs typeface="Times New Roman" pitchFamily="18" charset="0"/>
              </a:rPr>
              <a:t>Театр Средних веков</a:t>
            </a:r>
          </a:p>
        </p:txBody>
      </p:sp>
      <p:pic>
        <p:nvPicPr>
          <p:cNvPr id="9" name="Содержимое 6" descr="Депре. Декорации в барочном театр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643182"/>
            <a:ext cx="4306709" cy="315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18002-AE04-4FC6-9105-7BDF10DD345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705678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400" b="1" dirty="0">
                <a:solidFill>
                  <a:srgbClr val="298F3C"/>
                </a:solidFill>
                <a:latin typeface="Constantia" pitchFamily="18" charset="0"/>
                <a:cs typeface="Times New Roman" pitchFamily="18" charset="0"/>
              </a:rPr>
              <a:t>Театр Средних веков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43170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defRPr/>
            </a:pPr>
            <a:r>
              <a:rPr lang="ru-RU" sz="2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Зрелищность </a:t>
            </a:r>
            <a:r>
              <a:rPr lang="ru-RU" sz="28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 </a:t>
            </a:r>
            <a:r>
              <a:rPr lang="ru-RU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достигалась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нечеловеческой красотой героев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яркостью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костюмов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сцены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созданием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необычных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зрелищных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эффектов с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помощью машин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приспособлений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14876" y="1928802"/>
            <a:ext cx="419921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B249A-48F6-4016-9C7B-C639FB69A0C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7-конечная звезда 8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84784"/>
            <a:ext cx="7886700" cy="4351338"/>
          </a:xfrm>
        </p:spPr>
        <p:txBody>
          <a:bodyPr/>
          <a:lstStyle/>
          <a:p>
            <a:pPr marL="292100" lvl="0" indent="-292100">
              <a:lnSpc>
                <a:spcPct val="100000"/>
              </a:lnSpc>
              <a:spcBef>
                <a:spcPct val="0"/>
              </a:spcBef>
              <a:buClr>
                <a:srgbClr val="72A376"/>
              </a:buClr>
              <a:buSzPct val="70000"/>
              <a:buNone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 2:</a:t>
            </a:r>
          </a:p>
          <a:p>
            <a:pPr marL="292100" lvl="0" indent="-292100">
              <a:lnSpc>
                <a:spcPct val="100000"/>
              </a:lnSpc>
              <a:spcBef>
                <a:spcPct val="0"/>
              </a:spcBef>
              <a:buClr>
                <a:srgbClr val="72A376"/>
              </a:buClr>
              <a:buSzPct val="7000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Назовите имя испанского драматурга,    создавшего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пьесы «Жизнь есть сон», «Великий театр мира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31916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400" b="1" dirty="0">
                <a:solidFill>
                  <a:srgbClr val="298F3C"/>
                </a:solidFill>
                <a:latin typeface="Constantia" pitchFamily="18" charset="0"/>
                <a:cs typeface="Times New Roman" pitchFamily="18" charset="0"/>
              </a:rPr>
              <a:t>Театр Средних веков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93610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b="1" dirty="0">
                <a:solidFill>
                  <a:srgbClr val="298F3C"/>
                </a:solidFill>
                <a:latin typeface="Constantia" pitchFamily="18" charset="0"/>
                <a:ea typeface="+mn-ea"/>
                <a:cs typeface="Times New Roman" pitchFamily="18" charset="0"/>
              </a:rPr>
              <a:t>Театр Средних веков</a:t>
            </a:r>
            <a:br>
              <a:rPr lang="ru-RU" b="1" dirty="0">
                <a:solidFill>
                  <a:srgbClr val="298F3C"/>
                </a:solidFill>
                <a:latin typeface="Constantia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71500" y="5286375"/>
            <a:ext cx="8229600" cy="1071563"/>
          </a:xfrm>
        </p:spPr>
        <p:txBody>
          <a:bodyPr/>
          <a:lstStyle/>
          <a:p>
            <a:r>
              <a:rPr lang="ru-RU" sz="4100" dirty="0">
                <a:solidFill>
                  <a:srgbClr val="676A55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/>
                <a:ea typeface="+mj-ea"/>
                <a:cs typeface="+mj-cs"/>
              </a:rPr>
              <a:t>Педро Кальдерон  (1600-1681)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339DC-BE96-4A31-8CBB-4F93DDBA2425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Содержимое 6" descr="Кальдерон Педро (портрет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94273" cy="409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27221" y="1167534"/>
            <a:ext cx="8229600" cy="4389437"/>
          </a:xfrm>
        </p:spPr>
        <p:txBody>
          <a:bodyPr/>
          <a:lstStyle/>
          <a:p>
            <a:pPr eaLnBrk="1" hangingPunct="1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такие</a:t>
            </a:r>
          </a:p>
          <a:p>
            <a:pPr eaLnBrk="1" hangingPunct="1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гистрионы?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6DC1E-70E0-47E7-8210-AC2A6B3F583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4664"/>
            <a:ext cx="766092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98F3C"/>
                </a:solidFill>
                <a:latin typeface="Constantia" pitchFamily="18" charset="0"/>
                <a:ea typeface="+mj-ea"/>
                <a:cs typeface="Times New Roman" pitchFamily="18" charset="0"/>
              </a:rPr>
              <a:t>Театр Средних веков</a:t>
            </a:r>
            <a:br>
              <a:rPr lang="ru-RU" sz="4400" b="1" dirty="0">
                <a:solidFill>
                  <a:srgbClr val="298F3C"/>
                </a:solidFill>
                <a:latin typeface="Constantia" pitchFamily="18" charset="0"/>
                <a:ea typeface="+mj-ea"/>
                <a:cs typeface="Times New Roman" pitchFamily="18" charset="0"/>
              </a:rPr>
            </a:br>
            <a:r>
              <a:rPr lang="ru-RU" sz="2700" b="1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2700" b="1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357298"/>
            <a:ext cx="378969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b="1" dirty="0">
                <a:solidFill>
                  <a:srgbClr val="298F3C"/>
                </a:solidFill>
                <a:latin typeface="Constantia" pitchFamily="18" charset="0"/>
                <a:ea typeface="+mn-ea"/>
                <a:cs typeface="Times New Roman" pitchFamily="18" charset="0"/>
              </a:rPr>
              <a:t>Театр Средних веков</a:t>
            </a:r>
            <a:br>
              <a:rPr lang="ru-RU" b="1" dirty="0">
                <a:solidFill>
                  <a:srgbClr val="298F3C"/>
                </a:solidFill>
                <a:latin typeface="Constantia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7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18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2352C-A345-49E4-819C-E62E25A8815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285720" y="1571612"/>
            <a:ext cx="8429625" cy="48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Гистрион </a:t>
            </a:r>
            <a:r>
              <a:rPr lang="ru-RU" sz="2400" dirty="0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arn-CL" sz="2400" i="1" dirty="0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i="1" dirty="0" err="1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istrio</a:t>
            </a:r>
            <a:r>
              <a:rPr lang="ru-RU" sz="2400" i="1" dirty="0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Бродячий </a:t>
            </a:r>
            <a:r>
              <a:rPr lang="ru-RU" sz="2400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актер эпохи раннего Средневековья (IX–XIII вв.).</a:t>
            </a:r>
            <a:r>
              <a:rPr lang="ru-RU" sz="2400" dirty="0">
                <a:solidFill>
                  <a:srgbClr val="7C3B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Был одновременно рассказчиком, музыкантом, танцором, певцом, дрессировщиком животных и пр. Они объединялись в особые «братства», из которых впоследствии иногда образовывались кружки актеров-любителей. </a:t>
            </a:r>
          </a:p>
          <a:p>
            <a:pPr>
              <a:defRPr/>
            </a:pPr>
            <a:r>
              <a:rPr lang="ru-RU" sz="2400" b="1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Гистрионы</a:t>
            </a: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 получили наименования: </a:t>
            </a:r>
          </a:p>
          <a:p>
            <a:pPr>
              <a:defRPr/>
            </a:pP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во Франции — </a:t>
            </a:r>
            <a:r>
              <a:rPr lang="ru-RU" sz="2400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жонглеры</a:t>
            </a: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в Германии — </a:t>
            </a:r>
            <a:r>
              <a:rPr lang="ru-RU" sz="2400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шпильманы</a:t>
            </a: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в Польше — </a:t>
            </a:r>
            <a:r>
              <a:rPr lang="ru-RU" sz="2400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франты</a:t>
            </a: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 в России — </a:t>
            </a:r>
            <a:r>
              <a:rPr lang="ru-RU" sz="2400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скоморохи. </a:t>
            </a:r>
            <a:r>
              <a:rPr lang="ru-RU" sz="2400" dirty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Подвергались гонениям со стороны светских и церковных властей</a:t>
            </a:r>
            <a:r>
              <a:rPr lang="ru-RU" sz="2000" dirty="0">
                <a:solidFill>
                  <a:srgbClr val="303C18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3E69E-9639-43BC-B27F-ED0A98686D4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4664"/>
            <a:ext cx="669674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298F3C"/>
                </a:solidFill>
                <a:latin typeface="Constantia" pitchFamily="18" charset="0"/>
                <a:cs typeface="Times New Roman" pitchFamily="18" charset="0"/>
              </a:rPr>
              <a:t>Театр Средних веков</a:t>
            </a:r>
            <a:br>
              <a:rPr lang="ru-RU" sz="4400" b="1" dirty="0">
                <a:solidFill>
                  <a:srgbClr val="298F3C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700" b="1" i="1" dirty="0">
                <a:solidFill>
                  <a:prstClr val="black"/>
                </a:solidFill>
                <a:latin typeface="Calibri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 4: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такие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ваганты?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143372" y="1214422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0965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b="1" dirty="0">
                <a:solidFill>
                  <a:srgbClr val="298F3C"/>
                </a:solidFill>
                <a:latin typeface="Constantia" pitchFamily="18" charset="0"/>
                <a:ea typeface="+mn-ea"/>
                <a:cs typeface="Times New Roman" pitchFamily="18" charset="0"/>
              </a:rPr>
              <a:t>Театр Средних веков</a:t>
            </a:r>
            <a:br>
              <a:rPr lang="ru-RU" b="1" dirty="0">
                <a:solidFill>
                  <a:srgbClr val="298F3C"/>
                </a:solidFill>
                <a:latin typeface="Constantia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7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7523-3488-47BF-9F60-A25510B6C13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28650" y="1825625"/>
            <a:ext cx="7886700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Ваганты</a:t>
            </a:r>
            <a:r>
              <a:rPr lang="ru-RU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i="1" dirty="0" err="1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vagantes</a:t>
            </a:r>
            <a:r>
              <a:rPr lang="ru-RU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i="1" dirty="0" err="1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vagari</a:t>
            </a:r>
            <a:r>
              <a:rPr lang="ru-RU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 — странствовать, бродить) — средневековая (XI–XIV вв.) </a:t>
            </a:r>
            <a:r>
              <a:rPr lang="ru-RU" dirty="0" err="1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западно-европейская</a:t>
            </a:r>
            <a:r>
              <a:rPr lang="ru-RU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 корпорация «бродячих людей», способных к сочинительству и к исполнению песен или, реже, прозаических произведений. В этом широком употреблении слова в понятие </a:t>
            </a:r>
            <a:r>
              <a:rPr lang="ru-RU" b="1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«ваганты» </a:t>
            </a:r>
            <a:r>
              <a:rPr lang="ru-RU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войдут такие социально разнородные и неопределенные группы, как французские жонглеры, немецкие шпильманы, английские менестрели (от лат. </a:t>
            </a:r>
            <a:r>
              <a:rPr lang="ru-RU" i="1" dirty="0" err="1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ministerialis</a:t>
            </a:r>
            <a:r>
              <a:rPr lang="ru-RU" dirty="0">
                <a:solidFill>
                  <a:srgbClr val="1C341E"/>
                </a:solidFill>
                <a:latin typeface="Times New Roman" pitchFamily="18" charset="0"/>
                <a:cs typeface="Times New Roman" pitchFamily="18" charset="0"/>
              </a:rPr>
              <a:t> — слуга) и т.д.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Профессиональный театр в России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4643470" cy="4389437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1: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Назовите первых представителей профессионального театра, которые работали почти во всех жанрах уличных представлений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3276B-E903-4D72-925B-6829F091E74E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5" descr="i?id=2454382&amp;tov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2071678"/>
            <a:ext cx="3282975" cy="311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23331"/>
              </p:ext>
            </p:extLst>
          </p:nvPr>
        </p:nvGraphicFramePr>
        <p:xfrm>
          <a:off x="428624" y="1268761"/>
          <a:ext cx="8103815" cy="4946304"/>
        </p:xfrm>
        <a:graphic>
          <a:graphicData uri="http://schemas.openxmlformats.org/drawingml/2006/table">
            <a:tbl>
              <a:tblPr/>
              <a:tblGrid>
                <a:gridCol w="4218393"/>
                <a:gridCol w="971355"/>
                <a:gridCol w="971356"/>
                <a:gridCol w="969059"/>
                <a:gridCol w="973652"/>
              </a:tblGrid>
              <a:tr h="927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Театр античности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52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Театр Средних веков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7" action="ppaction://hlinksldjump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8" action="ppaction://hlinksldjump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9" action="ppaction://hlinksldjump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0" action="ppaction://hlinksldjump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73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Профессиональный театр в России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1" action="ppaction://hlinksldjump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2" action="ppaction://hlinksldjump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3" action="ppaction://hlinksldjump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4" action="ppaction://hlinksldjump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3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Театр Шекспира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5" action="ppaction://hlinksldjump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6" action="ppaction://hlinksldjump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7" action="ppaction://hlinksldjump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8" action="ppaction://hlinksldjump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54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МХАТ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19" action="ppaction://hlinksldjump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20" action="ppaction://hlinksldjump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21" action="ppaction://hlinksldjump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  <a:hlinkClick r:id="rId22" action="ppaction://hlinksldjump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03A81-0B79-4414-BCC1-A04ACE8D4574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7-конечная звезда 8">
            <a:hlinkClick r:id="" action="ppaction://noaction"/>
          </p:cNvPr>
          <p:cNvSpPr/>
          <p:nvPr/>
        </p:nvSpPr>
        <p:spPr>
          <a:xfrm>
            <a:off x="7715272" y="6215082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313" y="704850"/>
            <a:ext cx="89296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A5A5E-1EDE-4647-9822-B0D8A331482D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313" y="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857232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Первыми представителями профессионального театра были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скоморохи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работающие почти во всех жанрах уличных представлений. Первые свидетельства о скоморохах относятся к 11 в, что позволяет убедиться, что скоморошеское искусство было явлением давно сформировавшимся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Театр скоморох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86050" y="3571876"/>
            <a:ext cx="3714776" cy="303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072465" cy="4389438"/>
          </a:xfrm>
        </p:spPr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 2: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«Стоглавый» собор Русской православной церкви 1551 сыграл решающую роль в утверждении идеи религиозно-государственного единства и возложил на духовенство обязанность создавать духовные учебные заведения. В этот период появляются школьная драма и школьно-церковные спектакли, которые ставились в театрах при этих учебных заведениях (коллегиях, академиях).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церковный театр появился Москве, Смоленске, Ярославле, Тобольске, Полоцке, Твери, Ростове, Чернигове и т.д.. А где впервые возник школьный театр?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0B659-87F2-4648-B654-C239FB9AD3BF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7-конечная звезда 8">
            <a:hlinkClick r:id="rId3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313" y="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CAD67-D1FA-4381-8D34-4FFB06663F90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0" name="7-конечная звезда 9">
            <a:hlinkClick r:id="rId2" action="ppaction://hlinksldjump"/>
          </p:cNvPr>
          <p:cNvSpPr/>
          <p:nvPr/>
        </p:nvSpPr>
        <p:spPr>
          <a:xfrm>
            <a:off x="7715272" y="6215082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21429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Киеве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Ð°ÑÑÐ¸Ð½ÐºÐ¸ Ð¿Ð¾ Ð·Ð°Ð¿ÑÐ¾ÑÑ ÑÐºÐ¾Ð»ÑÐ½ÑÐ¹ ÑÐµÐ°ÑÑ Ð² ÐºÐ¸ÐµÐ²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240360" cy="185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ÐÐ°ÑÑÐ¸Ð½ÐºÐ¸ Ð¿Ð¾ Ð·Ð°Ð¿ÑÐ¾ÑÑ ÑÐºÐ¾Ð»ÑÐ½ÑÐ¹ ÑÐµÐ°ÑÑ Ð² ÐºÐ¸ÐµÐ²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28150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635896" y="5157192"/>
            <a:ext cx="460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Первый Городской театр (1806—1851).</a:t>
            </a:r>
          </a:p>
          <a:p>
            <a:r>
              <a:rPr lang="ru-RU" b="1" dirty="0" smtClean="0"/>
              <a:t> Рисунок Н. В. Закревского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3429000"/>
            <a:ext cx="429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Народные дома, театр Садовского, </a:t>
            </a:r>
          </a:p>
          <a:p>
            <a:r>
              <a:rPr lang="ru-RU" b="1" dirty="0" smtClean="0"/>
              <a:t>«Малый театр»</a:t>
            </a: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967287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Вопрос 3: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первого профессионального актёра в России, актёра «охочих комедиантов».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88FF3-6CD6-4E08-9A5A-12B49F830736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10" name="7-конечная звезда 9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4313" y="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 descr="ÐÐ°ÑÑÐ¸Ð½ÐºÐ¸ Ð¿Ð¾ Ð·Ð°Ð¿ÑÐ¾ÑÑ ÑÐµÐ°ÑÑ Ð¾ÑÐ¾ÑÐ¸Ñ ÐºÐ¾Ð¼ÐµÐ´Ð¸Ð°Ð½Ñ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5184576" cy="334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868144" y="5229200"/>
            <a:ext cx="298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1748 г. в Ярославль</a:t>
            </a:r>
          </a:p>
          <a:p>
            <a:r>
              <a:rPr lang="ru-RU" b="1" dirty="0" smtClean="0"/>
              <a:t>любительский театр «охочих комедиантов»</a:t>
            </a: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44E26-059D-40C6-AE81-482119317795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9" name="7-конечная звезда 8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313" y="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Федор Васильевич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Волков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(1729-1763) –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профессиональный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актер в России.</a:t>
            </a:r>
          </a:p>
          <a:p>
            <a:endParaRPr lang="ru-RU" dirty="0"/>
          </a:p>
        </p:txBody>
      </p:sp>
      <p:pic>
        <p:nvPicPr>
          <p:cNvPr id="14" name="Содержимое 6" descr="Лосенко Антон. Портрет актера Федора Волков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186107" cy="3994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43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 4: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конца 17 в. в Европе вошли в моду маскарады, которые нравились молодому государю. В 1698 он, переодевшись в костюм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фрисландского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крестьянина, участвовал в венском маскараде, после чего решил через искусство театра популяризировать свои реформы и нововведения. Он задумал построить в Москве театр, но не для избранных, а открытый для всех. </a:t>
            </a:r>
          </a:p>
          <a:p>
            <a:pPr lvl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имя государя.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F20F9-589F-4D99-8732-1E34E9E00D93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313" y="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28625" y="5000625"/>
            <a:ext cx="8229600" cy="1422400"/>
          </a:xfrm>
        </p:spPr>
        <p:txBody>
          <a:bodyPr/>
          <a:lstStyle/>
          <a:p>
            <a:pPr algn="just"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FFFE-A809-4163-A5AF-03BC3A916D2F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7-конечная звезда 6">
            <a:hlinkClick r:id="rId3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313" y="0"/>
            <a:ext cx="892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Профессиональный театр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052736"/>
            <a:ext cx="108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/>
          </a:p>
        </p:txBody>
      </p:sp>
      <p:pic>
        <p:nvPicPr>
          <p:cNvPr id="14338" name="Picture 2" descr="ÐÐ°ÑÑÐ¸Ð½ÐºÐ¸ Ð¿Ð¾ Ð·Ð°Ð¿ÑÐ¾ÑÑ Ð¿ÐµÑÑ 1 Ð¸ ÑÐµÐ°Ñ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76872"/>
            <a:ext cx="4752528" cy="3362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ÐÐ°ÑÑÐ¸Ð½ÐºÐ¸ Ð¿Ð¾ Ð·Ð°Ð¿ÑÐ¾ÑÑ Ð¿ÐµÑÑ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556792"/>
            <a:ext cx="2390775" cy="336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Шекспира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0EDA4-07B8-483F-8DC9-65D8CCBD8E08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7-конечная звезда 5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581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1: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Известно, что большинство произведений великого драматурга Вильяма Шекспира прошли в Лондоне на сцене публичного театра, располагавшегося на южном берегу реки Темзы.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Назовите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этот театр.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ÑÐµÐ°ÑÑ Ð³Ð»Ð¾Ð±ÑÑ ÑÐµÐºÑÐ¿Ð¸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424332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2002-CB96-404B-B252-E3EA79D6C451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9" name="7-конечная звезда 8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«Глобус»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266" name="Picture 2" descr="ÐÐ°ÑÑÐ¸Ð½ÐºÐ¸ Ð¿Ð¾ Ð·Ð°Ð¿ÑÐ¾ÑÑ ÑÐµÐ°ÑÑ Ð³Ð»Ð¾Ð±ÑÑ ÑÐµÐºÑÐ¿Ð¸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2132856"/>
            <a:ext cx="517481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0F354-B644-477D-9290-908209E3366E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81050" y="517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12776"/>
            <a:ext cx="78435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2: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Известно, что здание театра «Глобус»было выстроено в 1599 году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имело форму круглой деревянной башни. У тёмных ворот стояли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столба с афишами. Над воротами возвышалась статуя Геркулеса,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поддерживавшего на плечах небесную сферу со словами римского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писателя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Петрония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Что было написано?</a:t>
            </a:r>
          </a:p>
          <a:p>
            <a:endParaRPr lang="ru-RU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5400684" cy="10620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+mn-lt"/>
              </a:rPr>
              <a:t>Театр античности</a:t>
            </a:r>
            <a:r>
              <a:rPr lang="ru-RU" sz="2400" b="1" i="1" dirty="0">
                <a:latin typeface="+mn-lt"/>
              </a:rPr>
              <a:t/>
            </a:r>
            <a:br>
              <a:rPr lang="ru-RU" sz="2400" b="1" i="1" dirty="0"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Вопрос 1:</a:t>
            </a:r>
            <a:endParaRPr lang="ru-RU" dirty="0" smtClean="0"/>
          </a:p>
          <a:p>
            <a:pPr indent="450215" algn="just">
              <a:spcAft>
                <a:spcPts val="600"/>
              </a:spcAft>
            </a:pPr>
            <a:r>
              <a:rPr lang="ru-RU" dirty="0">
                <a:latin typeface="Century Schoolbook"/>
                <a:ea typeface="Times New Roman"/>
              </a:rPr>
              <a:t>В истории европейской культуры древние греки явились </a:t>
            </a:r>
            <a:r>
              <a:rPr lang="ru-RU" dirty="0" smtClean="0">
                <a:latin typeface="Century Schoolbook"/>
                <a:ea typeface="Times New Roman"/>
              </a:rPr>
              <a:t>первыми </a:t>
            </a:r>
            <a:r>
              <a:rPr lang="ru-RU" dirty="0">
                <a:latin typeface="Century Schoolbook"/>
                <a:ea typeface="Times New Roman"/>
              </a:rPr>
              <a:t>создателями театра – как рода искусства, отражающего жизнь посредством действия в процессе игры актеров перед зрителями, и как специального сооружения, приспособленного для просмотра представлений</a:t>
            </a:r>
            <a:r>
              <a:rPr lang="ru-RU" dirty="0" smtClean="0">
                <a:latin typeface="Century Schoolbook"/>
                <a:ea typeface="Times New Roman"/>
              </a:rPr>
              <a:t>. А что означает слово «театр» в переводе с греческого?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8F80F-5D0A-4B0E-8C69-03705E4FCE66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  <p:pic>
        <p:nvPicPr>
          <p:cNvPr id="9" name="Рисунок 5" descr="Mas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643185" cy="1992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E34AA-4B1E-47DC-A234-90BDBCEB6B60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7-конечная звезда 8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4351338"/>
          </a:xfrm>
        </p:spPr>
        <p:txBody>
          <a:bodyPr/>
          <a:lstStyle/>
          <a:p>
            <a:r>
              <a:rPr lang="ru-RU" dirty="0" smtClean="0"/>
              <a:t>Римский писатель </a:t>
            </a:r>
            <a:r>
              <a:rPr lang="ru-RU" dirty="0" err="1" smtClean="0"/>
              <a:t>Петроний</a:t>
            </a:r>
            <a:r>
              <a:rPr lang="ru-RU" dirty="0" smtClean="0"/>
              <a:t> сказал: «Весь мир лицедействует»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2910" y="2857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5936118" cy="333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389438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3:</a:t>
            </a: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Характерной особенностью театральных постановок было минимальное использование декораций. Символичны были предметы в театре Шекспира. Попробуйте объяснить, что символизировали следующие предметы: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кусок дёрна или пара деревьев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молитвенная скамья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актёры, пробегающие по сцене в мокрых плащах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B12B-2ACA-46CD-86C6-D16FED68C9F8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14348" y="428604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500063" y="5500688"/>
            <a:ext cx="8229600" cy="922337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E2A08-2842-46DE-B793-2701DC28C02F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10" name="7-конечная звезда 9">
            <a:hlinkClick r:id="rId2" action="ppaction://hlinksldjump"/>
          </p:cNvPr>
          <p:cNvSpPr/>
          <p:nvPr/>
        </p:nvSpPr>
        <p:spPr>
          <a:xfrm>
            <a:off x="5500694" y="6072206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28662" y="428604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142984"/>
            <a:ext cx="63716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Следующие предметы символизировали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кусок дёрна или пара деревьев -ЛЕС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Трон-ДВОРЕЦ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молитвенная скамья-ЦЕРКОВЬ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актёры, пробегающие по сцене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мокрых плащах- МОРСКУЮ БУРЮ</a:t>
            </a:r>
          </a:p>
        </p:txBody>
      </p:sp>
      <p:sp>
        <p:nvSpPr>
          <p:cNvPr id="13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 descr="ÐÐ°ÑÑÐ¸Ð½ÐºÐ¸ Ð¿Ð¾ Ð·Ð°Ð¿ÑÐ¾ÑÑ ÑÐµÐºÑÐ¿Ð¸Ñ Ð¿ÑÐµÑ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88840"/>
            <a:ext cx="2276475" cy="200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ÐÐ°ÑÑÐ¸Ð½ÐºÐ¸ Ð¿Ð¾ Ð·Ð°Ð¿ÑÐ¾ÑÑ ÑÐµÐºÑÐ¿Ð¸Ñ Ð¿ÑÐµÑ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19464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63"/>
            <a:ext cx="8229600" cy="4389437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4:</a:t>
            </a: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Гамлет даёт актёрам советы. Восстановите пропущенное.</a:t>
            </a: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 Без лишней скованности, но во всём слушайте внутреннего…….Двигайтесь в согласии с ……., говорите, следуя ……., с тою только оговоркой, что это не выходило из границ естественности». </a:t>
            </a: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«Гамлет», перевод Б.Л.Пастернака</a:t>
            </a:r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1BD-D6A2-4644-A7D2-1F8C408D8E9F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2910" y="35716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083B-0EC9-4559-B75E-F4FDBE77E632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85786" y="35716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Шекспира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Гамлет даёт актёрам советы. Восстановите пропущенное.</a:t>
            </a: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«… Без лишней скованности, но во всём слушайте внутреннего ГОЛОСА.  Двигайтесь в согласии с ДИАЛОГОМ, говорите, следуя ДВИЖЕНИЯМ, с тою только оговоркой, что это не выходило из границ естественности». </a:t>
            </a: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«Гамлет», перевод Б.Л.Пастернака</a:t>
            </a:r>
          </a:p>
        </p:txBody>
      </p:sp>
      <p:sp>
        <p:nvSpPr>
          <p:cNvPr id="12" name="Нижний колонтитул 7"/>
          <p:cNvSpPr txBox="1">
            <a:spLocks/>
          </p:cNvSpPr>
          <p:nvPr/>
        </p:nvSpPr>
        <p:spPr>
          <a:xfrm>
            <a:off x="2928926" y="62150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Волохова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Н.Н.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МХАТ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2857500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Вопрос 1:</a:t>
            </a: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К.С. Станиславский, В.И. Немирович-Данченко- главные организаторы </a:t>
            </a:r>
            <a:r>
              <a:rPr lang="ru-RU" dirty="0" err="1" smtClean="0"/>
              <a:t>МХАТа</a:t>
            </a:r>
            <a:r>
              <a:rPr lang="ru-RU" dirty="0" smtClean="0"/>
              <a:t>. Чьё имя по праву должно стоять третьим в этом союзе?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72196-E56E-4CD6-BF44-0E1314493606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КОНСТАНТИН СЕРГЕЕВИЧ СТАНИСЛА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2385354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7" descr="11_03_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84984"/>
            <a:ext cx="2286016" cy="273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 descr="neskuchnoe_nemirovich_dan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143248"/>
            <a:ext cx="2119313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886700" cy="3429024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2:</a:t>
            </a:r>
          </a:p>
          <a:p>
            <a:pPr algn="just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известно, что летящая чайка А.П.Чехова стала символом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МХАТа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нашла вечное пристанище на занавесе. </a:t>
            </a:r>
          </a:p>
          <a:p>
            <a:pPr algn="just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 же А.П.Чехов неохотно отдал пьесу «Чайка» в МХАТ, когда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В.И.Немирович-Данченко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почувствовал, что направление чеховского творчества совпадает с задачами МХАТ?</a:t>
            </a:r>
          </a:p>
          <a:p>
            <a:pPr algn="just"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BA379-401F-4266-978A-DD1E9FE42E80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6305306" y="6225053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МХАТ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34" y="4653136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Александрийской сцене  в Петербурге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пьеса «Чайка» претерпела провал.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1327584907_209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785950" cy="1459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USER\Мои документы\Мои результаты сканирования\2010-03 (мар)\сканирование0039.jpg"/>
          <p:cNvPicPr>
            <a:picLocks noChangeAspect="1" noChangeArrowheads="1"/>
          </p:cNvPicPr>
          <p:nvPr/>
        </p:nvPicPr>
        <p:blipFill>
          <a:blip r:embed="rId4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7037460" y="3902110"/>
            <a:ext cx="1714512" cy="2565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389437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Вопрос 3:</a:t>
            </a:r>
          </a:p>
          <a:p>
            <a:pPr eaLnBrk="1" hangingPunct="1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является основой МХАТ. Укажите ряд чисел.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1.Искусство перевоплощения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2.Сотрудничество режиссёра и актёра в процессе создания спектакля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Каждая пьеса должна иметь свою обстановку, т.е. свои декорации.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Устранение оркестра, играющего во время антракта.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коридоре во время действия должна быть тишина.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Разрешалось входить в зал во время спектакля.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7.Вход за кулисы запрещён.</a:t>
            </a:r>
          </a:p>
          <a:p>
            <a:pPr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5D530-D5A1-47EE-8664-FE1776D4A249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МХАТ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Schechtel mk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3276600" cy="207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517232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1,2,3,4,5,</a:t>
            </a:r>
            <a:r>
              <a:rPr lang="ru-RU" sz="3200" dirty="0" smtClean="0"/>
              <a:t>7</a:t>
            </a:r>
            <a:endParaRPr lang="ru-RU" sz="32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3240360"/>
          </a:xfrm>
        </p:spPr>
        <p:txBody>
          <a:bodyPr/>
          <a:lstStyle/>
          <a:p>
            <a:pPr eaLnBrk="1" hangingPunct="1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 4: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1923 существует музей МХАТ. Основу его собрания составил фонд документов по истории театра.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вам известны филиалы музея? Где они находятся?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E85E-DE69-4EEF-B28E-5BBFF60B25F4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9" name="7-конечная звезда 8">
            <a:hlinkClick r:id="rId2" action="ppaction://hlinksldjump"/>
          </p:cNvPr>
          <p:cNvSpPr/>
          <p:nvPr/>
        </p:nvSpPr>
        <p:spPr>
          <a:xfrm>
            <a:off x="5364088" y="6186643"/>
            <a:ext cx="485772" cy="485772"/>
          </a:xfrm>
          <a:prstGeom prst="star7">
            <a:avLst>
              <a:gd name="adj" fmla="val 36866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МХАТ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  <p:pic>
        <p:nvPicPr>
          <p:cNvPr id="8" name="Рисунок 7" descr="0_a1a17_ff7f9f0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52936"/>
            <a:ext cx="283975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-17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653136"/>
            <a:ext cx="2697238" cy="178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1520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Дом-музей К. С. Станиславского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Леонтьевский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переулок)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5229200"/>
            <a:ext cx="4537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Музей-квартира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Вл. И. Немировича-Данченко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Глинищевский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переулок, 5/7).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20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r>
              <a:rPr lang="ru-RU" sz="2400" b="1" i="1" dirty="0">
                <a:latin typeface="+mn-lt"/>
              </a:rPr>
              <a:t/>
            </a:r>
            <a:br>
              <a:rPr lang="ru-RU" sz="2400" b="1" i="1" dirty="0"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95536" y="5130752"/>
            <a:ext cx="8229600" cy="850900"/>
          </a:xfrm>
        </p:spPr>
        <p:txBody>
          <a:bodyPr/>
          <a:lstStyle/>
          <a:p>
            <a:pPr lvl="0" indent="450215" algn="just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Century Schoolbook"/>
                <a:ea typeface="Times New Roman"/>
              </a:rPr>
              <a:t>Слово «театр»  (от греческого «</a:t>
            </a:r>
            <a:r>
              <a:rPr lang="ru-RU" dirty="0" err="1">
                <a:solidFill>
                  <a:prstClr val="black"/>
                </a:solidFill>
                <a:latin typeface="Century Schoolbook"/>
                <a:ea typeface="Times New Roman"/>
              </a:rPr>
              <a:t>theaomai</a:t>
            </a:r>
            <a:r>
              <a:rPr lang="ru-RU" dirty="0">
                <a:solidFill>
                  <a:prstClr val="black"/>
                </a:solidFill>
                <a:latin typeface="Century Schoolbook"/>
                <a:ea typeface="Times New Roman"/>
              </a:rPr>
              <a:t>» - «я смотрю») означает «место для зрителей и зрелищ».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2D2B-02AD-4AA4-90FC-9644676AFA3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" descr="Театр в Эпидав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24996"/>
            <a:ext cx="5355434" cy="3600400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82" y="176457"/>
            <a:ext cx="5753254" cy="10620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endParaRPr lang="ru-RU" sz="2400" dirty="0"/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43088" y="2506662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dirty="0" smtClean="0"/>
              <a:t>Вопрос 2:</a:t>
            </a:r>
            <a:endParaRPr lang="ru-RU" dirty="0" smtClean="0"/>
          </a:p>
          <a:p>
            <a:pPr algn="just"/>
            <a:r>
              <a:rPr lang="ru-RU" dirty="0" smtClean="0">
                <a:latin typeface="Century Schoolbook"/>
                <a:ea typeface="Times New Roman"/>
                <a:cs typeface="Times New Roman"/>
              </a:rPr>
              <a:t>Возникновение театральных </a:t>
            </a:r>
            <a:r>
              <a:rPr lang="ru-RU" dirty="0">
                <a:latin typeface="Century Schoolbook"/>
                <a:ea typeface="Times New Roman"/>
                <a:cs typeface="Times New Roman"/>
              </a:rPr>
              <a:t>представлений у древних греков ученые связывают с культом бога </a:t>
            </a:r>
            <a:r>
              <a:rPr lang="ru-RU" i="1" dirty="0" smtClean="0">
                <a:latin typeface="Century Schoolbook"/>
                <a:ea typeface="Times New Roman"/>
                <a:cs typeface="Times New Roman"/>
              </a:rPr>
              <a:t>Диониса.</a:t>
            </a:r>
            <a:r>
              <a:rPr lang="ru-RU" dirty="0">
                <a:latin typeface="Century Schoolbook"/>
                <a:ea typeface="Times New Roman"/>
                <a:cs typeface="Times New Roman"/>
              </a:rPr>
              <a:t> В обрядах, посвященных Дионису, обязательными были выступления хоров ряженых. Ряженые изображали спутников </a:t>
            </a:r>
            <a:r>
              <a:rPr lang="ru-RU" dirty="0" smtClean="0">
                <a:latin typeface="Century Schoolbook"/>
                <a:ea typeface="Times New Roman"/>
                <a:cs typeface="Times New Roman"/>
              </a:rPr>
              <a:t>Диониса. Как их называли?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10450-4FB1-4472-9450-4E9AE0C5791F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7-конечная звезда 5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200"/>
            <a:ext cx="2157661" cy="28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0620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531376"/>
            <a:ext cx="8229600" cy="106521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entury Schoolbook"/>
                <a:ea typeface="Times New Roman"/>
                <a:cs typeface="Times New Roman"/>
              </a:rPr>
              <a:t>Ряженые изображали спутников Диониса – </a:t>
            </a:r>
            <a:r>
              <a:rPr lang="ru-RU" sz="2400" i="1" dirty="0" smtClean="0">
                <a:latin typeface="Century Schoolbook"/>
                <a:ea typeface="Times New Roman"/>
                <a:cs typeface="Times New Roman"/>
              </a:rPr>
              <a:t>сатиров.</a:t>
            </a:r>
            <a:r>
              <a:rPr lang="ru-RU" sz="2400" dirty="0" smtClean="0">
                <a:latin typeface="Century Schoolbook"/>
                <a:ea typeface="Times New Roman"/>
                <a:cs typeface="Times New Roman"/>
              </a:rPr>
              <a:t>  Это </a:t>
            </a:r>
            <a:r>
              <a:rPr lang="ru-RU" sz="2400" dirty="0">
                <a:latin typeface="Century Schoolbook"/>
                <a:ea typeface="Times New Roman"/>
                <a:cs typeface="Times New Roman"/>
              </a:rPr>
              <a:t>были, по представлениям греков, демоны плодородия - насмешливые по характеру существа с человеческой головой  и руками, козлиным туловищем и ногами и с лошадиным хвостом</a:t>
            </a: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F8C99-8646-4113-BD05-0BF6DB509B7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1" descr="sa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1872208" cy="3467051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20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Вопрос 3:</a:t>
            </a:r>
            <a:endParaRPr lang="ru-RU" dirty="0" smtClean="0"/>
          </a:p>
          <a:p>
            <a:pPr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дней сохранилось немало развалин театров древних греков. Старейшим является театр Диониса в Афинах, вмещавший до 17 тысяч зрителей (рис. 3), а наиболее хорошо сохранившимся -  театр в городе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Эпидавре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рассчитанный на 12-14 тысяч зрителей.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основных частей состоял театр?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E7154-593C-4450-B94B-650E1DD3A7E8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7-конечная звезда 6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0620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endParaRPr lang="ru-RU" sz="2400" dirty="0"/>
          </a:p>
        </p:txBody>
      </p:sp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23528" y="4149744"/>
            <a:ext cx="8229600" cy="19939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 Schoolbook"/>
                <a:ea typeface="Times New Roman"/>
                <a:cs typeface="Times New Roman"/>
              </a:rPr>
              <a:t>Театр </a:t>
            </a:r>
            <a:r>
              <a:rPr lang="ru-RU" dirty="0">
                <a:latin typeface="Century Schoolbook"/>
                <a:ea typeface="Times New Roman"/>
                <a:cs typeface="Times New Roman"/>
              </a:rPr>
              <a:t>у греков состоял из трех основных частей. Это - </a:t>
            </a:r>
            <a:r>
              <a:rPr lang="ru-RU" dirty="0" err="1">
                <a:latin typeface="Century Schoolbook"/>
                <a:ea typeface="Times New Roman"/>
                <a:cs typeface="Times New Roman"/>
              </a:rPr>
              <a:t>театрон</a:t>
            </a:r>
            <a:r>
              <a:rPr lang="ru-RU" dirty="0">
                <a:latin typeface="Century Schoolbook"/>
                <a:ea typeface="Times New Roman"/>
                <a:cs typeface="Times New Roman"/>
              </a:rPr>
              <a:t>, орхестра и </a:t>
            </a:r>
            <a:r>
              <a:rPr lang="ru-RU" dirty="0" smtClean="0">
                <a:latin typeface="Century Schoolbook"/>
                <a:ea typeface="Times New Roman"/>
                <a:cs typeface="Times New Roman"/>
              </a:rPr>
              <a:t>скена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1F2A6-2C6C-4503-A921-8CE66F2FDA24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7-конечная звезда 7">
            <a:hlinkClick r:id="rId2" action="ppaction://hlinksldjump"/>
          </p:cNvPr>
          <p:cNvSpPr/>
          <p:nvPr/>
        </p:nvSpPr>
        <p:spPr>
          <a:xfrm>
            <a:off x="7858148" y="6143644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3"/>
            <a:ext cx="3456384" cy="2823176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pic>
        <p:nvPicPr>
          <p:cNvPr id="10" name="Рисунок 1" descr="зрит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098760" cy="2016224"/>
          </a:xfrm>
          <a:prstGeom prst="rect">
            <a:avLst/>
          </a:prstGeom>
          <a:noFill/>
          <a:ln w="38100">
            <a:solidFill>
              <a:srgbClr val="CCFFFF">
                <a:lumMod val="25000"/>
              </a:srgbClr>
            </a:solidFill>
            <a:miter lim="800000"/>
            <a:headEnd/>
            <a:tailEnd/>
          </a:ln>
        </p:spPr>
      </p:pic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2704"/>
            <a:ext cx="8229600" cy="10620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298F3C"/>
                </a:solidFill>
                <a:latin typeface="Calibri"/>
              </a:rPr>
              <a:t>Театр античности</a:t>
            </a:r>
            <a:endParaRPr lang="ru-RU" sz="2400" dirty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85782" y="908720"/>
            <a:ext cx="7886700" cy="4351338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Вопрос 4: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			</a:t>
            </a:r>
            <a:r>
              <a:rPr lang="ru-RU" dirty="0">
                <a:latin typeface="Century Schoolbook"/>
                <a:ea typeface="Times New Roman"/>
                <a:cs typeface="Times New Roman"/>
              </a:rPr>
              <a:t>Основой для трагедий у греков почти всегда были сюжеты из мифологии, повествующие о борьбе героической личности с темными силами зла за торжество добра и справедливости. Эта борьба обычно заканчивалась гибелью героя, но зритель в ходе представления, следя за развитием событий, переживал </a:t>
            </a:r>
            <a:r>
              <a:rPr lang="ru-RU" i="1" dirty="0">
                <a:latin typeface="Century Schoolbook"/>
                <a:ea typeface="Times New Roman"/>
                <a:cs typeface="Times New Roman"/>
              </a:rPr>
              <a:t>катарсис</a:t>
            </a:r>
            <a:r>
              <a:rPr lang="ru-RU" dirty="0">
                <a:latin typeface="Century Schoolbook"/>
                <a:ea typeface="Times New Roman"/>
                <a:cs typeface="Times New Roman"/>
              </a:rPr>
              <a:t> – глубокое эмоциональное </a:t>
            </a:r>
            <a:r>
              <a:rPr lang="ru-RU" dirty="0" smtClean="0">
                <a:latin typeface="Century Schoolbook"/>
                <a:ea typeface="Times New Roman"/>
                <a:cs typeface="Times New Roman"/>
              </a:rPr>
              <a:t>очищение.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Century Schoolbook"/>
                <a:ea typeface="Times New Roman"/>
                <a:cs typeface="Times New Roman"/>
              </a:rPr>
              <a:t>Назовите имена </a:t>
            </a:r>
            <a:r>
              <a:rPr lang="ru-RU" dirty="0" smtClean="0">
                <a:latin typeface="Century Schoolbook"/>
                <a:ea typeface="Times New Roman"/>
              </a:rPr>
              <a:t>поэтов, связанных с драматическим искусством.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24A47-E3AA-48D9-BCAB-D7B76E9D2FF9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7-конечная звезда 5">
            <a:hlinkClick r:id="rId2" action="ppaction://hlinksldjump"/>
          </p:cNvPr>
          <p:cNvSpPr/>
          <p:nvPr/>
        </p:nvSpPr>
        <p:spPr>
          <a:xfrm>
            <a:off x="7786710" y="6000768"/>
            <a:ext cx="485772" cy="485772"/>
          </a:xfrm>
          <a:prstGeom prst="star7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Волохова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рудици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урок-путешествие</Template>
  <TotalTime>897</TotalTime>
  <Words>1363</Words>
  <Application>Microsoft Office PowerPoint</Application>
  <PresentationFormat>Экран (4:3)</PresentationFormat>
  <Paragraphs>264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Эрудицион</vt:lpstr>
      <vt:lpstr> «Театр в нашей жизни» </vt:lpstr>
      <vt:lpstr>Презентация PowerPoint</vt:lpstr>
      <vt:lpstr>Театр античности  </vt:lpstr>
      <vt:lpstr>Театр античности  </vt:lpstr>
      <vt:lpstr>Театр античности</vt:lpstr>
      <vt:lpstr>Театр античности </vt:lpstr>
      <vt:lpstr>Театр античности</vt:lpstr>
      <vt:lpstr>Театр античности</vt:lpstr>
      <vt:lpstr>Театр античности</vt:lpstr>
      <vt:lpstr>Театр античности</vt:lpstr>
      <vt:lpstr>      </vt:lpstr>
      <vt:lpstr>      </vt:lpstr>
      <vt:lpstr>     </vt:lpstr>
      <vt:lpstr>  Театр Средних веков     </vt:lpstr>
      <vt:lpstr>     </vt:lpstr>
      <vt:lpstr>Театр Средних веков  </vt:lpstr>
      <vt:lpstr>       </vt:lpstr>
      <vt:lpstr>   Театр Средних веков       </vt:lpstr>
      <vt:lpstr>Профессиональный театр в России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 Шекспира 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МХАТ</vt:lpstr>
      <vt:lpstr>МХАТ</vt:lpstr>
      <vt:lpstr>МХАТ</vt:lpstr>
      <vt:lpstr>МХАТ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«УМНИКИ и  УМНИЦЫ»</dc:title>
  <dc:creator>User</dc:creator>
  <cp:lastModifiedBy>Natalia</cp:lastModifiedBy>
  <cp:revision>115</cp:revision>
  <dcterms:modified xsi:type="dcterms:W3CDTF">2019-02-13T13:49:17Z</dcterms:modified>
</cp:coreProperties>
</file>