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avi" ContentType="video/avi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92" r:id="rId2"/>
    <p:sldId id="290" r:id="rId3"/>
    <p:sldId id="256" r:id="rId4"/>
    <p:sldId id="263" r:id="rId5"/>
    <p:sldId id="257" r:id="rId6"/>
    <p:sldId id="260" r:id="rId7"/>
    <p:sldId id="274" r:id="rId8"/>
    <p:sldId id="261" r:id="rId9"/>
    <p:sldId id="268" r:id="rId10"/>
    <p:sldId id="269" r:id="rId11"/>
    <p:sldId id="262" r:id="rId12"/>
    <p:sldId id="286" r:id="rId13"/>
    <p:sldId id="293" r:id="rId14"/>
    <p:sldId id="295" r:id="rId15"/>
    <p:sldId id="275" r:id="rId16"/>
    <p:sldId id="264" r:id="rId17"/>
    <p:sldId id="265" r:id="rId18"/>
    <p:sldId id="266" r:id="rId19"/>
    <p:sldId id="272" r:id="rId20"/>
    <p:sldId id="271" r:id="rId21"/>
    <p:sldId id="277" r:id="rId22"/>
    <p:sldId id="273" r:id="rId23"/>
    <p:sldId id="279" r:id="rId24"/>
    <p:sldId id="280" r:id="rId25"/>
    <p:sldId id="281" r:id="rId26"/>
    <p:sldId id="287" r:id="rId27"/>
    <p:sldId id="288" r:id="rId28"/>
    <p:sldId id="289" r:id="rId29"/>
    <p:sldId id="282" r:id="rId30"/>
    <p:sldId id="276" r:id="rId31"/>
    <p:sldId id="283" r:id="rId32"/>
    <p:sldId id="284" r:id="rId33"/>
    <p:sldId id="285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66"/>
    <a:srgbClr val="66FF33"/>
    <a:srgbClr val="0000FF"/>
    <a:srgbClr val="990033"/>
    <a:srgbClr val="FF0000"/>
    <a:srgbClr val="AD5207"/>
    <a:srgbClr val="FF9933"/>
    <a:srgbClr val="FF00FF"/>
    <a:srgbClr val="F5E5A1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1" autoAdjust="0"/>
  </p:normalViewPr>
  <p:slideViewPr>
    <p:cSldViewPr>
      <p:cViewPr varScale="1">
        <p:scale>
          <a:sx n="70" d="100"/>
          <a:sy n="70" d="100"/>
        </p:scale>
        <p:origin x="-108" y="-7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EF9680-CBCD-4C94-8343-3AA8C2C7FCF6}" type="datetimeFigureOut">
              <a:rPr lang="ru-RU" smtClean="0"/>
              <a:t>11.12.2018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8CA55-BF93-49A6-8C22-22C8BCD8F3F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41835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8CA55-BF93-49A6-8C22-22C8BCD8F3FC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4523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58CA55-BF93-49A6-8C22-22C8BCD8F3FC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173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FA4FFE-23FB-4068-8AB2-88EA55DE4435}" type="datetimeFigureOut">
              <a:rPr lang="ru-RU" smtClean="0"/>
              <a:pPr/>
              <a:t>11.12.2018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19D7A-BA13-4D82-82F8-8497B627B2D7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14.wdp"/><Relationship Id="rId7" Type="http://schemas.openxmlformats.org/officeDocument/2006/relationships/image" Target="../media/image32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microsoft.com/office/2007/relationships/hdphoto" Target="../media/hdphoto15.wdp"/><Relationship Id="rId4" Type="http://schemas.openxmlformats.org/officeDocument/2006/relationships/image" Target="../media/image30.png"/><Relationship Id="rId9" Type="http://schemas.microsoft.com/office/2007/relationships/hdphoto" Target="../media/hdphoto1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4.jpeg"/><Relationship Id="rId7" Type="http://schemas.microsoft.com/office/2007/relationships/hdphoto" Target="../media/hdphoto18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10" Type="http://schemas.microsoft.com/office/2007/relationships/hdphoto" Target="../media/hdphoto19.wdp"/><Relationship Id="rId4" Type="http://schemas.microsoft.com/office/2007/relationships/hdphoto" Target="../media/hdphoto17.wdp"/><Relationship Id="rId9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20.wdp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avi"/><Relationship Id="rId1" Type="http://schemas.microsoft.com/office/2007/relationships/media" Target="../media/media2.avi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4.png"/><Relationship Id="rId7" Type="http://schemas.openxmlformats.org/officeDocument/2006/relationships/image" Target="../media/image4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microsoft.com/office/2007/relationships/hdphoto" Target="../media/hdphoto21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3" Type="http://schemas.openxmlformats.org/officeDocument/2006/relationships/image" Target="../media/image50.jpeg"/><Relationship Id="rId7" Type="http://schemas.openxmlformats.org/officeDocument/2006/relationships/image" Target="../media/image54.jpe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microsoft.com/office/2007/relationships/hdphoto" Target="../media/hdphoto23.wdp"/><Relationship Id="rId5" Type="http://schemas.openxmlformats.org/officeDocument/2006/relationships/image" Target="../media/image57.png"/><Relationship Id="rId4" Type="http://schemas.microsoft.com/office/2007/relationships/hdphoto" Target="../media/hdphoto22.wdp"/><Relationship Id="rId9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1.jpe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microsoft.com/office/2007/relationships/hdphoto" Target="../media/hdphoto24.wdp"/><Relationship Id="rId7" Type="http://schemas.openxmlformats.org/officeDocument/2006/relationships/image" Target="../media/image66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10" Type="http://schemas.microsoft.com/office/2007/relationships/hdphoto" Target="../media/hdphoto25.wdp"/><Relationship Id="rId4" Type="http://schemas.openxmlformats.org/officeDocument/2006/relationships/image" Target="../media/image63.jpeg"/><Relationship Id="rId9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microsoft.com/office/2007/relationships/hdphoto" Target="../media/hdphoto24.wdp"/><Relationship Id="rId7" Type="http://schemas.openxmlformats.org/officeDocument/2006/relationships/image" Target="../media/image71.png"/><Relationship Id="rId12" Type="http://schemas.openxmlformats.org/officeDocument/2006/relationships/image" Target="../media/image7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microsoft.com/office/2007/relationships/hdphoto" Target="../media/hdphoto27.wdp"/><Relationship Id="rId5" Type="http://schemas.microsoft.com/office/2007/relationships/hdphoto" Target="../media/hdphoto26.wdp"/><Relationship Id="rId10" Type="http://schemas.openxmlformats.org/officeDocument/2006/relationships/image" Target="../media/image74.jpeg"/><Relationship Id="rId4" Type="http://schemas.openxmlformats.org/officeDocument/2006/relationships/image" Target="../media/image69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62.jpeg"/><Relationship Id="rId7" Type="http://schemas.microsoft.com/office/2007/relationships/hdphoto" Target="../media/hdphoto28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10" Type="http://schemas.microsoft.com/office/2007/relationships/hdphoto" Target="../media/hdphoto29.wdp"/><Relationship Id="rId4" Type="http://schemas.microsoft.com/office/2007/relationships/hdphoto" Target="../media/hdphoto24.wdp"/><Relationship Id="rId9" Type="http://schemas.openxmlformats.org/officeDocument/2006/relationships/image" Target="../media/image7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8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4" Type="http://schemas.microsoft.com/office/2007/relationships/hdphoto" Target="../media/hdphoto2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microsoft.com/office/2007/relationships/hdphoto" Target="../media/hdphoto30.wdp"/><Relationship Id="rId7" Type="http://schemas.openxmlformats.org/officeDocument/2006/relationships/image" Target="../media/image87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microsoft.com/office/2007/relationships/hdphoto" Target="../media/hdphoto31.wdp"/><Relationship Id="rId7" Type="http://schemas.openxmlformats.org/officeDocument/2006/relationships/image" Target="../media/image93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microsoft.com/office/2007/relationships/hdphoto" Target="../media/hdphoto31.wdp"/><Relationship Id="rId7" Type="http://schemas.openxmlformats.org/officeDocument/2006/relationships/image" Target="../media/image10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eg"/><Relationship Id="rId11" Type="http://schemas.openxmlformats.org/officeDocument/2006/relationships/image" Target="../media/image103.jpeg"/><Relationship Id="rId5" Type="http://schemas.openxmlformats.org/officeDocument/2006/relationships/image" Target="../media/image98.jpeg"/><Relationship Id="rId10" Type="http://schemas.microsoft.com/office/2007/relationships/hdphoto" Target="../media/hdphoto32.wdp"/><Relationship Id="rId4" Type="http://schemas.openxmlformats.org/officeDocument/2006/relationships/image" Target="../media/image97.jpeg"/><Relationship Id="rId9" Type="http://schemas.openxmlformats.org/officeDocument/2006/relationships/image" Target="../media/image102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13" Type="http://schemas.openxmlformats.org/officeDocument/2006/relationships/image" Target="../media/image113.jpeg"/><Relationship Id="rId3" Type="http://schemas.microsoft.com/office/2007/relationships/hdphoto" Target="../media/hdphoto31.wdp"/><Relationship Id="rId7" Type="http://schemas.openxmlformats.org/officeDocument/2006/relationships/image" Target="../media/image107.jpeg"/><Relationship Id="rId12" Type="http://schemas.openxmlformats.org/officeDocument/2006/relationships/image" Target="../media/image112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6.jpeg"/><Relationship Id="rId11" Type="http://schemas.openxmlformats.org/officeDocument/2006/relationships/image" Target="../media/image111.jpeg"/><Relationship Id="rId5" Type="http://schemas.openxmlformats.org/officeDocument/2006/relationships/image" Target="../media/image105.jpeg"/><Relationship Id="rId10" Type="http://schemas.openxmlformats.org/officeDocument/2006/relationships/image" Target="../media/image110.jpeg"/><Relationship Id="rId4" Type="http://schemas.openxmlformats.org/officeDocument/2006/relationships/image" Target="../media/image104.jpeg"/><Relationship Id="rId9" Type="http://schemas.openxmlformats.org/officeDocument/2006/relationships/image" Target="../media/image10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4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eg"/><Relationship Id="rId5" Type="http://schemas.microsoft.com/office/2007/relationships/hdphoto" Target="../media/hdphoto33.wdp"/><Relationship Id="rId4" Type="http://schemas.openxmlformats.org/officeDocument/2006/relationships/image" Target="../media/image114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35.wdp"/><Relationship Id="rId3" Type="http://schemas.microsoft.com/office/2007/relationships/hdphoto" Target="../media/hdphoto24.wdp"/><Relationship Id="rId7" Type="http://schemas.openxmlformats.org/officeDocument/2006/relationships/image" Target="../media/image118.png"/><Relationship Id="rId12" Type="http://schemas.microsoft.com/office/2007/relationships/hdphoto" Target="../media/hdphoto37.wdp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7.jpeg"/><Relationship Id="rId11" Type="http://schemas.openxmlformats.org/officeDocument/2006/relationships/image" Target="../media/image120.png"/><Relationship Id="rId5" Type="http://schemas.microsoft.com/office/2007/relationships/hdphoto" Target="../media/hdphoto34.wdp"/><Relationship Id="rId10" Type="http://schemas.microsoft.com/office/2007/relationships/hdphoto" Target="../media/hdphoto36.wdp"/><Relationship Id="rId4" Type="http://schemas.openxmlformats.org/officeDocument/2006/relationships/image" Target="../media/image116.png"/><Relationship Id="rId9" Type="http://schemas.openxmlformats.org/officeDocument/2006/relationships/image" Target="../media/image11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38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slideLayout" Target="../slideLayouts/slideLayout1.xml"/><Relationship Id="rId7" Type="http://schemas.microsoft.com/office/2007/relationships/hdphoto" Target="../media/hdphoto3.wdp"/><Relationship Id="rId12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0" Type="http://schemas.openxmlformats.org/officeDocument/2006/relationships/image" Target="../media/image9.png"/><Relationship Id="rId4" Type="http://schemas.openxmlformats.org/officeDocument/2006/relationships/image" Target="../media/image6.jpeg"/><Relationship Id="rId9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123.png"/><Relationship Id="rId5" Type="http://schemas.microsoft.com/office/2007/relationships/hdphoto" Target="../media/hdphoto24.wdp"/><Relationship Id="rId4" Type="http://schemas.openxmlformats.org/officeDocument/2006/relationships/image" Target="../media/image62.jpe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0.wdp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1.wdp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microsoft.com/office/2007/relationships/hdphoto" Target="../media/hdphoto8.wdp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gif"/><Relationship Id="rId5" Type="http://schemas.microsoft.com/office/2007/relationships/hdphoto" Target="../media/hdphoto9.wdp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gif"/><Relationship Id="rId10" Type="http://schemas.openxmlformats.org/officeDocument/2006/relationships/image" Target="../media/image24.png"/><Relationship Id="rId4" Type="http://schemas.microsoft.com/office/2007/relationships/hdphoto" Target="../media/hdphoto10.wdp"/><Relationship Id="rId9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5.png"/><Relationship Id="rId7" Type="http://schemas.openxmlformats.org/officeDocument/2006/relationships/image" Target="../media/image2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12.wdp"/><Relationship Id="rId5" Type="http://schemas.openxmlformats.org/officeDocument/2006/relationships/image" Target="../media/image26.png"/><Relationship Id="rId4" Type="http://schemas.microsoft.com/office/2007/relationships/hdphoto" Target="../media/hdphoto11.wdp"/><Relationship Id="rId9" Type="http://schemas.microsoft.com/office/2007/relationships/hdphoto" Target="../media/hdphoto1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425"/>
          <a:stretch/>
        </p:blipFill>
        <p:spPr>
          <a:xfrm>
            <a:off x="0" y="-121796"/>
            <a:ext cx="9153014" cy="6979796"/>
          </a:xfrm>
        </p:spPr>
      </p:pic>
      <p:sp>
        <p:nvSpPr>
          <p:cNvPr id="5" name="Объект 2"/>
          <p:cNvSpPr txBox="1">
            <a:spLocks/>
          </p:cNvSpPr>
          <p:nvPr/>
        </p:nvSpPr>
        <p:spPr>
          <a:xfrm>
            <a:off x="179512" y="764704"/>
            <a:ext cx="8784976" cy="2952328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3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tx2">
                    <a:lumMod val="50000"/>
                  </a:schemeClr>
                </a:solidFill>
                <a:latin typeface="Monotype Corsiva" panose="03010101010201010101" pitchFamily="66" charset="0"/>
              </a:rPr>
              <a:t>Человек, приходящий в храм, испытывает благоговение и умиротворение перед иконой, словно мысленно проникает в горний мир пророков и святых.</a:t>
            </a:r>
          </a:p>
          <a:p>
            <a:pPr marL="0" indent="0">
              <a:buFont typeface="Arial" pitchFamily="34" charset="0"/>
              <a:buNone/>
            </a:pPr>
            <a:endParaRPr lang="ru-RU" sz="2800" b="1" dirty="0" smtClean="0">
              <a:ln w="11430">
                <a:solidFill>
                  <a:srgbClr val="0000FF"/>
                </a:solidFill>
              </a:ln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endParaRPr lang="ru-RU" b="1" dirty="0">
              <a:ln w="3175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323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7132" y="123787"/>
            <a:ext cx="8229600" cy="922114"/>
          </a:xfrm>
        </p:spPr>
        <p:txBody>
          <a:bodyPr>
            <a:noAutofit/>
          </a:bodyPr>
          <a:lstStyle/>
          <a:p>
            <a:r>
              <a:rPr lang="ru-RU" sz="4200" b="1" dirty="0">
                <a:ln w="1905">
                  <a:solidFill>
                    <a:srgbClr val="8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Приемы для использования метода обратной перспективы: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3966" y="35031"/>
            <a:ext cx="1455477" cy="202174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374" y="1347423"/>
            <a:ext cx="8640961" cy="5328592"/>
          </a:xfrm>
          <a:noFill/>
          <a:ln>
            <a:noFill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indent="-324000"/>
            <a:r>
              <a:rPr lang="ru-RU" sz="3100" b="1" dirty="0" smtClean="0">
                <a:latin typeface="Monotype Corsiva" panose="03010101010201010101" pitchFamily="66" charset="0"/>
              </a:rPr>
              <a:t>изображение </a:t>
            </a:r>
            <a:r>
              <a:rPr lang="ru-RU" sz="3100" b="1" dirty="0">
                <a:latin typeface="Monotype Corsiva" panose="03010101010201010101" pitchFamily="66" charset="0"/>
              </a:rPr>
              <a:t>предмета с плоскими гранями и </a:t>
            </a:r>
          </a:p>
          <a:p>
            <a:pPr marL="17463" indent="342900">
              <a:buNone/>
            </a:pPr>
            <a:r>
              <a:rPr lang="ru-RU" sz="3100" b="1" dirty="0" smtClean="0">
                <a:latin typeface="Monotype Corsiva" panose="03010101010201010101" pitchFamily="66" charset="0"/>
              </a:rPr>
              <a:t>прямолинейными </a:t>
            </a:r>
            <a:r>
              <a:rPr lang="ru-RU" sz="3100" b="1" dirty="0">
                <a:latin typeface="Monotype Corsiva" panose="03010101010201010101" pitchFamily="66" charset="0"/>
              </a:rPr>
              <a:t>ребрами (зданий, столов, седалищ, </a:t>
            </a:r>
            <a:endParaRPr lang="ru-RU" sz="3100" b="1" dirty="0" smtClean="0">
              <a:latin typeface="Monotype Corsiva" panose="03010101010201010101" pitchFamily="66" charset="0"/>
            </a:endParaRPr>
          </a:p>
          <a:p>
            <a:pPr marL="17463" indent="342900">
              <a:buNone/>
            </a:pPr>
            <a:r>
              <a:rPr lang="ru-RU" sz="3100" b="1" dirty="0" smtClean="0">
                <a:latin typeface="Monotype Corsiva" panose="03010101010201010101" pitchFamily="66" charset="0"/>
              </a:rPr>
              <a:t>книг</a:t>
            </a:r>
            <a:r>
              <a:rPr lang="ru-RU" sz="3100" b="1" dirty="0">
                <a:latin typeface="Monotype Corsiva" panose="03010101010201010101" pitchFamily="66" charset="0"/>
              </a:rPr>
              <a:t>, евангелия);</a:t>
            </a:r>
          </a:p>
          <a:p>
            <a:pPr indent="-324000"/>
            <a:r>
              <a:rPr lang="ru-RU" sz="3100" b="1" dirty="0" smtClean="0">
                <a:latin typeface="Monotype Corsiva" panose="03010101010201010101" pitchFamily="66" charset="0"/>
              </a:rPr>
              <a:t>написание </a:t>
            </a:r>
            <a:r>
              <a:rPr lang="ru-RU" sz="3100" b="1" dirty="0">
                <a:latin typeface="Monotype Corsiva" panose="03010101010201010101" pitchFamily="66" charset="0"/>
              </a:rPr>
              <a:t>тел, ограниченных кривыми поверхностями;</a:t>
            </a:r>
          </a:p>
          <a:p>
            <a:pPr indent="-324000"/>
            <a:r>
              <a:rPr lang="ru-RU" sz="3100" b="1" dirty="0" smtClean="0">
                <a:latin typeface="Monotype Corsiva" panose="03010101010201010101" pitchFamily="66" charset="0"/>
              </a:rPr>
              <a:t>рисунки </a:t>
            </a:r>
            <a:r>
              <a:rPr lang="ru-RU" sz="3100" b="1" dirty="0">
                <a:latin typeface="Monotype Corsiva" panose="03010101010201010101" pitchFamily="66" charset="0"/>
              </a:rPr>
              <a:t>фасадов зданий вместе с боковыми стенами;</a:t>
            </a:r>
          </a:p>
          <a:p>
            <a:pPr indent="-324000"/>
            <a:r>
              <a:rPr lang="ru-RU" sz="3100" b="1" dirty="0" smtClean="0">
                <a:latin typeface="Monotype Corsiva" panose="03010101010201010101" pitchFamily="66" charset="0"/>
              </a:rPr>
              <a:t>изображение </a:t>
            </a:r>
            <a:r>
              <a:rPr lang="ru-RU" sz="3100" b="1" dirty="0">
                <a:latin typeface="Monotype Corsiva" panose="03010101010201010101" pitchFamily="66" charset="0"/>
              </a:rPr>
              <a:t>лиц с теменем, висками и ушами, </a:t>
            </a:r>
            <a:endParaRPr lang="ru-RU" sz="3100" b="1" dirty="0" smtClean="0">
              <a:latin typeface="Monotype Corsiva" panose="03010101010201010101" pitchFamily="66" charset="0"/>
            </a:endParaRPr>
          </a:p>
          <a:p>
            <a:pPr marL="17463" indent="342900">
              <a:buNone/>
            </a:pPr>
            <a:r>
              <a:rPr lang="ru-RU" sz="3100" b="1" dirty="0" smtClean="0">
                <a:latin typeface="Monotype Corsiva" panose="03010101010201010101" pitchFamily="66" charset="0"/>
              </a:rPr>
              <a:t>отвернутыми </a:t>
            </a:r>
            <a:r>
              <a:rPr lang="ru-RU" sz="3100" b="1" dirty="0">
                <a:latin typeface="Monotype Corsiva" panose="03010101010201010101" pitchFamily="66" charset="0"/>
              </a:rPr>
              <a:t>вперед;</a:t>
            </a:r>
            <a:endParaRPr lang="ru-RU" sz="3100" b="1" i="1" dirty="0">
              <a:latin typeface="Monotype Corsiva" panose="03010101010201010101" pitchFamily="66" charset="0"/>
            </a:endParaRPr>
          </a:p>
          <a:p>
            <a:pPr indent="-324000"/>
            <a:r>
              <a:rPr lang="ru-RU" sz="3100" b="1" i="1" dirty="0" smtClean="0">
                <a:latin typeface="Monotype Corsiva" panose="03010101010201010101" pitchFamily="66" charset="0"/>
              </a:rPr>
              <a:t>рисунки </a:t>
            </a:r>
            <a:r>
              <a:rPr lang="ru-RU" sz="3100" b="1" i="1" dirty="0">
                <a:latin typeface="Monotype Corsiva" panose="03010101010201010101" pitchFamily="66" charset="0"/>
              </a:rPr>
              <a:t>горбов согбенных фигур, спины и груди;</a:t>
            </a:r>
          </a:p>
          <a:p>
            <a:pPr indent="-324000"/>
            <a:r>
              <a:rPr lang="ru-RU" sz="3100" b="1" dirty="0" smtClean="0">
                <a:latin typeface="Monotype Corsiva" panose="03010101010201010101" pitchFamily="66" charset="0"/>
              </a:rPr>
              <a:t>расцветки </a:t>
            </a:r>
            <a:r>
              <a:rPr lang="ru-RU" sz="3100" b="1" dirty="0">
                <a:latin typeface="Monotype Corsiva" panose="03010101010201010101" pitchFamily="66" charset="0"/>
              </a:rPr>
              <a:t>(раскрышки), светотени;</a:t>
            </a:r>
          </a:p>
          <a:p>
            <a:pPr indent="-324000"/>
            <a:r>
              <a:rPr lang="ru-RU" sz="3100" b="1" dirty="0" smtClean="0">
                <a:latin typeface="Monotype Corsiva" panose="03010101010201010101" pitchFamily="66" charset="0"/>
              </a:rPr>
              <a:t>разноцентренность </a:t>
            </a:r>
            <a:r>
              <a:rPr lang="ru-RU" sz="3100" b="1" dirty="0">
                <a:latin typeface="Monotype Corsiva" panose="03010101010201010101" pitchFamily="66" charset="0"/>
              </a:rPr>
              <a:t>(палатное письмо, в ликах);</a:t>
            </a:r>
          </a:p>
          <a:p>
            <a:pPr indent="-324000"/>
            <a:r>
              <a:rPr lang="ru-RU" sz="3100" b="1" dirty="0" smtClean="0">
                <a:latin typeface="Monotype Corsiva" panose="03010101010201010101" pitchFamily="66" charset="0"/>
              </a:rPr>
              <a:t>линии </a:t>
            </a:r>
            <a:r>
              <a:rPr lang="ru-RU" sz="3100" b="1" dirty="0">
                <a:latin typeface="Monotype Corsiva" panose="03010101010201010101" pitchFamily="66" charset="0"/>
              </a:rPr>
              <a:t>разделки;</a:t>
            </a:r>
          </a:p>
          <a:p>
            <a:pPr indent="-324000"/>
            <a:r>
              <a:rPr lang="ru-RU" sz="3100" b="1" dirty="0" smtClean="0">
                <a:latin typeface="Monotype Corsiva" panose="03010101010201010101" pitchFamily="66" charset="0"/>
              </a:rPr>
              <a:t>описи</a:t>
            </a:r>
            <a:r>
              <a:rPr lang="ru-RU" sz="3100" b="1" dirty="0">
                <a:latin typeface="Monotype Corsiva" panose="03010101010201010101" pitchFamily="66" charset="0"/>
              </a:rPr>
              <a:t>;</a:t>
            </a:r>
          </a:p>
          <a:p>
            <a:pPr indent="-324000"/>
            <a:r>
              <a:rPr lang="ru-RU" sz="3100" b="1" dirty="0" smtClean="0">
                <a:latin typeface="Monotype Corsiva" panose="03010101010201010101" pitchFamily="66" charset="0"/>
              </a:rPr>
              <a:t>оживки</a:t>
            </a:r>
            <a:r>
              <a:rPr lang="ru-RU" sz="3100" b="1" dirty="0">
                <a:latin typeface="Monotype Corsiva" panose="03010101010201010101" pitchFamily="66" charset="0"/>
              </a:rPr>
              <a:t>, движки, отметины, пробелы.</a:t>
            </a:r>
          </a:p>
          <a:p>
            <a:pPr indent="-324000"/>
            <a:endParaRPr lang="ru-RU"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7164288" y="2457762"/>
            <a:ext cx="2088232" cy="2537788"/>
            <a:chOff x="7020272" y="2450490"/>
            <a:chExt cx="2094236" cy="2478083"/>
          </a:xfrm>
        </p:grpSpPr>
        <p:pic>
          <p:nvPicPr>
            <p:cNvPr id="16" name="Рисунок 15" descr="hello_html_m6dacf01.jpg"/>
            <p:cNvPicPr/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7290" y="2450490"/>
              <a:ext cx="1800200" cy="193017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6" name="TextBox 5"/>
            <p:cNvSpPr txBox="1"/>
            <p:nvPr/>
          </p:nvSpPr>
          <p:spPr>
            <a:xfrm>
              <a:off x="7020272" y="4297448"/>
              <a:ext cx="2094236" cy="6311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Monotype Corsiva" panose="03010101010201010101" pitchFamily="66" charset="0"/>
                </a:rPr>
                <a:t>Спас нерукотворный. Около 1191 г. </a:t>
              </a:r>
            </a:p>
          </p:txBody>
        </p:sp>
      </p:grpSp>
      <p:grpSp>
        <p:nvGrpSpPr>
          <p:cNvPr id="18" name="Группа 17"/>
          <p:cNvGrpSpPr/>
          <p:nvPr/>
        </p:nvGrpSpPr>
        <p:grpSpPr>
          <a:xfrm>
            <a:off x="4917848" y="4955233"/>
            <a:ext cx="3327578" cy="1934748"/>
            <a:chOff x="1450938" y="4807461"/>
            <a:chExt cx="3818601" cy="2173069"/>
          </a:xfrm>
        </p:grpSpPr>
        <p:pic>
          <p:nvPicPr>
            <p:cNvPr id="17" name="Рисунок 16" descr="hello_html_5f29b281.jpg"/>
            <p:cNvPicPr/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77145" y="4807461"/>
              <a:ext cx="1892394" cy="217306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450938" y="5357809"/>
              <a:ext cx="1926206" cy="817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dirty="0">
                  <a:latin typeface="Monotype Corsiva" panose="03010101010201010101" pitchFamily="66" charset="0"/>
                </a:rPr>
                <a:t>Спас Ярое око. Середина XIV в. </a:t>
              </a:r>
            </a:p>
          </p:txBody>
        </p:sp>
      </p:grpSp>
      <p:grpSp>
        <p:nvGrpSpPr>
          <p:cNvPr id="13" name="Группа 12"/>
          <p:cNvGrpSpPr/>
          <p:nvPr/>
        </p:nvGrpSpPr>
        <p:grpSpPr>
          <a:xfrm>
            <a:off x="6732240" y="332656"/>
            <a:ext cx="2411760" cy="2131254"/>
            <a:chOff x="3095836" y="1930563"/>
            <a:chExt cx="5863096" cy="4635918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100000" l="0" r="100000">
                          <a14:foregroundMark x1="62983" y1="3472" x2="87293" y2="4167"/>
                          <a14:foregroundMark x1="2210" y1="93750" x2="2210" y2="93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31840" y="1930563"/>
              <a:ext cx="5827092" cy="4635918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cxnSp>
          <p:nvCxnSpPr>
            <p:cNvPr id="7" name="Прямая соединительная линия 6"/>
            <p:cNvCxnSpPr/>
            <p:nvPr/>
          </p:nvCxnSpPr>
          <p:spPr>
            <a:xfrm flipH="1">
              <a:off x="3275856" y="2492896"/>
              <a:ext cx="4464496" cy="3744416"/>
            </a:xfrm>
            <a:prstGeom prst="line">
              <a:avLst/>
            </a:prstGeom>
            <a:ln w="28575">
              <a:solidFill>
                <a:srgbClr val="CC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Прямая соединительная линия 8"/>
            <p:cNvCxnSpPr/>
            <p:nvPr/>
          </p:nvCxnSpPr>
          <p:spPr>
            <a:xfrm flipH="1">
              <a:off x="3203848" y="2204864"/>
              <a:ext cx="2304256" cy="4104456"/>
            </a:xfrm>
            <a:prstGeom prst="line">
              <a:avLst/>
            </a:prstGeom>
            <a:ln w="28575">
              <a:solidFill>
                <a:srgbClr val="CC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3203848" y="5013176"/>
              <a:ext cx="4464496" cy="1296144"/>
            </a:xfrm>
            <a:prstGeom prst="line">
              <a:avLst/>
            </a:prstGeom>
            <a:ln w="28575">
              <a:solidFill>
                <a:srgbClr val="CCEC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Овал 11"/>
            <p:cNvSpPr/>
            <p:nvPr/>
          </p:nvSpPr>
          <p:spPr>
            <a:xfrm>
              <a:off x="3095836" y="6148656"/>
              <a:ext cx="216024" cy="216024"/>
            </a:xfrm>
            <a:prstGeom prst="ellipse">
              <a:avLst/>
            </a:prstGeom>
            <a:solidFill>
              <a:srgbClr val="CC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074612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54" y="2028"/>
            <a:ext cx="9154953" cy="685597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-50621" y="1826415"/>
            <a:ext cx="561481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latin typeface="Monotype Corsiva" panose="03010101010201010101" pitchFamily="66" charset="0"/>
              </a:rPr>
              <a:t>Шедевр древнерусской живописи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     «</a:t>
            </a:r>
            <a:r>
              <a:rPr lang="ru-RU" sz="54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  <a:ea typeface="+mj-ea"/>
                <a:cs typeface="+mj-cs"/>
              </a:rPr>
              <a:t>Троица»</a:t>
            </a:r>
            <a:r>
              <a:rPr lang="ru-RU" sz="3200" b="1" dirty="0" smtClean="0">
                <a:latin typeface="Monotype Corsiva" panose="03010101010201010101" pitchFamily="66" charset="0"/>
              </a:rPr>
              <a:t> 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0621" y="104946"/>
            <a:ext cx="3266936" cy="21001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056" y="3485901"/>
            <a:ext cx="2444788" cy="3240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42355" y1="0" x2="68595" y2="21018"/>
                        <a14:backgroundMark x1="54752" y1="10052" x2="28306" y2="23629"/>
                        <a14:backgroundMark x1="36157" y1="22193" x2="65702" y2="22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84168" y="3284984"/>
            <a:ext cx="2304612" cy="364219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6156176" y="599054"/>
            <a:ext cx="2232604" cy="3744416"/>
          </a:xfrm>
          <a:prstGeom prst="rect">
            <a:avLst/>
          </a:prstGeom>
          <a:solidFill>
            <a:schemeClr val="bg1"/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half" idx="2"/>
          </p:nvPr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72873" y="332656"/>
            <a:ext cx="3327202" cy="4143648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94" b="100000" l="0" r="100000">
                        <a14:foregroundMark x1="39490" y1="53812" x2="63482" y2="51121"/>
                        <a14:foregroundMark x1="49045" y1="52018" x2="49469" y2="17040"/>
                        <a14:backgroundMark x1="31423" y1="72646" x2="41401" y2="99552"/>
                        <a14:backgroundMark x1="50318" y1="76233" x2="71975" y2="72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873" y="-14432"/>
            <a:ext cx="1959202" cy="928665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1405555" y="776701"/>
            <a:ext cx="5870867" cy="756662"/>
          </a:xfrm>
        </p:spPr>
        <p:txBody>
          <a:bodyPr>
            <a:noAutofit/>
          </a:bodyPr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Андрей   Рублёв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</a:b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323875" y="3767253"/>
            <a:ext cx="396044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latin typeface="Monotype Corsiva" panose="03010101010201010101" pitchFamily="66" charset="0"/>
              </a:rPr>
              <a:t>Однако вопрос о геометрии пространства иконы либо обходят молчанием, либо глубокомысленно называют его </a:t>
            </a:r>
            <a:r>
              <a:rPr lang="ru-RU" sz="2800" b="1" u="sng" dirty="0">
                <a:solidFill>
                  <a:srgbClr val="FF0000"/>
                </a:solidFill>
                <a:latin typeface="Monotype Corsiva" panose="03010101010201010101" pitchFamily="66" charset="0"/>
              </a:rPr>
              <a:t>«абстрактным пространством» </a:t>
            </a:r>
            <a:r>
              <a:rPr lang="ru-RU" sz="2800" b="1" dirty="0">
                <a:solidFill>
                  <a:srgbClr val="FF0000"/>
                </a:solidFill>
                <a:latin typeface="Monotype Corsiva" panose="03010101010201010101" pitchFamily="66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5508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54" y="2028"/>
            <a:ext cx="9154953" cy="6855972"/>
          </a:xfrm>
          <a:prstGeom prst="rect">
            <a:avLst/>
          </a:prstGeom>
        </p:spPr>
      </p:pic>
      <p:pic>
        <p:nvPicPr>
          <p:cNvPr id="5" name="Объект 1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92944" y="225658"/>
            <a:ext cx="5147156" cy="6408712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  <p:sp>
        <p:nvSpPr>
          <p:cNvPr id="7" name="Овал 6"/>
          <p:cNvSpPr/>
          <p:nvPr/>
        </p:nvSpPr>
        <p:spPr>
          <a:xfrm>
            <a:off x="2856989" y="5043830"/>
            <a:ext cx="1584176" cy="15841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5220072" y="5071214"/>
            <a:ext cx="1512168" cy="155679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6120172" y="4725144"/>
            <a:ext cx="1224136" cy="122413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1" name="Прямая со стрелкой 20"/>
          <p:cNvCxnSpPr/>
          <p:nvPr/>
        </p:nvCxnSpPr>
        <p:spPr>
          <a:xfrm>
            <a:off x="2856989" y="332656"/>
            <a:ext cx="0" cy="1080120"/>
          </a:xfrm>
          <a:prstGeom prst="straightConnector1">
            <a:avLst/>
          </a:prstGeom>
          <a:ln w="762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>
            <a:off x="6228184" y="404664"/>
            <a:ext cx="0" cy="1080120"/>
          </a:xfrm>
          <a:prstGeom prst="straightConnector1">
            <a:avLst/>
          </a:prstGeom>
          <a:ln w="762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Овал 24"/>
          <p:cNvSpPr/>
          <p:nvPr/>
        </p:nvSpPr>
        <p:spPr>
          <a:xfrm>
            <a:off x="5220072" y="5071214"/>
            <a:ext cx="1584176" cy="1556792"/>
          </a:xfrm>
          <a:prstGeom prst="ellipse">
            <a:avLst/>
          </a:prstGeom>
          <a:noFill/>
          <a:ln w="762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6365" y="1916832"/>
            <a:ext cx="8817634" cy="2232248"/>
          </a:xfrm>
        </p:spPr>
        <p:txBody>
          <a:bodyPr>
            <a:noAutofit/>
          </a:bodyPr>
          <a:lstStyle/>
          <a:p>
            <a:r>
              <a:rPr lang="ru-RU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Андрей   Рублёв. </a:t>
            </a:r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</a:br>
            <a:r>
              <a:rPr lang="ru-RU" sz="7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«</a:t>
            </a:r>
            <a:r>
              <a:rPr lang="ru-RU" sz="72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Троица» </a:t>
            </a:r>
            <a:endParaRPr lang="ru-RU" sz="7200" dirty="0"/>
          </a:p>
        </p:txBody>
      </p:sp>
      <p:cxnSp>
        <p:nvCxnSpPr>
          <p:cNvPr id="27" name="Прямая со стрелкой 26"/>
          <p:cNvCxnSpPr/>
          <p:nvPr/>
        </p:nvCxnSpPr>
        <p:spPr>
          <a:xfrm flipV="1">
            <a:off x="1475656" y="5733256"/>
            <a:ext cx="1152128" cy="720080"/>
          </a:xfrm>
          <a:prstGeom prst="straightConnector1">
            <a:avLst/>
          </a:prstGeom>
          <a:ln w="76200">
            <a:solidFill>
              <a:srgbClr val="66FF33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 flipH="1" flipV="1">
            <a:off x="2483768" y="2564904"/>
            <a:ext cx="1728193" cy="2160240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5220072" y="2708920"/>
            <a:ext cx="1512168" cy="201622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01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8" grpId="0" animBg="1"/>
      <p:bldP spid="8" grpId="1" animBg="1"/>
      <p:bldP spid="10" grpId="0" animBg="1"/>
      <p:bldP spid="10" grpId="1" animBg="1"/>
      <p:bldP spid="25" grpId="0" animBg="1"/>
      <p:bldP spid="25" grpId="1" animBg="1"/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46042"/>
            <a:ext cx="9180512" cy="690404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-191076"/>
            <a:ext cx="7769460" cy="1143000"/>
          </a:xfrm>
        </p:spPr>
        <p:txBody>
          <a:bodyPr>
            <a:normAutofit/>
          </a:bodyPr>
          <a:lstStyle/>
          <a:p>
            <a:r>
              <a:rPr lang="ru-RU" sz="5000" b="1" dirty="0">
                <a:ln w="1905">
                  <a:solidFill>
                    <a:srgbClr val="800000"/>
                  </a:solidFill>
                </a:ln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Борис Раушенбах </a:t>
            </a:r>
            <a:r>
              <a:rPr lang="ru-RU" sz="3600" b="1" dirty="0">
                <a:ln w="1905">
                  <a:solidFill>
                    <a:srgbClr val="800000"/>
                  </a:solidFill>
                </a:ln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(1915-2001)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4941168"/>
            <a:ext cx="8928992" cy="1656184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Работал в области ракетной техники. </a:t>
            </a:r>
          </a:p>
          <a:p>
            <a:pPr marL="0" indent="0" algn="ctr">
              <a:buNone/>
            </a:pPr>
            <a:r>
              <a:rPr lang="ru-RU" sz="28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Изучал теорию обратной перспективы в изобразительном искусстве, к которой его привела работа над оптикой космических аппаратов. </a:t>
            </a:r>
            <a:endParaRPr lang="ru-RU" u="sng" dirty="0">
              <a:solidFill>
                <a:srgbClr val="FFFFFF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087" y="380424"/>
            <a:ext cx="2361681" cy="287569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412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7983735">
            <a:off x="1315280" y="1369598"/>
            <a:ext cx="6721260" cy="4056065"/>
          </a:xfrm>
          <a:prstGeom prst="rect">
            <a:avLst/>
          </a:prstGeom>
        </p:spPr>
      </p:pic>
      <p:sp>
        <p:nvSpPr>
          <p:cNvPr id="8" name="Объект 2"/>
          <p:cNvSpPr txBox="1">
            <a:spLocks/>
          </p:cNvSpPr>
          <p:nvPr/>
        </p:nvSpPr>
        <p:spPr>
          <a:xfrm>
            <a:off x="2483768" y="908592"/>
            <a:ext cx="7097845" cy="208373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 smtClean="0">
                <a:ln>
                  <a:solidFill>
                    <a:srgbClr val="993366"/>
                  </a:solidFill>
                </a:ln>
                <a:solidFill>
                  <a:srgbClr val="FF00FF"/>
                </a:solidFill>
                <a:latin typeface="Monotype Corsiva" panose="03010101010201010101" pitchFamily="66" charset="0"/>
              </a:rPr>
              <a:t>Советский и российский физик-механик, один из основоположников советской космонавтики, доктор технических наук, профессор.</a:t>
            </a:r>
          </a:p>
        </p:txBody>
      </p:sp>
    </p:spTree>
    <p:extLst>
      <p:ext uri="{BB962C8B-B14F-4D97-AF65-F5344CB8AC3E}">
        <p14:creationId xmlns:p14="http://schemas.microsoft.com/office/powerpoint/2010/main" val="1714624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тыковка1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0500" y="620687"/>
            <a:ext cx="9164499" cy="5155483"/>
          </a:xfrm>
        </p:spPr>
      </p:pic>
    </p:spTree>
    <p:extLst>
      <p:ext uri="{BB962C8B-B14F-4D97-AF65-F5344CB8AC3E}">
        <p14:creationId xmlns:p14="http://schemas.microsoft.com/office/powerpoint/2010/main" val="317367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54" y="2028"/>
            <a:ext cx="9154954" cy="68559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45" y="260648"/>
            <a:ext cx="3888467" cy="277985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2" y="-57294"/>
            <a:ext cx="8823250" cy="1143000"/>
          </a:xfrm>
        </p:spPr>
        <p:txBody>
          <a:bodyPr>
            <a:noAutofit/>
          </a:bodyPr>
          <a:lstStyle/>
          <a:p>
            <a:r>
              <a:rPr lang="ru-RU" sz="3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  <a:cs typeface="Arial" panose="020B0604020202020204" pitchFamily="34" charset="0"/>
              </a:rPr>
              <a:t>Как  три личности являются одним Богом в иконе «Троица» Андрея Рублёва</a:t>
            </a:r>
            <a:endParaRPr lang="ru-RU" sz="3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  <a:cs typeface="Arial" panose="020B060402020202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501" y="1083918"/>
            <a:ext cx="1935272" cy="2088232"/>
          </a:xfrm>
          <a:prstGeom prst="rect">
            <a:avLst/>
          </a:prstGeom>
          <a:ln w="28575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33945" y="3177738"/>
            <a:ext cx="3456384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 smtClean="0">
                <a:latin typeface="Monotype Corsiva" panose="03010101010201010101" pitchFamily="66" charset="0"/>
              </a:rPr>
              <a:t>Святитель Василий Великий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(пример радуги: </a:t>
            </a:r>
            <a:r>
              <a:rPr lang="ru-RU" b="1" dirty="0" smtClean="0">
                <a:latin typeface="Monotype Corsiva" panose="03010101010201010101" pitchFamily="66" charset="0"/>
              </a:rPr>
              <a:t>«Один и тот же свет и непрерывен в самом себе, и многоцветен»)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00192" y="1020326"/>
            <a:ext cx="1817142" cy="2409688"/>
          </a:xfrm>
          <a:prstGeom prst="rect">
            <a:avLst/>
          </a:prstGeom>
          <a:ln w="28575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5449582" y="3365993"/>
            <a:ext cx="369441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latin typeface="Monotype Corsiva" panose="03010101010201010101" pitchFamily="66" charset="0"/>
              </a:rPr>
              <a:t>Святитель </a:t>
            </a:r>
            <a:r>
              <a:rPr lang="ru-RU" sz="2000" b="1" u="sng" dirty="0" smtClean="0">
                <a:latin typeface="Monotype Corsiva" panose="03010101010201010101" pitchFamily="66" charset="0"/>
              </a:rPr>
              <a:t> Игнатий  Брянчанинов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(Пример - человеческие свойства:</a:t>
            </a:r>
          </a:p>
          <a:p>
            <a:r>
              <a:rPr lang="ru-RU" dirty="0" smtClean="0">
                <a:latin typeface="Monotype Corsiva" panose="03010101010201010101" pitchFamily="66" charset="0"/>
              </a:rPr>
              <a:t>«</a:t>
            </a:r>
            <a:r>
              <a:rPr lang="ru-RU" b="1" dirty="0" smtClean="0">
                <a:latin typeface="Monotype Corsiva" panose="03010101010201010101" pitchFamily="66" charset="0"/>
              </a:rPr>
              <a:t>Наш ум, слово и дух, по единовременности своего начала и по своим взаимным отношениям, служат образам Отца, Сына и Святого Духа.)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5623" y="1412776"/>
            <a:ext cx="1871264" cy="2612073"/>
          </a:xfrm>
          <a:prstGeom prst="rect">
            <a:avLst/>
          </a:prstGeom>
          <a:ln w="381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TextBox 12"/>
          <p:cNvSpPr txBox="1"/>
          <p:nvPr/>
        </p:nvSpPr>
        <p:spPr>
          <a:xfrm>
            <a:off x="2267075" y="5319949"/>
            <a:ext cx="6867100" cy="147732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dirty="0" smtClean="0">
                <a:latin typeface="Monotype Corsiva" panose="03010101010201010101" pitchFamily="66" charset="0"/>
              </a:rPr>
              <a:t>Предложил сравнение из математики: </a:t>
            </a:r>
            <a:r>
              <a:rPr lang="ru-RU" b="1" dirty="0" smtClean="0">
                <a:latin typeface="Monotype Corsiva" panose="03010101010201010101" pitchFamily="66" charset="0"/>
              </a:rPr>
              <a:t>«Я </a:t>
            </a:r>
            <a:r>
              <a:rPr lang="ru-RU" b="1" dirty="0">
                <a:latin typeface="Monotype Corsiva" panose="03010101010201010101" pitchFamily="66" charset="0"/>
              </a:rPr>
              <a:t>сказал </a:t>
            </a:r>
            <a:r>
              <a:rPr lang="ru-RU" b="1" dirty="0" smtClean="0">
                <a:latin typeface="Monotype Corsiva" panose="03010101010201010101" pitchFamily="66" charset="0"/>
              </a:rPr>
              <a:t>себе: будем </a:t>
            </a:r>
            <a:r>
              <a:rPr lang="ru-RU" b="1" dirty="0">
                <a:latin typeface="Monotype Corsiva" panose="03010101010201010101" pitchFamily="66" charset="0"/>
              </a:rPr>
              <a:t>искать в математике объект, обладающий всеми логическими свойствами Троицы… чётко сформулировав логические свойства Троицы, я вышел на математический объект… . Это был </a:t>
            </a:r>
            <a:r>
              <a:rPr lang="ru-RU" b="1" u="sng" dirty="0">
                <a:solidFill>
                  <a:srgbClr val="C00000"/>
                </a:solidFill>
                <a:latin typeface="Monotype Corsiva" panose="03010101010201010101" pitchFamily="66" charset="0"/>
              </a:rPr>
              <a:t>обыкновенный вектор </a:t>
            </a:r>
            <a:r>
              <a:rPr lang="ru-RU" b="1" dirty="0">
                <a:latin typeface="Monotype Corsiva" panose="03010101010201010101" pitchFamily="66" charset="0"/>
              </a:rPr>
              <a:t>с его ортогональными </a:t>
            </a:r>
            <a:r>
              <a:rPr lang="ru-RU" b="1" dirty="0" smtClean="0">
                <a:latin typeface="Monotype Corsiva" panose="03010101010201010101" pitchFamily="66" charset="0"/>
              </a:rPr>
              <a:t>составляющими».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264735" y="4077072"/>
            <a:ext cx="346242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u="sng" dirty="0">
                <a:latin typeface="Monotype Corsiva" panose="03010101010201010101" pitchFamily="66" charset="0"/>
              </a:rPr>
              <a:t>Борис </a:t>
            </a:r>
            <a:r>
              <a:rPr lang="ru-RU" sz="2000" b="1" u="sng" dirty="0" smtClean="0">
                <a:latin typeface="Monotype Corsiva" panose="03010101010201010101" pitchFamily="66" charset="0"/>
              </a:rPr>
              <a:t> Раушенбах</a:t>
            </a:r>
          </a:p>
          <a:p>
            <a:pPr algn="ctr"/>
            <a:r>
              <a:rPr lang="ru-RU" dirty="0" smtClean="0">
                <a:latin typeface="Monotype Corsiva" panose="03010101010201010101" pitchFamily="66" charset="0"/>
              </a:rPr>
              <a:t>Профессор, автор </a:t>
            </a:r>
            <a:r>
              <a:rPr lang="ru-RU" dirty="0">
                <a:latin typeface="Monotype Corsiva" panose="03010101010201010101" pitchFamily="66" charset="0"/>
              </a:rPr>
              <a:t>математической аналогии Пресвятой Троицы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54" y="4371992"/>
            <a:ext cx="2347151" cy="20740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719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35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7200" y="179016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Дионисий </a:t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«Митрополит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Алексий в 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житии»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CC0000"/>
              </a:solidFill>
              <a:effectLst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351" y="1318615"/>
            <a:ext cx="4193010" cy="54810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4355976" y="1412776"/>
            <a:ext cx="424847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Monotype Corsiva" panose="03010101010201010101" pitchFamily="66" charset="0"/>
              </a:rPr>
              <a:t>Гроб, изображенный на нижних клеймах, дан в сильной обратной перспективе. В среднем нижнем клейме в обратной перспективе показан стол. </a:t>
            </a:r>
            <a:r>
              <a:rPr lang="ru-RU" sz="2400" b="1" dirty="0" smtClean="0">
                <a:latin typeface="Monotype Corsiva" panose="03010101010201010101" pitchFamily="66" charset="0"/>
              </a:rPr>
              <a:t>Прямоугольный параллелепипед Евангелия</a:t>
            </a:r>
            <a:r>
              <a:rPr lang="ru-RU" sz="2400" b="1" dirty="0">
                <a:latin typeface="Monotype Corsiva" panose="03010101010201010101" pitchFamily="66" charset="0"/>
              </a:rPr>
              <a:t>, которое держит Алексий, также  показан в сильной обратной перспективе: обрезы параллельных торцовых ребер Евангелия на иконе расходятся и его задняя обложка получается больше передней.</a:t>
            </a:r>
          </a:p>
          <a:p>
            <a:endParaRPr lang="ru-RU" b="1" dirty="0">
              <a:solidFill>
                <a:srgbClr val="CC0000"/>
              </a:solidFill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96136" y="5997322"/>
            <a:ext cx="1872208" cy="867905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059536" flipH="1">
            <a:off x="2181251" y="-54988"/>
            <a:ext cx="1564580" cy="98414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email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89762">
            <a:off x="5311838" y="-105190"/>
            <a:ext cx="1485450" cy="1084547"/>
          </a:xfrm>
          <a:prstGeom prst="rect">
            <a:avLst/>
          </a:prstGeom>
        </p:spPr>
      </p:pic>
      <p:pic>
        <p:nvPicPr>
          <p:cNvPr id="11" name="Объект 8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2564" y="1484784"/>
            <a:ext cx="2957612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0" name="Группа 29"/>
          <p:cNvGrpSpPr/>
          <p:nvPr/>
        </p:nvGrpSpPr>
        <p:grpSpPr>
          <a:xfrm>
            <a:off x="179512" y="2984316"/>
            <a:ext cx="3181332" cy="3599106"/>
            <a:chOff x="179512" y="2984316"/>
            <a:chExt cx="3181332" cy="3599106"/>
          </a:xfrm>
        </p:grpSpPr>
        <p:cxnSp>
          <p:nvCxnSpPr>
            <p:cNvPr id="5" name="Прямая со стрелкой 4"/>
            <p:cNvCxnSpPr/>
            <p:nvPr/>
          </p:nvCxnSpPr>
          <p:spPr>
            <a:xfrm flipH="1">
              <a:off x="179512" y="2984316"/>
              <a:ext cx="3181332" cy="3599106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Прямая со стрелкой 17"/>
            <p:cNvCxnSpPr/>
            <p:nvPr/>
          </p:nvCxnSpPr>
          <p:spPr>
            <a:xfrm flipH="1">
              <a:off x="198062" y="2984316"/>
              <a:ext cx="1368152" cy="35986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Прямая со стрелкой 30"/>
            <p:cNvCxnSpPr/>
            <p:nvPr/>
          </p:nvCxnSpPr>
          <p:spPr>
            <a:xfrm flipH="1">
              <a:off x="179512" y="3573016"/>
              <a:ext cx="3181332" cy="3009941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5" name="Объект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7448" y="1337256"/>
            <a:ext cx="3475778" cy="55279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059" name="Группа 2058"/>
          <p:cNvGrpSpPr/>
          <p:nvPr/>
        </p:nvGrpSpPr>
        <p:grpSpPr>
          <a:xfrm>
            <a:off x="2991251" y="2299855"/>
            <a:ext cx="849685" cy="940830"/>
            <a:chOff x="2991251" y="2299855"/>
            <a:chExt cx="849685" cy="940830"/>
          </a:xfrm>
        </p:grpSpPr>
        <p:cxnSp>
          <p:nvCxnSpPr>
            <p:cNvPr id="2053" name="Прямая соединительная линия 2052"/>
            <p:cNvCxnSpPr/>
            <p:nvPr/>
          </p:nvCxnSpPr>
          <p:spPr>
            <a:xfrm>
              <a:off x="3463636" y="2299855"/>
              <a:ext cx="377300" cy="940830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058" name="Группа 2057"/>
            <p:cNvGrpSpPr/>
            <p:nvPr/>
          </p:nvGrpSpPr>
          <p:grpSpPr>
            <a:xfrm>
              <a:off x="2991251" y="2304581"/>
              <a:ext cx="849685" cy="936104"/>
              <a:chOff x="2991251" y="2304581"/>
              <a:chExt cx="849685" cy="936104"/>
            </a:xfrm>
          </p:grpSpPr>
          <p:cxnSp>
            <p:nvCxnSpPr>
              <p:cNvPr id="2051" name="Прямая соединительная линия 2050"/>
              <p:cNvCxnSpPr/>
              <p:nvPr/>
            </p:nvCxnSpPr>
            <p:spPr>
              <a:xfrm>
                <a:off x="2991251" y="2304581"/>
                <a:ext cx="849685" cy="936104"/>
              </a:xfrm>
              <a:prstGeom prst="line">
                <a:avLst/>
              </a:prstGeom>
              <a:ln w="3810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56" name="Прямая соединительная линия 2055"/>
              <p:cNvCxnSpPr/>
              <p:nvPr/>
            </p:nvCxnSpPr>
            <p:spPr>
              <a:xfrm>
                <a:off x="2991251" y="2984316"/>
                <a:ext cx="849685" cy="256369"/>
              </a:xfrm>
              <a:prstGeom prst="line">
                <a:avLst/>
              </a:prstGeom>
              <a:ln w="3810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76601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2700" y="1588"/>
            <a:ext cx="915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50850" y="188640"/>
            <a:ext cx="8229600" cy="1143000"/>
          </a:xfrm>
        </p:spPr>
        <p:txBody>
          <a:bodyPr>
            <a:noAutofit/>
          </a:bodyPr>
          <a:lstStyle/>
          <a:p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Византийская икона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 </a:t>
            </a:r>
            <a:r>
              <a:rPr lang="en-US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XII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века </a:t>
            </a:r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«Григорий </a:t>
            </a:r>
            <a:r>
              <a:rPr lang="ru-RU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CC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Чудотворец»</a:t>
            </a: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10431" y1="23644" x2="11936" y2="4255"/>
                        <a14:foregroundMark x1="16917" y1="7721" x2="90970" y2="75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9992" y="1484784"/>
            <a:ext cx="3528392" cy="5082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Группа 1"/>
          <p:cNvGrpSpPr/>
          <p:nvPr/>
        </p:nvGrpSpPr>
        <p:grpSpPr>
          <a:xfrm>
            <a:off x="-180528" y="1613209"/>
            <a:ext cx="4896544" cy="4825543"/>
            <a:chOff x="-180528" y="1613209"/>
            <a:chExt cx="4896544" cy="482554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email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0" b="100000" l="10000" r="9615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180528" y="1613209"/>
              <a:ext cx="4896544" cy="4825543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673874" y="2522647"/>
              <a:ext cx="338437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CC0000"/>
                  </a:solidFill>
                  <a:latin typeface="Monotype Corsiva" panose="03010101010201010101" pitchFamily="66" charset="0"/>
                </a:rPr>
                <a:t>На  иконе  мы  видим </a:t>
              </a:r>
              <a:r>
                <a:rPr lang="ru-RU" sz="2800" b="1" dirty="0">
                  <a:solidFill>
                    <a:srgbClr val="CC0000"/>
                  </a:solidFill>
                  <a:latin typeface="Monotype Corsiva" panose="03010101010201010101" pitchFamily="66" charset="0"/>
                </a:rPr>
                <a:t>параллелепипед Евангелия в сильной обратной перспективе. </a:t>
              </a: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6411" y="5229200"/>
              <a:ext cx="1831230" cy="9023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485634" flipH="1">
            <a:off x="499723" y="116632"/>
            <a:ext cx="1719499" cy="125543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912897">
            <a:off x="7025156" y="20029"/>
            <a:ext cx="1845187" cy="1347196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351773" y="4338529"/>
            <a:ext cx="1407509" cy="1535820"/>
            <a:chOff x="6351773" y="4338529"/>
            <a:chExt cx="1407509" cy="1535820"/>
          </a:xfrm>
        </p:grpSpPr>
        <p:grpSp>
          <p:nvGrpSpPr>
            <p:cNvPr id="19" name="Группа 18"/>
            <p:cNvGrpSpPr/>
            <p:nvPr/>
          </p:nvGrpSpPr>
          <p:grpSpPr>
            <a:xfrm>
              <a:off x="6351773" y="4338529"/>
              <a:ext cx="1407509" cy="1535820"/>
              <a:chOff x="6351773" y="4338529"/>
              <a:chExt cx="1407509" cy="1535820"/>
            </a:xfrm>
          </p:grpSpPr>
          <p:cxnSp>
            <p:nvCxnSpPr>
              <p:cNvPr id="4" name="Прямая соединительная линия 3"/>
              <p:cNvCxnSpPr/>
              <p:nvPr/>
            </p:nvCxnSpPr>
            <p:spPr>
              <a:xfrm>
                <a:off x="6351773" y="4449365"/>
                <a:ext cx="1407509" cy="1424984"/>
              </a:xfrm>
              <a:prstGeom prst="line">
                <a:avLst/>
              </a:prstGeom>
              <a:ln w="3810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Прямая соединительная линия 14"/>
              <p:cNvCxnSpPr/>
              <p:nvPr/>
            </p:nvCxnSpPr>
            <p:spPr>
              <a:xfrm>
                <a:off x="7164288" y="4338529"/>
                <a:ext cx="594994" cy="1535820"/>
              </a:xfrm>
              <a:prstGeom prst="line">
                <a:avLst/>
              </a:prstGeom>
              <a:ln w="38100">
                <a:solidFill>
                  <a:srgbClr val="66FF33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8" name="Прямая соединительная линия 17"/>
            <p:cNvCxnSpPr/>
            <p:nvPr/>
          </p:nvCxnSpPr>
          <p:spPr>
            <a:xfrm>
              <a:off x="6431592" y="5543770"/>
              <a:ext cx="1327690" cy="330579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4601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5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9143999" cy="685800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07" y="116632"/>
            <a:ext cx="8856984" cy="1143000"/>
          </a:xfrm>
        </p:spPr>
        <p:txBody>
          <a:bodyPr>
            <a:normAutofit fontScale="90000"/>
          </a:bodyPr>
          <a:lstStyle/>
          <a:p>
            <a:r>
              <a:rPr lang="ru-RU" sz="5400" b="1" dirty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Павел </a:t>
            </a:r>
            <a:r>
              <a:rPr lang="ru-RU" sz="5400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 Александрович Флоренский </a:t>
            </a:r>
            <a:r>
              <a:rPr lang="ru-RU" b="1" dirty="0" smtClean="0">
                <a:ln w="28575">
                  <a:solidFill>
                    <a:schemeClr val="accent6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(1882- 1937?)</a:t>
            </a:r>
            <a:endParaRPr lang="ru-RU" b="1" dirty="0">
              <a:ln w="28575">
                <a:solidFill>
                  <a:schemeClr val="accent6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124744"/>
            <a:ext cx="3672408" cy="563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094"/>
          <a:stretch/>
        </p:blipFill>
        <p:spPr>
          <a:xfrm>
            <a:off x="4789158" y="1556792"/>
            <a:ext cx="4354841" cy="500962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Объект 9"/>
          <p:cNvSpPr txBox="1">
            <a:spLocks/>
          </p:cNvSpPr>
          <p:nvPr/>
        </p:nvSpPr>
        <p:spPr>
          <a:xfrm>
            <a:off x="127224" y="3573016"/>
            <a:ext cx="4752528" cy="2892350"/>
          </a:xfrm>
          <a:prstGeom prst="rect">
            <a:avLst/>
          </a:prstGeom>
          <a:scene3d>
            <a:camera prst="perspectiveRelaxedModerately"/>
            <a:lightRig rig="threePt" dir="t"/>
          </a:scene3d>
          <a:sp3d>
            <a:bevelT prst="slope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ru-RU" dirty="0">
              <a:latin typeface="Monotype Corsiva" panose="03010101010201010101" pitchFamily="66" charset="0"/>
            </a:endParaRPr>
          </a:p>
          <a:p>
            <a:pPr marL="0" indent="0" algn="ctr">
              <a:buFont typeface="Arial" pitchFamily="34" charset="0"/>
              <a:buNone/>
            </a:pPr>
            <a:r>
              <a:rPr lang="ru-RU" dirty="0">
                <a:latin typeface="Monotype Corsiva" panose="03010101010201010101" pitchFamily="66" charset="0"/>
              </a:rPr>
              <a:t> </a:t>
            </a:r>
            <a:r>
              <a:rPr lang="ru-RU" sz="3000" b="1" dirty="0" smtClean="0">
                <a:latin typeface="Monotype Corsiva" panose="03010101010201010101" pitchFamily="66" charset="0"/>
              </a:rPr>
              <a:t>Флоренский прав в том, что две системы перспективы - обратная и прямая - это «два отношения к жизни - внутреннее и внешнее… два типа культуры». </a:t>
            </a:r>
            <a:endParaRPr lang="ru-RU" sz="3000" b="1" dirty="0">
              <a:latin typeface="Monotype Corsiva" panose="03010101010201010101" pitchFamily="66" charset="0"/>
            </a:endParaRPr>
          </a:p>
        </p:txBody>
      </p:sp>
      <p:sp>
        <p:nvSpPr>
          <p:cNvPr id="11" name="Объект 9"/>
          <p:cNvSpPr>
            <a:spLocks noGrp="1"/>
          </p:cNvSpPr>
          <p:nvPr>
            <p:ph sz="half" idx="2"/>
          </p:nvPr>
        </p:nvSpPr>
        <p:spPr>
          <a:xfrm>
            <a:off x="483394" y="1412776"/>
            <a:ext cx="4040188" cy="2448272"/>
          </a:xfr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3600" b="1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Священник  </a:t>
            </a:r>
            <a:r>
              <a:rPr lang="ru-RU" sz="3200" b="1" dirty="0" smtClean="0">
                <a:latin typeface="Monotype Corsiva" panose="03010101010201010101" pitchFamily="66" charset="0"/>
              </a:rPr>
              <a:t>русской православной церкви,</a:t>
            </a:r>
            <a:r>
              <a:rPr lang="ru-RU" sz="3200" b="1" dirty="0">
                <a:latin typeface="Monotype Corsiva" panose="03010101010201010101" pitchFamily="66" charset="0"/>
              </a:rPr>
              <a:t> </a:t>
            </a:r>
            <a:r>
              <a:rPr lang="ru-RU" sz="3200" b="1" dirty="0" smtClean="0">
                <a:latin typeface="Monotype Corsiva" panose="03010101010201010101" pitchFamily="66" charset="0"/>
              </a:rPr>
              <a:t>богослов</a:t>
            </a:r>
            <a:r>
              <a:rPr lang="ru-RU" sz="3200" b="1" dirty="0">
                <a:latin typeface="Monotype Corsiva" panose="03010101010201010101" pitchFamily="66" charset="0"/>
              </a:rPr>
              <a:t>, </a:t>
            </a:r>
            <a:r>
              <a:rPr lang="ru-RU" sz="3200" b="1" dirty="0" smtClean="0">
                <a:latin typeface="Monotype Corsiva" panose="03010101010201010101" pitchFamily="66" charset="0"/>
              </a:rPr>
              <a:t>религиозный философ, ученый, поэт</a:t>
            </a:r>
          </a:p>
        </p:txBody>
      </p:sp>
    </p:spTree>
    <p:extLst>
      <p:ext uri="{BB962C8B-B14F-4D97-AF65-F5344CB8AC3E}">
        <p14:creationId xmlns:p14="http://schemas.microsoft.com/office/powerpoint/2010/main" val="121532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946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6056" y="-459432"/>
            <a:ext cx="5509597" cy="2833297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3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Учёные, которые занимались вопросами обратной перспективы</a:t>
            </a:r>
            <a:endParaRPr lang="ru-RU" sz="3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152415" y="3498346"/>
            <a:ext cx="2592288" cy="3412014"/>
            <a:chOff x="134283" y="699074"/>
            <a:chExt cx="2465061" cy="3270212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8572" y="699074"/>
              <a:ext cx="1998385" cy="278951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6" name="TextBox 5"/>
            <p:cNvSpPr txBox="1"/>
            <p:nvPr/>
          </p:nvSpPr>
          <p:spPr>
            <a:xfrm>
              <a:off x="134283" y="3290819"/>
              <a:ext cx="2465061" cy="678467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Борис Раушенбах</a:t>
              </a:r>
            </a:p>
            <a:p>
              <a:pPr algn="ctr"/>
              <a:r>
                <a:rPr lang="ru-RU" sz="2000" dirty="0" smtClean="0">
                  <a:latin typeface="Monotype Corsiva" panose="03010101010201010101" pitchFamily="66" charset="0"/>
                </a:rPr>
                <a:t>(18.01.1915 – 27.03.2001)</a:t>
              </a:r>
              <a:endParaRPr lang="ru-RU" sz="20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3" name="Группа 22"/>
          <p:cNvGrpSpPr/>
          <p:nvPr/>
        </p:nvGrpSpPr>
        <p:grpSpPr>
          <a:xfrm>
            <a:off x="3399882" y="3512034"/>
            <a:ext cx="2319579" cy="3345966"/>
            <a:chOff x="3419872" y="3096358"/>
            <a:chExt cx="2664296" cy="3688680"/>
          </a:xfrm>
        </p:grpSpPr>
        <p:pic>
          <p:nvPicPr>
            <p:cNvPr id="15" name="Рисунок 14"/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38062" y="3096358"/>
              <a:ext cx="2421737" cy="326010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16" name="TextBox 15"/>
            <p:cNvSpPr txBox="1"/>
            <p:nvPr/>
          </p:nvSpPr>
          <p:spPr>
            <a:xfrm>
              <a:off x="3419872" y="6077152"/>
              <a:ext cx="2664296" cy="707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Ирина Языкова</a:t>
              </a:r>
            </a:p>
            <a:p>
              <a:pPr algn="ctr"/>
              <a:r>
                <a:rPr lang="ru-RU" sz="2000" dirty="0" smtClean="0">
                  <a:latin typeface="Monotype Corsiva" panose="03010101010201010101" pitchFamily="66" charset="0"/>
                </a:rPr>
                <a:t>(18.04.1956)</a:t>
              </a:r>
              <a:endParaRPr lang="ru-RU" sz="20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20" name="Группа 19"/>
          <p:cNvGrpSpPr/>
          <p:nvPr/>
        </p:nvGrpSpPr>
        <p:grpSpPr>
          <a:xfrm>
            <a:off x="6436181" y="3527419"/>
            <a:ext cx="2376264" cy="3379304"/>
            <a:chOff x="3459334" y="943509"/>
            <a:chExt cx="2376264" cy="3481409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563888" y="943509"/>
              <a:ext cx="2160240" cy="2853725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19" name="TextBox 18"/>
            <p:cNvSpPr txBox="1"/>
            <p:nvPr/>
          </p:nvSpPr>
          <p:spPr>
            <a:xfrm>
              <a:off x="3459334" y="3717032"/>
              <a:ext cx="2376264" cy="707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>
                  <a:latin typeface="Monotype Corsiva" panose="03010101010201010101" pitchFamily="66" charset="0"/>
                </a:rPr>
                <a:t>Гор Чахал </a:t>
              </a:r>
            </a:p>
            <a:p>
              <a:pPr algn="ctr"/>
              <a:r>
                <a:rPr lang="ru-RU" sz="2000" dirty="0" smtClean="0">
                  <a:latin typeface="Monotype Corsiva" panose="03010101010201010101" pitchFamily="66" charset="0"/>
                </a:rPr>
                <a:t>(</a:t>
              </a:r>
              <a:r>
                <a:rPr lang="ru-RU" sz="2000" dirty="0">
                  <a:latin typeface="Monotype Corsiva" panose="03010101010201010101" pitchFamily="66" charset="0"/>
                </a:rPr>
                <a:t>род. 1961)</a:t>
              </a:r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6677534" y="76421"/>
            <a:ext cx="2448273" cy="3435613"/>
            <a:chOff x="3839179" y="148264"/>
            <a:chExt cx="2448273" cy="3435613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955642" y="148264"/>
              <a:ext cx="2215349" cy="275890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pic>
        <p:sp>
          <p:nvSpPr>
            <p:cNvPr id="12" name="TextBox 11"/>
            <p:cNvSpPr txBox="1"/>
            <p:nvPr/>
          </p:nvSpPr>
          <p:spPr>
            <a:xfrm>
              <a:off x="3839179" y="2875991"/>
              <a:ext cx="2448273" cy="707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Борис Успенский</a:t>
              </a:r>
            </a:p>
            <a:p>
              <a:pPr algn="ctr"/>
              <a:r>
                <a:rPr lang="ru-RU" sz="2000" dirty="0" smtClean="0">
                  <a:latin typeface="Monotype Corsiva" panose="03010101010201010101" pitchFamily="66" charset="0"/>
                </a:rPr>
                <a:t>(01.03.1937)</a:t>
              </a:r>
              <a:endParaRPr lang="ru-RU" sz="2000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8" name="Группа 7"/>
          <p:cNvGrpSpPr/>
          <p:nvPr/>
        </p:nvGrpSpPr>
        <p:grpSpPr>
          <a:xfrm>
            <a:off x="48074" y="76421"/>
            <a:ext cx="2592287" cy="3437829"/>
            <a:chOff x="48074" y="76421"/>
            <a:chExt cx="2592287" cy="3437829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04" y="76421"/>
              <a:ext cx="2145977" cy="282696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9" name="TextBox 8"/>
            <p:cNvSpPr txBox="1"/>
            <p:nvPr/>
          </p:nvSpPr>
          <p:spPr>
            <a:xfrm rot="10800000" flipH="1" flipV="1">
              <a:off x="48074" y="2806364"/>
              <a:ext cx="2592287" cy="707886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Лев Жегин </a:t>
              </a:r>
            </a:p>
            <a:p>
              <a:pPr algn="ctr"/>
              <a:r>
                <a:rPr lang="ru-RU" sz="2000" dirty="0" smtClean="0">
                  <a:latin typeface="Monotype Corsiva" panose="03010101010201010101" pitchFamily="66" charset="0"/>
                </a:rPr>
                <a:t>(02.12.1892 </a:t>
              </a:r>
              <a:r>
                <a:rPr lang="ru-RU" sz="2000" dirty="0">
                  <a:latin typeface="Monotype Corsiva" panose="03010101010201010101" pitchFamily="66" charset="0"/>
                </a:rPr>
                <a:t>– </a:t>
              </a:r>
              <a:r>
                <a:rPr lang="ru-RU" sz="2000" dirty="0" smtClean="0">
                  <a:latin typeface="Monotype Corsiva" panose="03010101010201010101" pitchFamily="66" charset="0"/>
                </a:rPr>
                <a:t>01.10.1969)</a:t>
              </a:r>
              <a:endParaRPr lang="ru-RU" sz="2000" dirty="0">
                <a:latin typeface="Monotype Corsiva" panose="03010101010201010101" pitchFamily="66" charset="0"/>
              </a:endParaRPr>
            </a:p>
          </p:txBody>
        </p:sp>
      </p:grpSp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9" cstate="email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artisticPlasticWrap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66294" y="1503096"/>
            <a:ext cx="3448357" cy="2024323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88011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9154841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23" y="201928"/>
            <a:ext cx="8813312" cy="65808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0123" y="489795"/>
            <a:ext cx="8813312" cy="58784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3768" y="-1"/>
            <a:ext cx="4704714" cy="6932759"/>
          </a:xfrm>
          <a:prstGeom prst="rect">
            <a:avLst/>
          </a:prstGeom>
          <a:ln>
            <a:noFill/>
          </a:ln>
          <a:effectLst>
            <a:softEdge rad="63500"/>
          </a:effectLst>
        </p:spPr>
      </p:pic>
      <p:sp>
        <p:nvSpPr>
          <p:cNvPr id="8" name="Овал 7"/>
          <p:cNvSpPr/>
          <p:nvPr/>
        </p:nvSpPr>
        <p:spPr>
          <a:xfrm>
            <a:off x="4556779" y="3789039"/>
            <a:ext cx="2195390" cy="2879677"/>
          </a:xfrm>
          <a:prstGeom prst="ellipse">
            <a:avLst/>
          </a:prstGeom>
          <a:noFill/>
          <a:ln w="5715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67331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85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1500"/>
                            </p:stCondLst>
                            <p:childTnLst>
                              <p:par>
                                <p:cTn id="24" presetID="47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6" y="0"/>
            <a:ext cx="9180946" cy="7029400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493858" y="470929"/>
            <a:ext cx="2650142" cy="19605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480" y="2115807"/>
            <a:ext cx="1714801" cy="2552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679" y="0"/>
            <a:ext cx="906708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i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Гор Чахал</a:t>
            </a:r>
            <a:r>
              <a:rPr lang="ru-RU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(род. 1961 г.) </a:t>
            </a:r>
            <a:r>
              <a:rPr lang="ru-RU" sz="3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- математик</a:t>
            </a:r>
            <a:r>
              <a:rPr lang="ru-RU" sz="3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, </a:t>
            </a:r>
            <a:r>
              <a:rPr lang="ru-RU" sz="34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художник</a:t>
            </a:r>
            <a:r>
              <a:rPr lang="ru-RU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/>
            </a:r>
            <a:br>
              <a:rPr lang="ru-RU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Фототехнологии</a:t>
            </a:r>
            <a:r>
              <a:rPr lang="ru-RU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 с обратной перспективой</a:t>
            </a:r>
            <a:endParaRPr lang="ru-RU" sz="4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62480" y="4439307"/>
            <a:ext cx="1716785" cy="2621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25965" y="5286448"/>
            <a:ext cx="2616895" cy="17429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65103" y="5157720"/>
            <a:ext cx="2828727" cy="1985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brightnessContrast bright="4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97865" y="2276872"/>
            <a:ext cx="2276024" cy="3034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76" y="3453708"/>
            <a:ext cx="2659923" cy="34080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angle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2977993" y="3846057"/>
            <a:ext cx="2518692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Monotype Corsiva" panose="03010101010201010101" pitchFamily="66" charset="0"/>
              </a:rPr>
              <a:t>Выставка в Москве 2010 г  </a:t>
            </a:r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CC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anose="03010101010201010101" pitchFamily="66" charset="0"/>
              </a:rPr>
              <a:t>«Хлеб  Неба»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CC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79512" y="1172075"/>
            <a:ext cx="561662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Monotype Corsiva" panose="03010101010201010101" pitchFamily="66" charset="0"/>
              </a:rPr>
              <a:t>В циклах «</a:t>
            </a:r>
            <a:r>
              <a:rPr lang="ru-RU" sz="2800" b="1" dirty="0" smtClean="0">
                <a:latin typeface="Monotype Corsiva" panose="03010101010201010101" pitchFamily="66" charset="0"/>
              </a:rPr>
              <a:t>Хлеб и Вино и Сущий Господь», </a:t>
            </a:r>
            <a:r>
              <a:rPr lang="ru-RU" sz="2400" dirty="0" smtClean="0">
                <a:latin typeface="Monotype Corsiva" panose="03010101010201010101" pitchFamily="66" charset="0"/>
              </a:rPr>
              <a:t>«</a:t>
            </a:r>
            <a:r>
              <a:rPr lang="ru-RU" sz="2800" b="1" dirty="0" smtClean="0">
                <a:latin typeface="Monotype Corsiva" panose="03010101010201010101" pitchFamily="66" charset="0"/>
              </a:rPr>
              <a:t>Чудо» и «Жертва» </a:t>
            </a:r>
            <a:r>
              <a:rPr lang="ru-RU" sz="2800" dirty="0" smtClean="0">
                <a:latin typeface="Monotype Corsiva" panose="03010101010201010101" pitchFamily="66" charset="0"/>
              </a:rPr>
              <a:t>х</a:t>
            </a:r>
            <a:r>
              <a:rPr lang="ru-RU" sz="2400" dirty="0" smtClean="0">
                <a:latin typeface="Monotype Corsiva" panose="03010101010201010101" pitchFamily="66" charset="0"/>
              </a:rPr>
              <a:t>удожник развивает идею воссоздания пространства иконы. Фотографии, сделанные с применением специальной оптики, являются изображениями в обратной перспективе.</a:t>
            </a:r>
            <a:endParaRPr lang="ru-RU" sz="2400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815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6" y="0"/>
            <a:ext cx="9180946" cy="70294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712968" cy="1143000"/>
          </a:xfrm>
        </p:spPr>
        <p:txBody>
          <a:bodyPr>
            <a:noAutofit/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Л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екция на тему  «Искусство </a:t>
            </a: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иконописи: тайны обратной перспективы»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протоиерея </a:t>
            </a:r>
            <a:r>
              <a:rPr lang="ru-RU" sz="32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Андрея </a:t>
            </a:r>
            <a:r>
              <a:rPr lang="ru-RU" sz="32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Пономаренко</a:t>
            </a:r>
            <a:br>
              <a:rPr lang="ru-RU" sz="32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</a:br>
            <a:endParaRPr lang="ru-RU" sz="32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8651" y="1277800"/>
            <a:ext cx="4237290" cy="3135046"/>
          </a:xfrm>
          <a:prstGeom prst="rect">
            <a:avLst/>
          </a:prstGeom>
          <a:ln w="762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07504" y="1364750"/>
            <a:ext cx="3995936" cy="2592287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u="sng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Священник,</a:t>
            </a:r>
            <a:r>
              <a:rPr lang="ru-RU" b="1" u="sng" dirty="0" smtClean="0">
                <a:latin typeface="Monotype Corsiva" panose="03010101010201010101" pitchFamily="66" charset="0"/>
              </a:rPr>
              <a:t> </a:t>
            </a:r>
          </a:p>
          <a:p>
            <a:pPr marL="0" indent="0">
              <a:buNone/>
            </a:pPr>
            <a:r>
              <a:rPr lang="ru-RU" sz="2400" b="1" dirty="0" smtClean="0">
                <a:latin typeface="Monotype Corsiva" panose="03010101010201010101" pitchFamily="66" charset="0"/>
              </a:rPr>
              <a:t>имеет высшее профессиональное художественное образование, изучает православную икону и занимается иконописанием.</a:t>
            </a:r>
            <a:endParaRPr lang="ru-RU" sz="2400" b="1" dirty="0">
              <a:latin typeface="Monotype Corsiva" panose="03010101010201010101" pitchFamily="66" charset="0"/>
            </a:endParaRPr>
          </a:p>
        </p:txBody>
      </p:sp>
      <p:grpSp>
        <p:nvGrpSpPr>
          <p:cNvPr id="14" name="Группа 13"/>
          <p:cNvGrpSpPr/>
          <p:nvPr/>
        </p:nvGrpSpPr>
        <p:grpSpPr>
          <a:xfrm>
            <a:off x="107504" y="3961392"/>
            <a:ext cx="9093821" cy="2909385"/>
            <a:chOff x="107504" y="3961392"/>
            <a:chExt cx="9093821" cy="2909385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brightnessContrast bright="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7504" y="4669278"/>
              <a:ext cx="1728192" cy="2180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39851" y="4696167"/>
              <a:ext cx="1686489" cy="217461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7200"/>
                      </a14:imgEffect>
                      <a14:imgEffect>
                        <a14:brightnessContrast bright="2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00192" y="4863573"/>
              <a:ext cx="2592288" cy="200720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1835696" y="6180713"/>
              <a:ext cx="12241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Monotype Corsiva" panose="03010101010201010101" pitchFamily="66" charset="0"/>
                </a:rPr>
                <a:t>Воскресение Господне</a:t>
              </a:r>
              <a:endParaRPr lang="ru-RU" b="1" dirty="0">
                <a:latin typeface="Monotype Corsiva" panose="03010101010201010101" pitchFamily="66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4926340" y="5981081"/>
              <a:ext cx="128568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Monotype Corsiva" panose="03010101010201010101" pitchFamily="66" charset="0"/>
                </a:rPr>
                <a:t>Притча о 10-ти  девах</a:t>
              </a:r>
              <a:endParaRPr lang="ru-RU" b="1" dirty="0">
                <a:latin typeface="Monotype Corsiva" panose="03010101010201010101" pitchFamily="66" charset="0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269353" y="4447126"/>
              <a:ext cx="293197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b="1" dirty="0" smtClean="0">
                  <a:latin typeface="Monotype Corsiva" panose="03010101010201010101" pitchFamily="66" charset="0"/>
                </a:rPr>
                <a:t>Брак в Канне Галлилейской</a:t>
              </a:r>
              <a:endParaRPr lang="ru-RU" b="1" dirty="0">
                <a:latin typeface="Monotype Corsiva" panose="03010101010201010101" pitchFamily="66" charset="0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07504" y="3961392"/>
              <a:ext cx="43204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000" b="1" dirty="0" smtClean="0">
                  <a:latin typeface="Monotype Corsiva" panose="03010101010201010101" pitchFamily="66" charset="0"/>
                </a:rPr>
                <a:t>Настенные росписи из </a:t>
              </a:r>
              <a:r>
                <a:rPr lang="ru-RU" sz="2000" b="1" dirty="0">
                  <a:latin typeface="Monotype Corsiva" panose="03010101010201010101" pitchFamily="66" charset="0"/>
                </a:rPr>
                <a:t>х</a:t>
              </a:r>
              <a:r>
                <a:rPr lang="ru-RU" sz="2000" b="1" dirty="0" smtClean="0">
                  <a:latin typeface="Monotype Corsiva" panose="03010101010201010101" pitchFamily="66" charset="0"/>
                </a:rPr>
                <a:t>рама </a:t>
              </a:r>
            </a:p>
            <a:p>
              <a:r>
                <a:rPr lang="ru-RU" sz="2000" b="1" dirty="0" smtClean="0">
                  <a:latin typeface="Monotype Corsiva" panose="03010101010201010101" pitchFamily="66" charset="0"/>
                </a:rPr>
                <a:t>«Одигитрии Иерусалимской»( г. Таганрог)</a:t>
              </a:r>
              <a:endParaRPr lang="ru-RU" sz="2000" b="1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62762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569"/>
            <a:ext cx="9180946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6946" y="-99392"/>
            <a:ext cx="9180946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Анализ икон «Апостол и евангелист Матфей» и «Святитель Николай Чудотворец» на момент обратной перспективы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000" y="954212"/>
            <a:ext cx="2499667" cy="3053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2200" y="890343"/>
            <a:ext cx="2304256" cy="311872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6620" y="930915"/>
            <a:ext cx="2237885" cy="22602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964413" y="3356992"/>
            <a:ext cx="31683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Золотая погребальная </a:t>
            </a:r>
            <a:r>
              <a:rPr lang="ru-RU" sz="2000" b="1" dirty="0" smtClean="0">
                <a:solidFill>
                  <a:srgbClr val="7030A0"/>
                </a:solidFill>
                <a:latin typeface="Monotype Corsiva" panose="03010101010201010101" pitchFamily="66" charset="0"/>
              </a:rPr>
              <a:t>маска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88830" y="3944088"/>
            <a:ext cx="336468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«Апостол и евангелист Матфей» </a:t>
            </a:r>
            <a:endParaRPr lang="ru-RU" sz="2000" b="1" dirty="0" smtClean="0">
              <a:solidFill>
                <a:srgbClr val="7030A0"/>
              </a:solidFill>
              <a:latin typeface="Monotype Corsiva" panose="03010101010201010101" pitchFamily="66" charset="0"/>
            </a:endParaRPr>
          </a:p>
          <a:p>
            <a:pPr algn="ctr"/>
            <a:r>
              <a:rPr lang="ru-RU" b="1" dirty="0" smtClean="0">
                <a:latin typeface="Monotype Corsiva" panose="03010101010201010101" pitchFamily="66" charset="0"/>
              </a:rPr>
              <a:t> </a:t>
            </a:r>
            <a:endParaRPr lang="ru-RU" b="1" dirty="0">
              <a:latin typeface="Monotype Corsiva" panose="03010101010201010101" pitchFamily="66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46762" y="3949703"/>
            <a:ext cx="38315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Monotype Corsiva" panose="03010101010201010101" pitchFamily="66" charset="0"/>
              </a:rPr>
              <a:t>«Святитель Николай Чудотворец»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20" y="4336009"/>
            <a:ext cx="4316391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Monotype Corsiva" panose="03010101010201010101" pitchFamily="66" charset="0"/>
              </a:rPr>
              <a:t>Параллельные в пространстве линии на картине изображаются не сходящимися, а расходящимися. Ножки трона разной </a:t>
            </a:r>
            <a:r>
              <a:rPr lang="ru-RU" sz="2000" b="1" dirty="0" smtClean="0">
                <a:latin typeface="Monotype Corsiva" panose="03010101010201010101" pitchFamily="66" charset="0"/>
              </a:rPr>
              <a:t>длины</a:t>
            </a:r>
            <a:r>
              <a:rPr lang="ru-RU" sz="2000" b="1" dirty="0">
                <a:latin typeface="Monotype Corsiva" panose="03010101010201010101" pitchFamily="66" charset="0"/>
              </a:rPr>
              <a:t>,  седалище склонено вниз, да так, что сидеть на нём было бы </a:t>
            </a:r>
            <a:r>
              <a:rPr lang="ru-RU" sz="2000" b="1" dirty="0" smtClean="0">
                <a:latin typeface="Monotype Corsiva" panose="03010101010201010101" pitchFamily="66" charset="0"/>
              </a:rPr>
              <a:t>невозможно</a:t>
            </a:r>
            <a:r>
              <a:rPr lang="ru-RU" sz="2000" b="1" dirty="0">
                <a:latin typeface="Monotype Corsiva" panose="03010101010201010101" pitchFamily="66" charset="0"/>
              </a:rPr>
              <a:t>. Видно одновременно несколько граней. Вроде бы, показан вид трона спереди, но при этом виден и боковой профиль…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434900" y="4340075"/>
            <a:ext cx="4719863" cy="2554545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ru-RU" sz="2000" b="1" dirty="0">
                <a:latin typeface="Monotype Corsiva" panose="03010101010201010101" pitchFamily="66" charset="0"/>
              </a:rPr>
              <a:t>Передняя грань книги развёрнута всей плоскостью на зрителя, но при этом, видны все четыре(!) боковых обреза. Обратите внимание, как «развёрнуто» на плоскости изображение объёмного лика </a:t>
            </a:r>
            <a:r>
              <a:rPr lang="ru-RU" sz="2000" b="1" dirty="0" smtClean="0">
                <a:latin typeface="Monotype Corsiva" panose="03010101010201010101" pitchFamily="66" charset="0"/>
              </a:rPr>
              <a:t>Святого. Видны одновременно фас и оба профиля, макушка, уши, щёки. Иконописец даёт рассмотреть лик со всех сторон, во всех чертах и тонкостях.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  <p:sp>
        <p:nvSpPr>
          <p:cNvPr id="12" name="Овал 11"/>
          <p:cNvSpPr/>
          <p:nvPr/>
        </p:nvSpPr>
        <p:spPr>
          <a:xfrm>
            <a:off x="179511" y="2636912"/>
            <a:ext cx="936105" cy="920135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874602" y="3356992"/>
            <a:ext cx="753563" cy="650980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Овал 13"/>
          <p:cNvSpPr/>
          <p:nvPr/>
        </p:nvSpPr>
        <p:spPr>
          <a:xfrm>
            <a:off x="1589290" y="2872395"/>
            <a:ext cx="952710" cy="969194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4" name="Группа 23"/>
          <p:cNvGrpSpPr/>
          <p:nvPr/>
        </p:nvGrpSpPr>
        <p:grpSpPr>
          <a:xfrm>
            <a:off x="7380312" y="3096979"/>
            <a:ext cx="792088" cy="912093"/>
            <a:chOff x="7380312" y="3096979"/>
            <a:chExt cx="792088" cy="912093"/>
          </a:xfrm>
        </p:grpSpPr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7380312" y="3191178"/>
              <a:ext cx="792088" cy="817894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Прямая соединительная линия 16"/>
            <p:cNvCxnSpPr/>
            <p:nvPr/>
          </p:nvCxnSpPr>
          <p:spPr>
            <a:xfrm flipH="1">
              <a:off x="7380312" y="3096979"/>
              <a:ext cx="288032" cy="912093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Прямая соединительная линия 19"/>
            <p:cNvCxnSpPr/>
            <p:nvPr/>
          </p:nvCxnSpPr>
          <p:spPr>
            <a:xfrm flipH="1">
              <a:off x="7380312" y="3757102"/>
              <a:ext cx="792088" cy="251970"/>
            </a:xfrm>
            <a:prstGeom prst="line">
              <a:avLst/>
            </a:prstGeom>
            <a:ln w="38100">
              <a:solidFill>
                <a:srgbClr val="66FF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Овал 18"/>
          <p:cNvSpPr/>
          <p:nvPr/>
        </p:nvSpPr>
        <p:spPr>
          <a:xfrm>
            <a:off x="7047973" y="1268760"/>
            <a:ext cx="952710" cy="1276883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7694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3" grpId="0" animBg="1"/>
      <p:bldP spid="11" grpId="0" animBg="1"/>
      <p:bldP spid="12" grpId="0" animBg="1"/>
      <p:bldP spid="13" grpId="0" animBg="1"/>
      <p:bldP spid="14" grpId="0" animBg="1"/>
      <p:bldP spid="1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4" y="10553"/>
            <a:ext cx="91694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7321"/>
            <a:ext cx="9036496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Доклады на тему </a:t>
            </a:r>
            <a:b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</a:br>
            <a:r>
              <a:rPr lang="ru-RU" sz="42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«Обратная перспектива в иконах Древней Руси»</a:t>
            </a:r>
            <a:endParaRPr lang="ru-RU" sz="4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60232" y="1175352"/>
            <a:ext cx="2426396" cy="3405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49313" y="1175352"/>
            <a:ext cx="2470666" cy="3503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504" y="1175352"/>
            <a:ext cx="2592288" cy="35038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92754" y="3498159"/>
            <a:ext cx="2405717" cy="3359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70949" y="3498159"/>
            <a:ext cx="2424987" cy="33550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57231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92" y="0"/>
            <a:ext cx="9169292" cy="6996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72008" y="0"/>
            <a:ext cx="91440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Исследовательская работа 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с искусствоведом </a:t>
            </a:r>
            <a:r>
              <a:rPr lang="ru-RU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Оксаной </a:t>
            </a:r>
            <a:r>
              <a:rPr lang="ru-RU" sz="2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Вячеславовной Костиной в Художественном музее </a:t>
            </a:r>
            <a:r>
              <a:rPr lang="ru-RU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Таганрога </a:t>
            </a:r>
            <a:br>
              <a:rPr lang="ru-RU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sz="26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по теме  «Обратная перспектива в иконах Древней Руси»</a:t>
            </a:r>
            <a:endParaRPr lang="ru-RU" sz="26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0738" y="4005064"/>
            <a:ext cx="3627319" cy="234005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3122" y="1562996"/>
            <a:ext cx="3256091" cy="24420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4168" y="1197973"/>
            <a:ext cx="3085124" cy="246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" y="1197973"/>
            <a:ext cx="3185089" cy="24616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3" name="Группа 2"/>
          <p:cNvGrpSpPr/>
          <p:nvPr/>
        </p:nvGrpSpPr>
        <p:grpSpPr>
          <a:xfrm>
            <a:off x="3348220" y="4406650"/>
            <a:ext cx="5687997" cy="2169303"/>
            <a:chOff x="3348220" y="4406650"/>
            <a:chExt cx="5687997" cy="2169303"/>
          </a:xfrm>
        </p:grpSpPr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89048" y="4421985"/>
              <a:ext cx="1729745" cy="21457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64288" y="4406650"/>
              <a:ext cx="1871929" cy="216105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48220" y="4447840"/>
              <a:ext cx="1942532" cy="21281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7" name="TextBox 16"/>
          <p:cNvSpPr txBox="1"/>
          <p:nvPr/>
        </p:nvSpPr>
        <p:spPr>
          <a:xfrm>
            <a:off x="-60738" y="6428640"/>
            <a:ext cx="95050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Древние иконы с обратной перспективой из художественного музея </a:t>
            </a:r>
            <a:endParaRPr lang="ru-RU" sz="2400" b="1" spc="150" dirty="0">
              <a:ln w="11430"/>
              <a:solidFill>
                <a:srgbClr val="0070C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695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217" y="0"/>
            <a:ext cx="9169292" cy="699637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67882" y="-99392"/>
            <a:ext cx="9505056" cy="1563999"/>
          </a:xfrm>
          <a:ln>
            <a:noFill/>
          </a:ln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Исследовательская работа в Таганрогской церкви «Одигитрии Иерусалимской» (путеводительницы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)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 с отцом Сергием по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теме  «Обратная перспектива в иконах Древней Руси»</a:t>
            </a:r>
            <a:endParaRPr lang="ru-RU" sz="4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6096" y="1340768"/>
            <a:ext cx="3436861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5696" y="1340768"/>
            <a:ext cx="3600400" cy="2664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537" y="3498185"/>
            <a:ext cx="2555776" cy="302147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grpSp>
        <p:nvGrpSpPr>
          <p:cNvPr id="12" name="Группа 11"/>
          <p:cNvGrpSpPr/>
          <p:nvPr/>
        </p:nvGrpSpPr>
        <p:grpSpPr>
          <a:xfrm>
            <a:off x="2411761" y="4298989"/>
            <a:ext cx="6673660" cy="2168957"/>
            <a:chOff x="3006831" y="4860400"/>
            <a:chExt cx="5992043" cy="1817677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 rotWithShape="1"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06831" y="4868332"/>
              <a:ext cx="1368152" cy="1796166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0" name="Рисунок 9"/>
            <p:cNvPicPr>
              <a:picLocks noChangeAspect="1"/>
            </p:cNvPicPr>
            <p:nvPr/>
          </p:nvPicPr>
          <p:blipFill rotWithShape="1"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52993" y="4873981"/>
              <a:ext cx="1384853" cy="179051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9" cstate="email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sharpenSoften amount="25000"/>
                      </a14:imgEffect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082450" y="4873981"/>
              <a:ext cx="1352907" cy="180332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611322" y="4860400"/>
              <a:ext cx="1387552" cy="181767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sp>
        <p:nvSpPr>
          <p:cNvPr id="14" name="TextBox 13"/>
          <p:cNvSpPr txBox="1"/>
          <p:nvPr/>
        </p:nvSpPr>
        <p:spPr>
          <a:xfrm>
            <a:off x="1941790" y="6447244"/>
            <a:ext cx="7992112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400" b="1" spc="150" dirty="0" smtClean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Иконы из храма  с обратной перспективой</a:t>
            </a:r>
            <a:endParaRPr lang="ru-RU" sz="2400" b="1" spc="150" dirty="0">
              <a:ln w="11430"/>
              <a:solidFill>
                <a:srgbClr val="0070C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91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6"/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69292" cy="6996370"/>
          </a:xfrm>
          <a:prstGeom prst="rect">
            <a:avLst/>
          </a:prstGeom>
        </p:spPr>
      </p:pic>
      <p:pic>
        <p:nvPicPr>
          <p:cNvPr id="7" name="Рисунок 6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3246147"/>
            <a:ext cx="1800201" cy="16230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743" y="-180597"/>
            <a:ext cx="91440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Исследовательская работа в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Александро-Невском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,  Казанском  соборах и Свято-Никитской </a:t>
            </a:r>
            <a:r>
              <a:rPr lang="ru-RU" sz="28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церкви в </a:t>
            </a:r>
            <a:r>
              <a:rPr lang="ru-RU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Волгограде. 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72789" y="736143"/>
            <a:ext cx="2983447" cy="257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5751" y="3276880"/>
            <a:ext cx="1764145" cy="15613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7324" y="4338548"/>
            <a:ext cx="2137824" cy="25437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772" y="724102"/>
            <a:ext cx="3075505" cy="3424978"/>
          </a:xfrm>
          <a:prstGeom prst="rect">
            <a:avLst/>
          </a:prstGeom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softEdge rad="63500"/>
          </a:effectLst>
          <a:scene3d>
            <a:camera prst="perspectiveLeft"/>
            <a:lightRig rig="threePt" dir="t"/>
          </a:scene3d>
          <a:sp3d>
            <a:bevelT w="114300" prst="hardEdge"/>
          </a:sp3d>
        </p:spPr>
      </p:pic>
      <p:pic>
        <p:nvPicPr>
          <p:cNvPr id="11" name="Рисунок 10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074798" y="4212254"/>
            <a:ext cx="1728192" cy="26700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842" y="736142"/>
            <a:ext cx="2974982" cy="2583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3902" y="3264366"/>
            <a:ext cx="1944216" cy="15738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01559" y="5123440"/>
            <a:ext cx="2312747" cy="1734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9511" y="5123440"/>
            <a:ext cx="2019710" cy="17345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" name="TextBox 15"/>
          <p:cNvSpPr txBox="1"/>
          <p:nvPr/>
        </p:nvSpPr>
        <p:spPr>
          <a:xfrm>
            <a:off x="-180528" y="4725144"/>
            <a:ext cx="6608740" cy="492443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/>
            <a:r>
              <a:rPr lang="ru-RU" sz="2600" b="1" spc="150" dirty="0" smtClean="0">
                <a:ln w="11430"/>
                <a:solidFill>
                  <a:srgbClr val="0070C0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Monotype Corsiva" panose="03010101010201010101" pitchFamily="66" charset="0"/>
              </a:rPr>
              <a:t>Иконы из собора  с обратной перспективой</a:t>
            </a:r>
            <a:endParaRPr lang="ru-RU" sz="2600" b="1" spc="150" dirty="0">
              <a:ln w="11430"/>
              <a:solidFill>
                <a:srgbClr val="0070C0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02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5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48561"/>
            <a:ext cx="9180946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673" y="-243408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Троица  Ветхозаветная</a:t>
            </a: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5800" y1="13509" x2="9000" y2="91269"/>
                        <a14:foregroundMark x1="9000" y1="91269" x2="81000" y2="90280"/>
                        <a14:foregroundMark x1="86800" y1="90445" x2="89800" y2="44811"/>
                        <a14:foregroundMark x1="89800" y1="44811" x2="34000" y2="62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535" y="620688"/>
            <a:ext cx="4392488" cy="5339493"/>
          </a:xfrm>
          <a:prstGeom prst="rect">
            <a:avLst/>
          </a:prstGeom>
        </p:spPr>
      </p:pic>
      <p:pic>
        <p:nvPicPr>
          <p:cNvPr id="6" name="Рисунок 5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17074" y="754299"/>
            <a:ext cx="4354907" cy="5205882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971600" y="6021288"/>
            <a:ext cx="3168352" cy="537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(конец </a:t>
            </a:r>
            <a:r>
              <a:rPr lang="en-US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XVIII </a:t>
            </a: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века)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70292" y="6035174"/>
            <a:ext cx="4248472" cy="537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(первая половина </a:t>
            </a:r>
            <a:r>
              <a:rPr lang="en-US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XIX </a:t>
            </a:r>
            <a:r>
              <a:rPr lang="ru-RU" sz="2800" b="1" u="sng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века</a:t>
            </a:r>
            <a:r>
              <a:rPr lang="ru-RU" sz="28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  <a:ea typeface="Calibri"/>
                <a:cs typeface="Times New Roman"/>
              </a:rPr>
              <a:t>)</a:t>
            </a:r>
            <a:endParaRPr lang="ru-RU" sz="28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2412779" y="1196752"/>
            <a:ext cx="1727173" cy="1512168"/>
          </a:xfrm>
          <a:prstGeom prst="ellipse">
            <a:avLst/>
          </a:prstGeom>
          <a:noFill/>
          <a:ln w="381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899592" y="4005064"/>
            <a:ext cx="3096344" cy="1512168"/>
          </a:xfrm>
          <a:prstGeom prst="ellipse">
            <a:avLst/>
          </a:prstGeom>
          <a:noFill/>
          <a:ln w="381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5868144" y="3645023"/>
            <a:ext cx="1727173" cy="1116125"/>
          </a:xfrm>
          <a:prstGeom prst="ellipse">
            <a:avLst/>
          </a:prstGeom>
          <a:noFill/>
          <a:ln w="38100"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73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4569"/>
            <a:ext cx="9180946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5184" y="-327169"/>
            <a:ext cx="8229600" cy="1143000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Иконы с обратной перспективой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2878" r="98801">
                        <a14:foregroundMark x1="2878" y1="7819" x2="5755" y2="93827"/>
                        <a14:foregroundMark x1="6475" y1="97119" x2="88489" y2="89712"/>
                        <a14:foregroundMark x1="91367" y1="96502" x2="93046" y2="9259"/>
                        <a14:foregroundMark x1="38129" y1="97737" x2="5036" y2="98354"/>
                        <a14:foregroundMark x1="32854" y1="98971" x2="93525" y2="98354"/>
                        <a14:foregroundMark x1="7674" y1="8848" x2="92806" y2="92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852" y="483554"/>
            <a:ext cx="2571165" cy="310469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1823" y="483554"/>
            <a:ext cx="2446203" cy="304271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105" y1="8008" x2="75439" y2="89322"/>
                        <a14:foregroundMark x1="87135" y1="3491" x2="13450" y2="92813"/>
                        <a14:foregroundMark x1="13060" y1="94251" x2="25146" y2="96099"/>
                        <a14:foregroundMark x1="25146" y1="96099" x2="57310" y2="960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1520" y="3721474"/>
            <a:ext cx="3284938" cy="321719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456" y1="97325" x2="6798" y2="3704"/>
                        <a14:foregroundMark x1="3070" y1="3086" x2="94079" y2="2469"/>
                        <a14:foregroundMark x1="94079" y1="2469" x2="90570" y2="82922"/>
                        <a14:foregroundMark x1="96711" y1="4115" x2="97149" y2="97119"/>
                        <a14:foregroundMark x1="97149" y1="97119" x2="4825" y2="96708"/>
                        <a14:foregroundMark x1="3289" y1="3704" x2="3070" y2="96708"/>
                        <a14:foregroundMark x1="13816" y1="5556" x2="81140" y2="6173"/>
                        <a14:foregroundMark x1="86184" y1="21399" x2="85526" y2="8025"/>
                        <a14:foregroundMark x1="89693" y1="11317" x2="86842" y2="33333"/>
                        <a14:foregroundMark x1="18640" y1="33333" x2="9868" y2="82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3989" y="483554"/>
            <a:ext cx="2731306" cy="3019185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605760" y="3366283"/>
            <a:ext cx="2543347" cy="5370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FF"/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  <a:t>«Спас  Вседержитель</a:t>
            </a:r>
            <a:r>
              <a:rPr lang="ru-RU" sz="2400" b="1" dirty="0">
                <a:solidFill>
                  <a:srgbClr val="0000FF"/>
                </a:solidFill>
                <a:effectLst/>
                <a:latin typeface="Monotype Corsiva" panose="03010101010201010101" pitchFamily="66" charset="0"/>
                <a:ea typeface="Calibri"/>
                <a:cs typeface="Times New Roman"/>
              </a:rPr>
              <a:t>»</a:t>
            </a:r>
            <a:endParaRPr lang="ru-RU" sz="2000" dirty="0">
              <a:solidFill>
                <a:srgbClr val="0000FF"/>
              </a:solidFill>
              <a:effectLst/>
              <a:latin typeface="Monotype Corsiva" panose="03010101010201010101" pitchFamily="66" charset="0"/>
              <a:ea typeface="Calibri"/>
              <a:cs typeface="Times New Roman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70704" y="3398739"/>
            <a:ext cx="2590970" cy="4473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«Николай Чудотворец»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150036" y="6211723"/>
            <a:ext cx="2016223" cy="4473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«Избранные Святые»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-56221" y="6315940"/>
            <a:ext cx="1822705" cy="447323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«Спас  в силах»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5789950" y="3231657"/>
            <a:ext cx="3439383" cy="781485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1000"/>
              </a:spcAft>
            </a:pPr>
            <a:r>
              <a:rPr lang="ru-RU" sz="20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«Иоанн Богослов </a:t>
            </a:r>
            <a:r>
              <a:rPr lang="ru-RU" sz="2000" b="1" dirty="0" smtClean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в </a:t>
            </a:r>
            <a:r>
              <a:rPr lang="ru-RU" sz="2000" b="1" dirty="0">
                <a:solidFill>
                  <a:srgbClr val="0000FF"/>
                </a:solidFill>
                <a:latin typeface="Monotype Corsiva" panose="03010101010201010101" pitchFamily="66" charset="0"/>
                <a:ea typeface="Calibri"/>
                <a:cs typeface="Times New Roman"/>
              </a:rPr>
              <a:t>молчании»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11" cstate="email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44870" y="3769777"/>
            <a:ext cx="3136526" cy="3136526"/>
          </a:xfrm>
          <a:prstGeom prst="rect">
            <a:avLst/>
          </a:prstGeom>
        </p:spPr>
      </p:pic>
      <p:sp>
        <p:nvSpPr>
          <p:cNvPr id="24" name="Овал 23"/>
          <p:cNvSpPr/>
          <p:nvPr/>
        </p:nvSpPr>
        <p:spPr>
          <a:xfrm>
            <a:off x="1625022" y="2035902"/>
            <a:ext cx="1290794" cy="1195755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/>
          <p:cNvSpPr/>
          <p:nvPr/>
        </p:nvSpPr>
        <p:spPr>
          <a:xfrm>
            <a:off x="4592000" y="2192390"/>
            <a:ext cx="841981" cy="882777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Овал 25"/>
          <p:cNvSpPr/>
          <p:nvPr/>
        </p:nvSpPr>
        <p:spPr>
          <a:xfrm>
            <a:off x="6588224" y="2203041"/>
            <a:ext cx="1152128" cy="882777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Овал 26"/>
          <p:cNvSpPr/>
          <p:nvPr/>
        </p:nvSpPr>
        <p:spPr>
          <a:xfrm>
            <a:off x="2051720" y="4437112"/>
            <a:ext cx="2064381" cy="2326151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Овал 27"/>
          <p:cNvSpPr/>
          <p:nvPr/>
        </p:nvSpPr>
        <p:spPr>
          <a:xfrm>
            <a:off x="5740183" y="5117463"/>
            <a:ext cx="403806" cy="399769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6105932" y="5117463"/>
            <a:ext cx="426698" cy="399769"/>
          </a:xfrm>
          <a:prstGeom prst="ellipse">
            <a:avLst/>
          </a:prstGeom>
          <a:noFill/>
          <a:ln>
            <a:solidFill>
              <a:srgbClr val="66FF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027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6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6512" y="-14638"/>
            <a:ext cx="9180512" cy="6887344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8944" y="0"/>
            <a:ext cx="8229600" cy="980728"/>
          </a:xfrm>
        </p:spPr>
        <p:txBody>
          <a:bodyPr>
            <a:normAutofit/>
          </a:bodyPr>
          <a:lstStyle/>
          <a:p>
            <a:r>
              <a:rPr lang="ru-RU" sz="5400" b="1" dirty="0">
                <a:ln w="1905">
                  <a:solidFill>
                    <a:srgbClr val="800000"/>
                  </a:solidFill>
                </a:ln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Итог </a:t>
            </a:r>
            <a:r>
              <a:rPr lang="ru-RU" sz="5400" b="1" dirty="0" smtClean="0">
                <a:ln w="1905">
                  <a:solidFill>
                    <a:srgbClr val="800000"/>
                  </a:solidFill>
                </a:ln>
                <a:solidFill>
                  <a:srgbClr val="FF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занятия</a:t>
            </a:r>
            <a:endParaRPr lang="ru-RU" sz="5400" b="1" dirty="0">
              <a:ln w="1905">
                <a:solidFill>
                  <a:srgbClr val="800000"/>
                </a:solidFill>
              </a:ln>
              <a:solidFill>
                <a:srgbClr val="FF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>
          <a:xfrm>
            <a:off x="0" y="764704"/>
            <a:ext cx="9036496" cy="5976664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«Кто на мир смотрит разумно, на того и мир смотрит разумно». Как вы объясните эти слова Г.В. Гегеля</a:t>
            </a:r>
            <a:r>
              <a:rPr lang="ru-RU" sz="24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Вследствие чего возникает обратная перспектива?</a:t>
            </a:r>
            <a:r>
              <a:rPr lang="ru-RU" sz="2400" i="1" dirty="0">
                <a:solidFill>
                  <a:srgbClr val="FFFFFF"/>
                </a:solidFill>
                <a:latin typeface="Monotype Corsiva" panose="03010101010201010101" pitchFamily="66" charset="0"/>
              </a:rPr>
              <a:t> </a:t>
            </a:r>
            <a:endParaRPr lang="ru-RU" sz="2400" i="1" dirty="0" smtClean="0">
              <a:solidFill>
                <a:srgbClr val="FFFFFF"/>
              </a:solidFill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Можно </a:t>
            </a: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ли считать понятие «обратная перспектива» только математическим? Обоснуйте свое </a:t>
            </a:r>
            <a:r>
              <a:rPr lang="ru-RU" sz="24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мнение.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Кто </a:t>
            </a: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занимался вопросами обратной перспективы? Назвать ученых. </a:t>
            </a:r>
            <a:endParaRPr lang="ru-RU" sz="2400" dirty="0" smtClean="0">
              <a:solidFill>
                <a:srgbClr val="FFFFFF"/>
              </a:solidFill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Как еще называли обратную перспективу? </a:t>
            </a:r>
            <a:endParaRPr lang="ru-RU" sz="2400" dirty="0" smtClean="0">
              <a:solidFill>
                <a:srgbClr val="FFFFFF"/>
              </a:solidFill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По каким признакам вы можете определить, есть ли на иконе, картине обратная перспектива</a:t>
            </a:r>
            <a:r>
              <a:rPr lang="ru-RU" sz="24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Какой современный художник использовал методы обратной перспективы</a:t>
            </a:r>
            <a:r>
              <a:rPr lang="ru-RU" sz="24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Что повлияло и заставило академика Б.В. </a:t>
            </a:r>
            <a:r>
              <a:rPr lang="ru-RU" sz="24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Раушенбаха изучать </a:t>
            </a: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обратную перспективу в иконах </a:t>
            </a:r>
            <a:r>
              <a:rPr lang="ru-RU" sz="2400" dirty="0" smtClean="0">
                <a:solidFill>
                  <a:srgbClr val="FFFFFF"/>
                </a:solidFill>
                <a:latin typeface="Monotype Corsiva" panose="03010101010201010101" pitchFamily="66" charset="0"/>
              </a:rPr>
              <a:t>?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400" dirty="0">
                <a:solidFill>
                  <a:srgbClr val="FFFFFF"/>
                </a:solidFill>
                <a:latin typeface="Monotype Corsiva" panose="03010101010201010101" pitchFamily="66" charset="0"/>
              </a:rPr>
              <a:t>Прокомментируйте эпиграф, в котором заключается основная мысль нашего занятия?</a:t>
            </a:r>
          </a:p>
        </p:txBody>
      </p:sp>
      <p:pic>
        <p:nvPicPr>
          <p:cNvPr id="10" name="Объект 7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FF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0457" y="-68114"/>
            <a:ext cx="2699792" cy="1215415"/>
          </a:xfrm>
          <a:prstGeom prst="rect">
            <a:avLst/>
          </a:prstGeom>
        </p:spPr>
      </p:pic>
      <p:pic>
        <p:nvPicPr>
          <p:cNvPr id="11" name="Объект 7"/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rgbClr val="FF00FF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6216" y="-73476"/>
            <a:ext cx="2699792" cy="1215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18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paper-borders-ppt-backgrounds-powerpoint.jpg"/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5252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1445543"/>
            <a:ext cx="7060458" cy="1470025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  <a:t>«Обратная перспектива в иконах Древней Руси»</a:t>
            </a:r>
            <a:br>
              <a:rPr lang="ru-RU" sz="4000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rgbClr val="FF6600"/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Monotype Corsiva" pitchFamily="66" charset="0"/>
              </a:rPr>
            </a:br>
            <a:r>
              <a:rPr lang="ru-RU" sz="3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66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Monotype Corsiva" pitchFamily="66" charset="0"/>
              </a:rPr>
              <a:t>(из цикла «Математика и искусство»)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66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Monotype Corsiva" pitchFamily="66" charset="0"/>
            </a:endParaRPr>
          </a:p>
        </p:txBody>
      </p:sp>
      <p:grpSp>
        <p:nvGrpSpPr>
          <p:cNvPr id="7" name="Группа 6"/>
          <p:cNvGrpSpPr/>
          <p:nvPr/>
        </p:nvGrpSpPr>
        <p:grpSpPr>
          <a:xfrm>
            <a:off x="594768" y="404664"/>
            <a:ext cx="7217592" cy="992607"/>
            <a:chOff x="594768" y="404664"/>
            <a:chExt cx="7217592" cy="992607"/>
          </a:xfrm>
        </p:grpSpPr>
        <p:sp>
          <p:nvSpPr>
            <p:cNvPr id="4" name="TextBox 3"/>
            <p:cNvSpPr txBox="1"/>
            <p:nvPr/>
          </p:nvSpPr>
          <p:spPr>
            <a:xfrm>
              <a:off x="1115616" y="781718"/>
              <a:ext cx="669674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3400" b="1" dirty="0">
                  <a:solidFill>
                    <a:srgbClr val="660033"/>
                  </a:solidFill>
                  <a:latin typeface="Monotype Corsiva" pitchFamily="66" charset="0"/>
                  <a:ea typeface="+mj-ea"/>
                  <a:cs typeface="+mj-cs"/>
                </a:rPr>
                <a:t>ц</a:t>
              </a:r>
              <a:r>
                <a:rPr lang="ru-RU" sz="3400" b="1" dirty="0" smtClean="0">
                  <a:solidFill>
                    <a:srgbClr val="660033"/>
                  </a:solidFill>
                  <a:latin typeface="Monotype Corsiva" pitchFamily="66" charset="0"/>
                  <a:ea typeface="+mj-ea"/>
                  <a:cs typeface="+mj-cs"/>
                </a:rPr>
                <a:t>енарий интегрированного занятия:</a:t>
              </a:r>
            </a:p>
          </p:txBody>
        </p:sp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6" cstate="email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foregroundMark x1="22596" y1="16738" x2="23317" y2="50858"/>
                          <a14:foregroundMark x1="27163" y1="52575" x2="45192" y2="72747"/>
                          <a14:foregroundMark x1="56250" y1="84120" x2="68750" y2="56867"/>
                          <a14:foregroundMark x1="62019" y1="78326" x2="70673" y2="57725"/>
                          <a14:foregroundMark x1="58413" y1="52790" x2="72837" y2="56867"/>
                          <a14:foregroundMark x1="87500" y1="54077" x2="70433" y2="59013"/>
                          <a14:foregroundMark x1="48077" y1="79828" x2="45673" y2="62446"/>
                          <a14:foregroundMark x1="46875" y1="87554" x2="46875" y2="87554"/>
                          <a14:foregroundMark x1="35577" y1="94850" x2="11058" y2="93777"/>
                          <a14:foregroundMark x1="25000" y1="88412" x2="24279" y2="72103"/>
                          <a14:foregroundMark x1="29327" y1="89056" x2="27163" y2="87339"/>
                          <a14:foregroundMark x1="23558" y1="69099" x2="16106" y2="63519"/>
                          <a14:foregroundMark x1="34856" y1="54721" x2="34856" y2="54721"/>
                          <a14:foregroundMark x1="31010" y1="9442" x2="47115" y2="4292"/>
                          <a14:foregroundMark x1="47596" y1="4292" x2="64663" y2="10300"/>
                          <a14:foregroundMark x1="63702" y1="10944" x2="67308" y2="27253"/>
                          <a14:foregroundMark x1="69952" y1="27468" x2="79808" y2="26395"/>
                          <a14:foregroundMark x1="60337" y1="9657" x2="60337" y2="16309"/>
                          <a14:foregroundMark x1="75721" y1="64592" x2="79327" y2="58798"/>
                          <a14:foregroundMark x1="29327" y1="78541" x2="29327" y2="78541"/>
                          <a14:foregroundMark x1="23558" y1="65021" x2="23558" y2="6502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4768" y="404664"/>
              <a:ext cx="793730" cy="889130"/>
            </a:xfrm>
            <a:prstGeom prst="rect">
              <a:avLst/>
            </a:prstGeom>
          </p:spPr>
        </p:pic>
      </p:grpSp>
      <p:grpSp>
        <p:nvGrpSpPr>
          <p:cNvPr id="18" name="Группа 17"/>
          <p:cNvGrpSpPr/>
          <p:nvPr/>
        </p:nvGrpSpPr>
        <p:grpSpPr>
          <a:xfrm rot="519305">
            <a:off x="6985043" y="472217"/>
            <a:ext cx="2142203" cy="2564928"/>
            <a:chOff x="3649444" y="1268760"/>
            <a:chExt cx="3339900" cy="4701272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8" cstate="email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25000"/>
                      </a14:imgEffect>
                      <a14:imgEffect>
                        <a14:colorTemperature colorTemp="11200"/>
                      </a14:imgEffect>
                      <a14:imgEffect>
                        <a14:saturation sat="40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49444" y="1268760"/>
              <a:ext cx="3339900" cy="4701272"/>
            </a:xfrm>
            <a:prstGeom prst="verticalScroll">
              <a:avLst/>
            </a:prstGeom>
            <a:ln w="28575">
              <a:solidFill>
                <a:srgbClr val="660033"/>
              </a:solidFill>
            </a:ln>
          </p:spPr>
        </p:pic>
        <p:cxnSp>
          <p:nvCxnSpPr>
            <p:cNvPr id="11" name="Прямая соединительная линия 10"/>
            <p:cNvCxnSpPr/>
            <p:nvPr/>
          </p:nvCxnSpPr>
          <p:spPr>
            <a:xfrm flipH="1">
              <a:off x="5076056" y="4005064"/>
              <a:ext cx="980798" cy="15841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Прямая соединительная линия 13"/>
            <p:cNvCxnSpPr/>
            <p:nvPr/>
          </p:nvCxnSpPr>
          <p:spPr>
            <a:xfrm flipH="1">
              <a:off x="5076056" y="4005064"/>
              <a:ext cx="360040" cy="158417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Прямая соединительная линия 15"/>
            <p:cNvCxnSpPr/>
            <p:nvPr/>
          </p:nvCxnSpPr>
          <p:spPr>
            <a:xfrm flipH="1">
              <a:off x="5076056" y="5013176"/>
              <a:ext cx="792088" cy="576064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10" cstate="email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PlasticWrap/>
                    </a14:imgEffect>
                    <a14:imgEffect>
                      <a14:saturation sat="66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08520" y="2375783"/>
            <a:ext cx="5760640" cy="4646330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9" name="TextBox 18"/>
          <p:cNvSpPr txBox="1"/>
          <p:nvPr/>
        </p:nvSpPr>
        <p:spPr>
          <a:xfrm>
            <a:off x="4966206" y="3717032"/>
            <a:ext cx="367608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Выполнили: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Шейко Е.В. – учитель математики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Иванова Е.Ю. – учитель истории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МОБУ СОШ №6</a:t>
            </a:r>
          </a:p>
          <a:p>
            <a:r>
              <a:rPr lang="ru-RU" sz="2000" b="1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г. Таганрога</a:t>
            </a:r>
            <a:endParaRPr lang="ru-RU" sz="2000" b="1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6" name="Музы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7793681" y="573325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6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6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6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CrisscrossEtching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6946" y="2030"/>
            <a:ext cx="9180946" cy="695739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16632"/>
            <a:ext cx="8229600" cy="1143000"/>
          </a:xfrm>
        </p:spPr>
        <p:txBody>
          <a:bodyPr>
            <a:no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Экстремальная </a:t>
            </a: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механика и </a:t>
            </a:r>
            <a:b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</a:br>
            <a:r>
              <a:rPr lang="ru-RU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обратная 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onotype Corsiva" panose="03010101010201010101" pitchFamily="66" charset="0"/>
              </a:rPr>
              <a:t>перспектива</a:t>
            </a:r>
          </a:p>
        </p:txBody>
      </p:sp>
      <p:pic>
        <p:nvPicPr>
          <p:cNvPr id="5" name="Обратная перспектива %2F%2F  Reverse perspective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30365" y="1844824"/>
            <a:ext cx="8720216" cy="4905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8083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sharpenSoften amount="-25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/>
        </p:blipFill>
        <p:spPr>
          <a:xfrm>
            <a:off x="-83127" y="-23696"/>
            <a:ext cx="9227127" cy="68816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49824"/>
            <a:ext cx="2952328" cy="38775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74552" y="2965973"/>
            <a:ext cx="3016360" cy="37893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3059832" y="650305"/>
            <a:ext cx="4032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Monotype Corsiva" panose="03010101010201010101" pitchFamily="66" charset="0"/>
              </a:rPr>
              <a:t>«Наука и искусство </a:t>
            </a:r>
            <a:r>
              <a:rPr lang="ru-RU" sz="2400" b="1" dirty="0" smtClean="0">
                <a:latin typeface="Monotype Corsiva" panose="03010101010201010101" pitchFamily="66" charset="0"/>
              </a:rPr>
              <a:t>так  же </a:t>
            </a:r>
            <a:r>
              <a:rPr lang="ru-RU" sz="2400" b="1" dirty="0">
                <a:latin typeface="Monotype Corsiva" panose="03010101010201010101" pitchFamily="66" charset="0"/>
              </a:rPr>
              <a:t>тесно связаны между собой, как сердце и легкие…»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7504" y="4446952"/>
            <a:ext cx="60046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Monotype Corsiva" panose="03010101010201010101" pitchFamily="66" charset="0"/>
              </a:rPr>
              <a:t> </a:t>
            </a:r>
            <a:r>
              <a:rPr lang="ru-RU" sz="2400" b="1" dirty="0">
                <a:latin typeface="Monotype Corsiva" panose="03010101010201010101" pitchFamily="66" charset="0"/>
              </a:rPr>
              <a:t>«…Я подумал, что чутье художника стоит иногда мозгов ученого, что то и другое имеют одни цели, одну  природу и что, быть может, со временем при совершенстве методов им суждено слиться вместе в гигантскую, чудовищную силу, которую теперь трудно и представить себе...»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583668" y="3995458"/>
            <a:ext cx="4176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Антон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Павлович  Чехов</a:t>
            </a:r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421259" y="156363"/>
            <a:ext cx="33095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Лев </a:t>
            </a:r>
            <a:r>
              <a:rPr lang="ru-RU" sz="24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 Николаевич  Толстой</a:t>
            </a:r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934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1370" y="0"/>
            <a:ext cx="91821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4488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ln w="17780" cmpd="sng">
                  <a:solidFill>
                    <a:srgbClr val="FF00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Литература и интернет-ресурсы</a:t>
            </a:r>
            <a:r>
              <a:rPr lang="ru-RU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/>
            </a:r>
            <a:br>
              <a:rPr lang="ru-RU" dirty="0">
                <a:ln w="17780" cmpd="sng">
                  <a:solidFill>
                    <a:schemeClr val="bg1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</a:br>
            <a:endParaRPr lang="ru-RU" dirty="0">
              <a:ln w="17780" cmpd="sng">
                <a:solidFill>
                  <a:schemeClr val="bg1"/>
                </a:solidFill>
                <a:prstDash val="solid"/>
                <a:miter lim="800000"/>
              </a:ln>
              <a:solidFill>
                <a:schemeClr val="bg1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131188" y="525376"/>
            <a:ext cx="8791420" cy="6215992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Волошинов 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А.В. Математика и искусство.2-е изд., дораб. и доп. – М.:Просвещение, 2000 – с.308-322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Жегин 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Л.Ф. Язык живописного произведения. М.:Искусство, 1970, 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стр.38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«Искусство 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иконописи: тайны обратной перспективы». Публичная 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лекция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. Лектор – протоиерей Андрей Пономаренко. Дискуссионный клуб «Зеленая лампа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».</a:t>
            </a:r>
            <a:endParaRPr lang="ru-RU" sz="2400" b="1" dirty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Раушенбах 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Б.В. Системы перспективы в изобразительном искусстве. Общая теория перспективы. М.: Наука, 1986. </a:t>
            </a:r>
            <a:endParaRPr lang="ru-RU" sz="20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Сафронов 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Н.С. Иконическое изображение и тайна православной иконы. Журнал. Исторические, философские, политические и юридические науки, культурология и искусствоведение. Вопросы теории и практики. Тамбов: «Грамота», 2017, №12, ч.4, с.153-157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Успенский 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Б.А. Принципы организации пространства в древней живописи. Семиотика иконы. М.: Школа «Языки русской культуры», июль, 1995, - 360 с., с. 221-303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Флоренский 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П.А. Обратная перспектива. Соч. в 4-х тт. – т.3(1) – М.: Мысль, 1999. – с.46-98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Языкова 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И.К. Богословие. Иконы. ББИ, 2012. Серия: Современное богословие</a:t>
            </a: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sv-SE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http</a:t>
            </a:r>
            <a:r>
              <a:rPr lang="sv-SE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:/www/spletnik.ru/blogs/prokino/146870 obratnaya – perspektiva – v </a:t>
            </a:r>
            <a:r>
              <a:rPr lang="sv-SE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– iskusstve</a:t>
            </a:r>
            <a:endParaRPr lang="ru-RU" sz="20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http</a:t>
            </a:r>
            <a: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:/foma.ru/</a:t>
            </a:r>
            <a:r>
              <a:rPr lang="en-US" sz="2000" b="1" dirty="0" err="1">
                <a:solidFill>
                  <a:schemeClr val="bg1"/>
                </a:solidFill>
                <a:latin typeface="Monotype Corsiva" panose="03010101010201010101" pitchFamily="66" charset="0"/>
              </a:rPr>
              <a:t>boris</a:t>
            </a:r>
            <a:r>
              <a:rPr lang="en-US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 – raushenbax-ot-rakety-k-ikone.html</a:t>
            </a:r>
            <a:r>
              <a:rPr lang="en-US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.</a:t>
            </a:r>
            <a:endParaRPr lang="ru-RU" sz="2000" b="1" dirty="0" smtClean="0">
              <a:solidFill>
                <a:schemeClr val="bg1"/>
              </a:solidFill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ru-RU" sz="2000" b="1" dirty="0" smtClean="0">
                <a:solidFill>
                  <a:schemeClr val="bg1"/>
                </a:solidFill>
                <a:latin typeface="Monotype Corsiva" panose="03010101010201010101" pitchFamily="66" charset="0"/>
              </a:rPr>
              <a:t>https</a:t>
            </a:r>
            <a:r>
              <a:rPr lang="ru-RU" sz="2000" b="1" dirty="0">
                <a:solidFill>
                  <a:schemeClr val="bg1"/>
                </a:solidFill>
                <a:latin typeface="Monotype Corsiva" panose="03010101010201010101" pitchFamily="66" charset="0"/>
              </a:rPr>
              <a:t>://www.youtube.com/Борис Раушенбах. «Троица». Библейский сюжет</a:t>
            </a:r>
          </a:p>
          <a:p>
            <a:pPr marL="514350" indent="-514350">
              <a:buFont typeface="+mj-lt"/>
              <a:buAutoNum type="arabicPeriod"/>
            </a:pPr>
            <a:endParaRPr lang="ru-RU" sz="1800" dirty="0" smtClean="0"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1800" dirty="0" smtClean="0">
              <a:latin typeface="Monotype Corsiva" panose="03010101010201010101" pitchFamily="66" charset="0"/>
            </a:endParaRPr>
          </a:p>
          <a:p>
            <a:pPr marL="514350" indent="-514350">
              <a:buFont typeface="+mj-lt"/>
              <a:buAutoNum type="arabicPeriod"/>
            </a:pPr>
            <a:endParaRPr lang="ru-RU" sz="1800" dirty="0" smtClean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GlowDiffused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780928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Monotype Corsiva" panose="03010101010201010101" pitchFamily="66" charset="0"/>
              </a:rPr>
              <a:t>Спасибо за внимание!</a:t>
            </a:r>
            <a:endParaRPr lang="ru-RU" sz="72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8737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colorTemperature colorTemp="72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0890" y="-54946"/>
            <a:ext cx="9175560" cy="6957392"/>
          </a:xfrm>
          <a:prstGeom prst="rect">
            <a:avLst/>
          </a:prstGeom>
        </p:spPr>
      </p:pic>
      <p:sp>
        <p:nvSpPr>
          <p:cNvPr id="9" name="Объект 8"/>
          <p:cNvSpPr txBox="1">
            <a:spLocks noGrp="1"/>
          </p:cNvSpPr>
          <p:nvPr>
            <p:ph idx="1"/>
          </p:nvPr>
        </p:nvSpPr>
        <p:spPr>
          <a:xfrm>
            <a:off x="251520" y="3717032"/>
            <a:ext cx="8208912" cy="29484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Плывут </a:t>
            </a:r>
            <a:r>
              <a:rPr lang="ru-RU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облака отдыхать после </a:t>
            </a: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долгого </a:t>
            </a:r>
            <a:r>
              <a:rPr lang="ru-RU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дня</a:t>
            </a: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,</a:t>
            </a: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Стремительных </a:t>
            </a:r>
            <a:r>
              <a:rPr lang="ru-RU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птиц улетела </a:t>
            </a: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последняя стая.</a:t>
            </a: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Гляжу </a:t>
            </a:r>
            <a:r>
              <a:rPr lang="ru-RU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я на горы, и горы  </a:t>
            </a: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глядят на </a:t>
            </a:r>
            <a:r>
              <a:rPr lang="ru-RU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меня,</a:t>
            </a:r>
          </a:p>
          <a:p>
            <a:pPr marL="0" indent="0">
              <a:buNone/>
            </a:pP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И </a:t>
            </a:r>
            <a:r>
              <a:rPr lang="ru-RU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долго глядим мы, друг другу </a:t>
            </a: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не надоедая.</a:t>
            </a:r>
          </a:p>
          <a:p>
            <a:pPr marL="0" indent="0">
              <a:buNone/>
            </a:pPr>
            <a:r>
              <a:rPr lang="ru-RU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 </a:t>
            </a:r>
            <a:r>
              <a:rPr lang="ru-RU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                                                                 Ли  Бо</a:t>
            </a:r>
            <a:endParaRPr lang="ru-RU" b="1" dirty="0">
              <a:ln w="10541" cmpd="sng">
                <a:solidFill>
                  <a:srgbClr val="0000FF"/>
                </a:solidFill>
                <a:prstDash val="solid"/>
              </a:ln>
              <a:solidFill>
                <a:srgbClr val="CCECFF"/>
              </a:solidFill>
              <a:latin typeface="Monotype Corsiva" panose="03010101010201010101" pitchFamily="66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11560" y="-31392"/>
            <a:ext cx="7272808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r>
              <a:rPr lang="ru-RU" sz="3200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Поверил  </a:t>
            </a:r>
            <a:r>
              <a:rPr lang="ru-RU" sz="3200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я  алгеброй </a:t>
            </a:r>
            <a:r>
              <a:rPr lang="ru-RU" sz="3200" b="1" dirty="0" smtClean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  гармонию</a:t>
            </a:r>
            <a:endParaRPr lang="ru-RU" sz="3200" b="1" dirty="0">
              <a:ln w="10541" cmpd="sng">
                <a:solidFill>
                  <a:srgbClr val="0000FF"/>
                </a:solidFill>
                <a:prstDash val="solid"/>
              </a:ln>
              <a:solidFill>
                <a:srgbClr val="CCECFF"/>
              </a:solidFill>
              <a:latin typeface="Monotype Corsiva" panose="03010101010201010101" pitchFamily="66" charset="0"/>
            </a:endParaRPr>
          </a:p>
          <a:p>
            <a:pPr>
              <a:spcBef>
                <a:spcPct val="20000"/>
              </a:spcBef>
            </a:pPr>
            <a:r>
              <a:rPr lang="ru-RU" sz="3200" b="1" dirty="0">
                <a:ln w="10541" cmpd="sng">
                  <a:solidFill>
                    <a:srgbClr val="0000FF"/>
                  </a:solidFill>
                  <a:prstDash val="solid"/>
                </a:ln>
                <a:solidFill>
                  <a:srgbClr val="CCECFF"/>
                </a:solidFill>
                <a:latin typeface="Monotype Corsiva" panose="03010101010201010101" pitchFamily="66" charset="0"/>
              </a:rPr>
              <a:t>                                                   А.С. Пушкин</a:t>
            </a:r>
          </a:p>
        </p:txBody>
      </p:sp>
    </p:spTree>
    <p:extLst>
      <p:ext uri="{BB962C8B-B14F-4D97-AF65-F5344CB8AC3E}">
        <p14:creationId xmlns:p14="http://schemas.microsoft.com/office/powerpoint/2010/main" val="1504692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3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4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5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6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94" y="-99392"/>
            <a:ext cx="9189442" cy="7056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6301" y1="89441" x2="31070" y2="11979"/>
                        <a14:backgroundMark x1="34383" y1="13132" x2="55133" y2="84916"/>
                        <a14:backgroundMark x1="56708" y1="86513" x2="92341" y2="1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86816" y="-387424"/>
            <a:ext cx="9505055" cy="7632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1680" y="188640"/>
            <a:ext cx="3024336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Цели: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395536" y="1268760"/>
            <a:ext cx="8424936" cy="5256584"/>
          </a:xfrm>
        </p:spPr>
        <p:txBody>
          <a:bodyPr>
            <a:normAutofit/>
          </a:bodyPr>
          <a:lstStyle/>
          <a:p>
            <a:pPr>
              <a:buBlip>
                <a:blip r:embed="rId6"/>
              </a:buBlip>
            </a:pP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д</a:t>
            </a:r>
            <a:r>
              <a:rPr 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ать </a:t>
            </a: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возможность приобрести дополнительные знания по истории, искусству, математике;</a:t>
            </a:r>
          </a:p>
          <a:p>
            <a:pPr lvl="0">
              <a:buBlip>
                <a:blip r:embed="rId6"/>
              </a:buBlip>
            </a:pP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п</a:t>
            </a:r>
            <a:r>
              <a:rPr 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омочь </a:t>
            </a: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осознать разнообразие применения математики в реальной жизни;</a:t>
            </a:r>
          </a:p>
          <a:p>
            <a:pPr lvl="0">
              <a:buBlip>
                <a:blip r:embed="rId6"/>
              </a:buBlip>
            </a:pP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р</a:t>
            </a:r>
            <a:r>
              <a:rPr 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азвивать </a:t>
            </a: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гуманистическую личность учащегося;</a:t>
            </a:r>
          </a:p>
          <a:p>
            <a:pPr lvl="0">
              <a:buBlip>
                <a:blip r:embed="rId6"/>
              </a:buBlip>
            </a:pP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ф</a:t>
            </a:r>
            <a:r>
              <a:rPr 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ормировать </a:t>
            </a: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понятие гармонии как неотъемлемой части окружающего мира;</a:t>
            </a:r>
          </a:p>
          <a:p>
            <a:pPr lvl="0">
              <a:buBlip>
                <a:blip r:embed="rId6"/>
              </a:buBlip>
            </a:pP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с</a:t>
            </a:r>
            <a:r>
              <a:rPr 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пособствовать </a:t>
            </a: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появлению и поддержанию интереса к творческой, исследовательской работе;</a:t>
            </a:r>
          </a:p>
          <a:p>
            <a:pPr lvl="0">
              <a:buBlip>
                <a:blip r:embed="rId6"/>
              </a:buBlip>
            </a:pP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в</a:t>
            </a:r>
            <a:r>
              <a:rPr lang="ru-RU" sz="28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оспитывать </a:t>
            </a:r>
            <a:r>
              <a:rPr lang="ru-RU" sz="28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у учащихся целеустремленность, упорство на пути к разрешению исследовательских задач. </a:t>
            </a:r>
          </a:p>
          <a:p>
            <a:pPr>
              <a:buBlip>
                <a:blip r:embed="rId6"/>
              </a:buBlip>
            </a:pPr>
            <a:endParaRPr lang="ru-RU" sz="2800" b="1" dirty="0">
              <a:latin typeface="Monotype Corsiva" panose="03010101010201010101" pitchFamily="66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Объект 3"/>
          <p:cNvPicPr>
            <a:picLocks noChangeAspect="1"/>
          </p:cNvPicPr>
          <p:nvPr/>
        </p:nvPicPr>
        <p:blipFill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-25000"/>
                    </a14:imgEffect>
                    <a14:imgEffect>
                      <a14:saturation sat="66000"/>
                    </a14:imgEffect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3794" y="-99392"/>
            <a:ext cx="9189442" cy="70567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6301" y1="89441" x2="31070" y2="11979"/>
                        <a14:backgroundMark x1="34383" y1="13132" x2="55133" y2="84916"/>
                        <a14:backgroundMark x1="56708" y1="86513" x2="92341" y2="11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4544" y="-387424"/>
            <a:ext cx="9642783" cy="7632848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116632"/>
            <a:ext cx="8229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ru-RU" sz="8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 panose="03010101010201010101" pitchFamily="66" charset="0"/>
              </a:rPr>
              <a:t>План занятия:</a:t>
            </a:r>
            <a:endParaRPr lang="ru-RU" sz="8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>
          <a:xfrm>
            <a:off x="251520" y="1052736"/>
            <a:ext cx="8640959" cy="5544616"/>
          </a:xfrm>
        </p:spPr>
        <p:txBody>
          <a:bodyPr>
            <a:normAutofit fontScale="77500" lnSpcReduction="20000"/>
          </a:bodyPr>
          <a:lstStyle/>
          <a:p>
            <a:pPr>
              <a:buBlip>
                <a:blip r:embed="rId6"/>
              </a:buBlip>
            </a:pP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Введение. </a:t>
            </a:r>
            <a:endParaRPr lang="ru-RU" sz="3600" b="1" dirty="0" smtClean="0">
              <a:solidFill>
                <a:srgbClr val="800000"/>
              </a:solidFill>
              <a:latin typeface="Monotype Corsiva" panose="03010101010201010101" pitchFamily="66" charset="0"/>
            </a:endParaRPr>
          </a:p>
          <a:p>
            <a:pPr>
              <a:buBlip>
                <a:blip r:embed="rId6"/>
              </a:buBlip>
            </a:pPr>
            <a:r>
              <a:rPr lang="ru-RU" sz="36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Понятие </a:t>
            </a: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прямой и обратной перспективы.</a:t>
            </a:r>
          </a:p>
          <a:p>
            <a:pPr>
              <a:buBlip>
                <a:blip r:embed="rId6"/>
              </a:buBlip>
            </a:pP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История обратной перспективы в живописи Древней Руси.</a:t>
            </a:r>
          </a:p>
          <a:p>
            <a:pPr>
              <a:buBlip>
                <a:blip r:embed="rId6"/>
              </a:buBlip>
            </a:pP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Павел Флоренский. Обратная перспектива</a:t>
            </a:r>
            <a:r>
              <a:rPr lang="ru-RU" sz="36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.</a:t>
            </a:r>
          </a:p>
          <a:p>
            <a:pPr lvl="0">
              <a:buBlip>
                <a:blip r:embed="rId6"/>
              </a:buBlip>
            </a:pP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Приемы для использования метода обратной перспективы.</a:t>
            </a:r>
          </a:p>
          <a:p>
            <a:pPr>
              <a:buBlip>
                <a:blip r:embed="rId6"/>
              </a:buBlip>
            </a:pP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Практическое задание.</a:t>
            </a:r>
          </a:p>
          <a:p>
            <a:pPr>
              <a:buBlip>
                <a:blip r:embed="rId6"/>
              </a:buBlip>
            </a:pP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Доклады на тему: “Обратная перспектива”.</a:t>
            </a:r>
          </a:p>
          <a:p>
            <a:pPr>
              <a:buBlip>
                <a:blip r:embed="rId6"/>
              </a:buBlip>
            </a:pP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Исследовательская работа по нахождению обратной перспективы в иконах Таганрогского художественного музея, храма Иерусалимской Иконы Божией матери.</a:t>
            </a:r>
          </a:p>
          <a:p>
            <a:pPr>
              <a:buBlip>
                <a:blip r:embed="rId6"/>
              </a:buBlip>
            </a:pP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Итог занятия (обобщающая беседа</a:t>
            </a:r>
            <a:r>
              <a:rPr lang="ru-RU" sz="3600" b="1" dirty="0" smtClean="0">
                <a:solidFill>
                  <a:srgbClr val="800000"/>
                </a:solidFill>
                <a:latin typeface="Monotype Corsiva" panose="03010101010201010101" pitchFamily="66" charset="0"/>
              </a:rPr>
              <a:t>).</a:t>
            </a:r>
          </a:p>
          <a:p>
            <a:pPr lvl="0">
              <a:buBlip>
                <a:blip r:embed="rId6"/>
              </a:buBlip>
            </a:pPr>
            <a:r>
              <a:rPr lang="ru-RU" sz="3600" b="1" dirty="0">
                <a:solidFill>
                  <a:srgbClr val="800000"/>
                </a:solidFill>
                <a:latin typeface="Monotype Corsiva" panose="03010101010201010101" pitchFamily="66" charset="0"/>
              </a:rPr>
              <a:t>Применение темы «Обратная перспектива в иконах Древней Руси»</a:t>
            </a:r>
          </a:p>
          <a:p>
            <a:pPr marL="0" indent="0">
              <a:buNone/>
            </a:pPr>
            <a:endParaRPr lang="ru-RU" sz="3600" b="1" dirty="0">
              <a:solidFill>
                <a:srgbClr val="800000"/>
              </a:solidFill>
              <a:latin typeface="Monotype Corsiva" panose="03010101010201010101" pitchFamily="66" charset="0"/>
            </a:endParaRPr>
          </a:p>
          <a:p>
            <a:pPr>
              <a:buBlip>
                <a:blip r:embed="rId6"/>
              </a:buBlip>
            </a:pPr>
            <a:endParaRPr lang="ru-RU" sz="24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676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54" y="2028"/>
            <a:ext cx="9154954" cy="68559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953" y="-243408"/>
            <a:ext cx="9108504" cy="1143000"/>
          </a:xfrm>
          <a:ln>
            <a:noFill/>
          </a:ln>
        </p:spPr>
        <p:txBody>
          <a:bodyPr>
            <a:noAutofit/>
          </a:bodyPr>
          <a:lstStyle/>
          <a:p>
            <a:r>
              <a:rPr lang="ru-RU" sz="28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Этапы иконописи на Руси</a:t>
            </a:r>
            <a:endParaRPr lang="ru-RU" sz="28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grpSp>
        <p:nvGrpSpPr>
          <p:cNvPr id="25" name="Группа 24"/>
          <p:cNvGrpSpPr/>
          <p:nvPr/>
        </p:nvGrpSpPr>
        <p:grpSpPr>
          <a:xfrm>
            <a:off x="559269" y="3394849"/>
            <a:ext cx="3003765" cy="1323439"/>
            <a:chOff x="1447079" y="3269137"/>
            <a:chExt cx="2842484" cy="1323439"/>
          </a:xfrm>
        </p:grpSpPr>
        <p:sp>
          <p:nvSpPr>
            <p:cNvPr id="19" name="Скругленный прямоугольник 18"/>
            <p:cNvSpPr/>
            <p:nvPr/>
          </p:nvSpPr>
          <p:spPr>
            <a:xfrm>
              <a:off x="1481251" y="3270496"/>
              <a:ext cx="2808312" cy="129614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47079" y="3269137"/>
              <a:ext cx="2808312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u="sng" dirty="0" smtClean="0">
                  <a:latin typeface="Monotype Corsiva" panose="03010101010201010101" pitchFamily="66" charset="0"/>
                </a:rPr>
                <a:t>Объективное пространство</a:t>
              </a:r>
            </a:p>
            <a:p>
              <a:pPr algn="ctr"/>
              <a:r>
                <a:rPr lang="ru-RU" sz="2000" dirty="0" smtClean="0">
                  <a:latin typeface="Monotype Corsiva" panose="03010101010201010101" pitchFamily="66" charset="0"/>
                </a:rPr>
                <a:t>(видим параллелограмм или трапецию, а знаем что это прямоугольник)</a:t>
              </a:r>
            </a:p>
          </p:txBody>
        </p:sp>
      </p:grpSp>
      <p:grpSp>
        <p:nvGrpSpPr>
          <p:cNvPr id="26" name="Группа 25"/>
          <p:cNvGrpSpPr/>
          <p:nvPr/>
        </p:nvGrpSpPr>
        <p:grpSpPr>
          <a:xfrm>
            <a:off x="5022583" y="3394849"/>
            <a:ext cx="3111134" cy="1296144"/>
            <a:chOff x="899592" y="3059950"/>
            <a:chExt cx="2836686" cy="1296144"/>
          </a:xfrm>
        </p:grpSpPr>
        <p:sp>
          <p:nvSpPr>
            <p:cNvPr id="27" name="Скругленный прямоугольник 26"/>
            <p:cNvSpPr/>
            <p:nvPr/>
          </p:nvSpPr>
          <p:spPr>
            <a:xfrm>
              <a:off x="899592" y="3059950"/>
              <a:ext cx="2808312" cy="1296144"/>
            </a:xfrm>
            <a:prstGeom prst="roundRect">
              <a:avLst/>
            </a:prstGeom>
          </p:spPr>
          <p:style>
            <a:lnRef idx="1">
              <a:schemeClr val="accent2"/>
            </a:lnRef>
            <a:fillRef idx="2">
              <a:schemeClr val="accent2"/>
            </a:fillRef>
            <a:effectRef idx="1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927966" y="3113709"/>
              <a:ext cx="2808312" cy="12311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u="sng" dirty="0" smtClean="0">
                  <a:latin typeface="Monotype Corsiva" panose="03010101010201010101" pitchFamily="66" charset="0"/>
                </a:rPr>
                <a:t>Субъективное пространство</a:t>
              </a:r>
            </a:p>
            <a:p>
              <a:pPr algn="ctr"/>
              <a:r>
                <a:rPr lang="ru-RU" u="sng" dirty="0" smtClean="0">
                  <a:latin typeface="Monotype Corsiva" panose="03010101010201010101" pitchFamily="66" charset="0"/>
                </a:rPr>
                <a:t>Перцептивное</a:t>
              </a:r>
              <a:r>
                <a:rPr lang="ru-RU" dirty="0" smtClean="0">
                  <a:latin typeface="Monotype Corsiva" panose="03010101010201010101" pitchFamily="66" charset="0"/>
                </a:rPr>
                <a:t> </a:t>
              </a:r>
            </a:p>
            <a:p>
              <a:pPr algn="ctr"/>
              <a:r>
                <a:rPr lang="ru-RU" dirty="0" smtClean="0">
                  <a:latin typeface="Monotype Corsiva" panose="03010101010201010101" pitchFamily="66" charset="0"/>
                </a:rPr>
                <a:t>(зрительно ощутимое </a:t>
              </a:r>
              <a:r>
                <a:rPr lang="ru-RU" dirty="0">
                  <a:latin typeface="Monotype Corsiva" panose="03010101010201010101" pitchFamily="66" charset="0"/>
                </a:rPr>
                <a:t>п</a:t>
              </a:r>
              <a:r>
                <a:rPr lang="ru-RU" dirty="0" smtClean="0">
                  <a:latin typeface="Monotype Corsiva" panose="03010101010201010101" pitchFamily="66" charset="0"/>
                </a:rPr>
                <a:t>ространство восприятия)</a:t>
              </a:r>
            </a:p>
          </p:txBody>
        </p:sp>
      </p:grpSp>
      <p:grpSp>
        <p:nvGrpSpPr>
          <p:cNvPr id="34" name="Группа 33"/>
          <p:cNvGrpSpPr/>
          <p:nvPr/>
        </p:nvGrpSpPr>
        <p:grpSpPr>
          <a:xfrm>
            <a:off x="2088047" y="4715166"/>
            <a:ext cx="4680520" cy="488087"/>
            <a:chOff x="2195736" y="4365104"/>
            <a:chExt cx="4608512" cy="576064"/>
          </a:xfrm>
        </p:grpSpPr>
        <p:sp>
          <p:nvSpPr>
            <p:cNvPr id="32" name="Прямоугольник 31"/>
            <p:cNvSpPr/>
            <p:nvPr/>
          </p:nvSpPr>
          <p:spPr>
            <a:xfrm>
              <a:off x="2195736" y="4365104"/>
              <a:ext cx="4608512" cy="576064"/>
            </a:xfrm>
            <a:prstGeom prst="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306267" y="4391526"/>
              <a:ext cx="432231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400" b="1" u="sng" dirty="0" smtClean="0">
                  <a:latin typeface="Monotype Corsiva" panose="03010101010201010101" pitchFamily="66" charset="0"/>
                </a:rPr>
                <a:t>Два типа геометрии</a:t>
              </a:r>
              <a:endParaRPr lang="ru-RU" sz="2400" b="1" u="sng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787604" y="5256875"/>
            <a:ext cx="2619318" cy="927214"/>
            <a:chOff x="751186" y="4652731"/>
            <a:chExt cx="2619318" cy="927214"/>
          </a:xfrm>
        </p:grpSpPr>
        <p:sp>
          <p:nvSpPr>
            <p:cNvPr id="35" name="Прямоугольник с двумя скругленными противолежащими углами 34"/>
            <p:cNvSpPr/>
            <p:nvPr/>
          </p:nvSpPr>
          <p:spPr>
            <a:xfrm>
              <a:off x="751186" y="4653136"/>
              <a:ext cx="2607486" cy="926809"/>
            </a:xfrm>
            <a:prstGeom prst="round2DiagRect">
              <a:avLst/>
            </a:prstGeom>
            <a:gradFill flip="none" rotWithShape="1">
              <a:gsLst>
                <a:gs pos="0">
                  <a:srgbClr val="FFFF99">
                    <a:shade val="30000"/>
                    <a:satMod val="115000"/>
                  </a:srgbClr>
                </a:gs>
                <a:gs pos="50000">
                  <a:srgbClr val="FFFF99">
                    <a:shade val="67500"/>
                    <a:satMod val="115000"/>
                  </a:srgbClr>
                </a:gs>
                <a:gs pos="100000">
                  <a:srgbClr val="FFFF99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FFF99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63018" y="4652731"/>
              <a:ext cx="26074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u="sng" dirty="0" smtClean="0">
                  <a:latin typeface="Monotype Corsiva" panose="03010101010201010101" pitchFamily="66" charset="0"/>
                </a:rPr>
                <a:t>1) Видимый</a:t>
              </a:r>
            </a:p>
            <a:p>
              <a:pPr algn="ctr"/>
              <a:r>
                <a:rPr lang="ru-RU" b="1" dirty="0" smtClean="0">
                  <a:latin typeface="Monotype Corsiva" panose="03010101010201010101" pitchFamily="66" charset="0"/>
                </a:rPr>
                <a:t>(классическая античность, эпоха Возрождения)</a:t>
              </a:r>
              <a:endParaRPr lang="ru-RU" b="1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38" name="Группа 37"/>
          <p:cNvGrpSpPr/>
          <p:nvPr/>
        </p:nvGrpSpPr>
        <p:grpSpPr>
          <a:xfrm>
            <a:off x="5258848" y="5239214"/>
            <a:ext cx="2607486" cy="940991"/>
            <a:chOff x="2763416" y="4741853"/>
            <a:chExt cx="2607486" cy="940991"/>
          </a:xfrm>
        </p:grpSpPr>
        <p:sp>
          <p:nvSpPr>
            <p:cNvPr id="39" name="Прямоугольник с двумя скругленными противолежащими углами 38"/>
            <p:cNvSpPr/>
            <p:nvPr/>
          </p:nvSpPr>
          <p:spPr>
            <a:xfrm>
              <a:off x="2763416" y="4756035"/>
              <a:ext cx="2607486" cy="926809"/>
            </a:xfrm>
            <a:prstGeom prst="round2DiagRect">
              <a:avLst/>
            </a:prstGeom>
            <a:gradFill flip="none" rotWithShape="1">
              <a:gsLst>
                <a:gs pos="0">
                  <a:srgbClr val="FFFF99">
                    <a:shade val="30000"/>
                    <a:satMod val="115000"/>
                  </a:srgbClr>
                </a:gs>
                <a:gs pos="50000">
                  <a:srgbClr val="FFFF99">
                    <a:shade val="67500"/>
                    <a:satMod val="115000"/>
                  </a:srgbClr>
                </a:gs>
                <a:gs pos="100000">
                  <a:srgbClr val="FFFF99">
                    <a:shade val="100000"/>
                    <a:satMod val="115000"/>
                  </a:srgbClr>
                </a:gs>
              </a:gsLst>
              <a:lin ang="16200000" scaled="1"/>
              <a:tileRect/>
            </a:gradFill>
            <a:ln>
              <a:solidFill>
                <a:srgbClr val="FFFF99"/>
              </a:solidFill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2763416" y="4741853"/>
              <a:ext cx="26074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b="1" u="sng" dirty="0" smtClean="0">
                  <a:latin typeface="Monotype Corsiva" panose="03010101010201010101" pitchFamily="66" charset="0"/>
                </a:rPr>
                <a:t>2) Объективный</a:t>
              </a:r>
            </a:p>
            <a:p>
              <a:pPr algn="ctr"/>
              <a:r>
                <a:rPr lang="ru-RU" b="1" dirty="0" smtClean="0">
                  <a:latin typeface="Monotype Corsiva" panose="03010101010201010101" pitchFamily="66" charset="0"/>
                </a:rPr>
                <a:t>(Древнеегипетские рельефы и росписи)</a:t>
              </a:r>
              <a:endParaRPr lang="ru-RU" b="1" dirty="0">
                <a:latin typeface="Monotype Corsiva" panose="03010101010201010101" pitchFamily="66" charset="0"/>
              </a:endParaRPr>
            </a:p>
          </p:txBody>
        </p:sp>
      </p:grpSp>
      <p:sp>
        <p:nvSpPr>
          <p:cNvPr id="41" name="Горизонтальный свиток 40"/>
          <p:cNvSpPr/>
          <p:nvPr/>
        </p:nvSpPr>
        <p:spPr>
          <a:xfrm>
            <a:off x="251227" y="6056330"/>
            <a:ext cx="8568952" cy="801670"/>
          </a:xfrm>
          <a:prstGeom prst="horizontalScroll">
            <a:avLst/>
          </a:prstGeom>
          <a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tile tx="0" ty="0" sx="100000" sy="100000" flip="none" algn="tl"/>
          </a:blipFill>
          <a:ln>
            <a:solidFill>
              <a:srgbClr val="AD520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TextBox 41"/>
          <p:cNvSpPr txBox="1"/>
          <p:nvPr/>
        </p:nvSpPr>
        <p:spPr>
          <a:xfrm>
            <a:off x="534075" y="6195555"/>
            <a:ext cx="8208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u="sng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Обратная перспектива </a:t>
            </a:r>
            <a:r>
              <a:rPr lang="ru-RU" sz="2800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– </a:t>
            </a:r>
            <a:r>
              <a:rPr lang="ru-RU" sz="2800" b="1" dirty="0" smtClean="0">
                <a:solidFill>
                  <a:srgbClr val="CC0000"/>
                </a:solidFill>
                <a:latin typeface="Monotype Corsiva" panose="03010101010201010101" pitchFamily="66" charset="0"/>
              </a:rPr>
              <a:t>средневековое искусство</a:t>
            </a:r>
            <a:endParaRPr lang="ru-RU" sz="2800" b="1" dirty="0">
              <a:solidFill>
                <a:srgbClr val="CC0000"/>
              </a:solidFill>
              <a:latin typeface="Monotype Corsiva" panose="03010101010201010101" pitchFamily="66" charset="0"/>
            </a:endParaRPr>
          </a:p>
        </p:txBody>
      </p:sp>
      <p:grpSp>
        <p:nvGrpSpPr>
          <p:cNvPr id="24" name="Группа 23"/>
          <p:cNvGrpSpPr/>
          <p:nvPr/>
        </p:nvGrpSpPr>
        <p:grpSpPr>
          <a:xfrm>
            <a:off x="163150" y="558506"/>
            <a:ext cx="8352928" cy="400110"/>
            <a:chOff x="163150" y="558506"/>
            <a:chExt cx="8352928" cy="400110"/>
          </a:xfrm>
        </p:grpSpPr>
        <p:sp>
          <p:nvSpPr>
            <p:cNvPr id="43" name="Овал 42"/>
            <p:cNvSpPr/>
            <p:nvPr/>
          </p:nvSpPr>
          <p:spPr>
            <a:xfrm>
              <a:off x="163150" y="558506"/>
              <a:ext cx="8352928" cy="40011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899592" y="558506"/>
              <a:ext cx="705678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1. Древний </a:t>
              </a:r>
              <a:r>
                <a:rPr lang="ru-RU" sz="2000" b="1" dirty="0">
                  <a:latin typeface="Monotype Corsiva" panose="03010101010201010101" pitchFamily="66" charset="0"/>
                </a:rPr>
                <a:t>период иконописи Киевской Руси(</a:t>
              </a:r>
              <a:r>
                <a:rPr lang="en-US" sz="2000" b="1" dirty="0">
                  <a:latin typeface="Monotype Corsiva" panose="03010101010201010101" pitchFamily="66" charset="0"/>
                </a:rPr>
                <a:t>XI – XIII </a:t>
              </a:r>
              <a:r>
                <a:rPr lang="ru-RU" sz="2000" b="1" dirty="0">
                  <a:latin typeface="Monotype Corsiva" panose="03010101010201010101" pitchFamily="66" charset="0"/>
                </a:rPr>
                <a:t>вв.)</a:t>
              </a:r>
            </a:p>
          </p:txBody>
        </p:sp>
      </p:grpSp>
      <p:grpSp>
        <p:nvGrpSpPr>
          <p:cNvPr id="29" name="Группа 28"/>
          <p:cNvGrpSpPr/>
          <p:nvPr/>
        </p:nvGrpSpPr>
        <p:grpSpPr>
          <a:xfrm>
            <a:off x="187806" y="958616"/>
            <a:ext cx="8352928" cy="400110"/>
            <a:chOff x="187806" y="958616"/>
            <a:chExt cx="8352928" cy="400110"/>
          </a:xfrm>
        </p:grpSpPr>
        <p:sp>
          <p:nvSpPr>
            <p:cNvPr id="7" name="Овал 6"/>
            <p:cNvSpPr/>
            <p:nvPr/>
          </p:nvSpPr>
          <p:spPr>
            <a:xfrm>
              <a:off x="187806" y="958616"/>
              <a:ext cx="8352928" cy="40011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34075" y="958616"/>
              <a:ext cx="78543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2. П-д «Собирания </a:t>
              </a:r>
              <a:r>
                <a:rPr lang="ru-RU" sz="2000" b="1" dirty="0">
                  <a:latin typeface="Monotype Corsiva" panose="03010101010201010101" pitchFamily="66" charset="0"/>
                </a:rPr>
                <a:t>русских земель» – Новгородская, Псковская </a:t>
              </a:r>
              <a:r>
                <a:rPr lang="ru-RU" sz="2000" b="1" dirty="0" smtClean="0">
                  <a:latin typeface="Monotype Corsiva" panose="03010101010201010101" pitchFamily="66" charset="0"/>
                </a:rPr>
                <a:t>школы иконописи </a:t>
              </a:r>
              <a:endParaRPr lang="ru-RU" sz="2000" b="1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196763" y="1358726"/>
            <a:ext cx="8352928" cy="416418"/>
            <a:chOff x="196763" y="1358726"/>
            <a:chExt cx="8352928" cy="416418"/>
          </a:xfrm>
        </p:grpSpPr>
        <p:sp>
          <p:nvSpPr>
            <p:cNvPr id="45" name="Овал 44"/>
            <p:cNvSpPr/>
            <p:nvPr/>
          </p:nvSpPr>
          <p:spPr>
            <a:xfrm>
              <a:off x="196763" y="1375034"/>
              <a:ext cx="8352928" cy="40011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47664" y="1358726"/>
              <a:ext cx="57606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3. Школа Андрея Рублёва (Новгород + </a:t>
              </a:r>
              <a:r>
                <a:rPr lang="ru-RU" sz="2000" b="1" dirty="0">
                  <a:latin typeface="Monotype Corsiva" panose="03010101010201010101" pitchFamily="66" charset="0"/>
                </a:rPr>
                <a:t>Псков)</a:t>
              </a: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187806" y="1744986"/>
            <a:ext cx="8352928" cy="413960"/>
            <a:chOff x="187806" y="1744986"/>
            <a:chExt cx="8352928" cy="413960"/>
          </a:xfrm>
        </p:grpSpPr>
        <p:sp>
          <p:nvSpPr>
            <p:cNvPr id="44" name="Овал 43"/>
            <p:cNvSpPr/>
            <p:nvPr/>
          </p:nvSpPr>
          <p:spPr>
            <a:xfrm>
              <a:off x="187806" y="1758836"/>
              <a:ext cx="8352928" cy="40011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9592" y="1744986"/>
              <a:ext cx="721856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4. Иконопись </a:t>
              </a:r>
              <a:r>
                <a:rPr lang="en-US" sz="2000" b="1" dirty="0">
                  <a:latin typeface="Monotype Corsiva" panose="03010101010201010101" pitchFamily="66" charset="0"/>
                </a:rPr>
                <a:t>XVI</a:t>
              </a:r>
              <a:r>
                <a:rPr lang="ru-RU" sz="2000" b="1" dirty="0">
                  <a:latin typeface="Monotype Corsiva" panose="03010101010201010101" pitchFamily="66" charset="0"/>
                </a:rPr>
                <a:t> в. (Московская, Тверская школы)</a:t>
              </a:r>
            </a:p>
          </p:txBody>
        </p:sp>
      </p:grpSp>
      <p:grpSp>
        <p:nvGrpSpPr>
          <p:cNvPr id="51" name="Группа 50"/>
          <p:cNvGrpSpPr/>
          <p:nvPr/>
        </p:nvGrpSpPr>
        <p:grpSpPr>
          <a:xfrm>
            <a:off x="257212" y="2164902"/>
            <a:ext cx="8352928" cy="430888"/>
            <a:chOff x="251843" y="2129282"/>
            <a:chExt cx="8352928" cy="430888"/>
          </a:xfrm>
        </p:grpSpPr>
        <p:sp>
          <p:nvSpPr>
            <p:cNvPr id="46" name="Овал 45"/>
            <p:cNvSpPr/>
            <p:nvPr/>
          </p:nvSpPr>
          <p:spPr>
            <a:xfrm>
              <a:off x="251843" y="2129282"/>
              <a:ext cx="8352928" cy="40011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83568" y="2160060"/>
              <a:ext cx="7303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5. Иконопись</a:t>
              </a:r>
              <a:r>
                <a:rPr lang="en-US" sz="2000" b="1" dirty="0" smtClean="0">
                  <a:latin typeface="Monotype Corsiva" panose="03010101010201010101" pitchFamily="66" charset="0"/>
                </a:rPr>
                <a:t> XVII</a:t>
              </a:r>
              <a:r>
                <a:rPr lang="ru-RU" sz="2000" b="1" dirty="0" smtClean="0">
                  <a:latin typeface="Monotype Corsiva" panose="03010101010201010101" pitchFamily="66" charset="0"/>
                </a:rPr>
                <a:t>в</a:t>
              </a:r>
              <a:r>
                <a:rPr lang="ru-RU" sz="2000" b="1" dirty="0">
                  <a:latin typeface="Monotype Corsiva" panose="03010101010201010101" pitchFamily="66" charset="0"/>
                </a:rPr>
                <a:t>.</a:t>
              </a:r>
              <a:r>
                <a:rPr lang="en-US" sz="2000" b="1" dirty="0">
                  <a:latin typeface="Monotype Corsiva" panose="03010101010201010101" pitchFamily="66" charset="0"/>
                </a:rPr>
                <a:t> </a:t>
              </a:r>
              <a:r>
                <a:rPr lang="ru-RU" sz="2000" b="1" dirty="0">
                  <a:latin typeface="Monotype Corsiva" panose="03010101010201010101" pitchFamily="66" charset="0"/>
                </a:rPr>
                <a:t>(Воссоединение Руси с Украиной и Белоруссией)</a:t>
              </a:r>
            </a:p>
          </p:txBody>
        </p:sp>
      </p:grpSp>
      <p:grpSp>
        <p:nvGrpSpPr>
          <p:cNvPr id="52" name="Группа 51"/>
          <p:cNvGrpSpPr/>
          <p:nvPr/>
        </p:nvGrpSpPr>
        <p:grpSpPr>
          <a:xfrm>
            <a:off x="244929" y="2529392"/>
            <a:ext cx="8352928" cy="400110"/>
            <a:chOff x="244929" y="2529392"/>
            <a:chExt cx="8352928" cy="400110"/>
          </a:xfrm>
        </p:grpSpPr>
        <p:sp>
          <p:nvSpPr>
            <p:cNvPr id="47" name="Овал 46"/>
            <p:cNvSpPr/>
            <p:nvPr/>
          </p:nvSpPr>
          <p:spPr>
            <a:xfrm>
              <a:off x="244929" y="2529392"/>
              <a:ext cx="8352928" cy="40011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683567" y="2529392"/>
              <a:ext cx="7303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6. Русская иконописная школа </a:t>
              </a:r>
              <a:r>
                <a:rPr lang="en-US" sz="2000" b="1" dirty="0" smtClean="0">
                  <a:latin typeface="Monotype Corsiva" panose="03010101010201010101" pitchFamily="66" charset="0"/>
                </a:rPr>
                <a:t>XVII – XIX</a:t>
              </a:r>
              <a:r>
                <a:rPr lang="ru-RU" sz="2000" b="1" dirty="0" smtClean="0">
                  <a:latin typeface="Monotype Corsiva" panose="03010101010201010101" pitchFamily="66" charset="0"/>
                </a:rPr>
                <a:t> вв.</a:t>
              </a:r>
              <a:endParaRPr lang="ru-RU" sz="2000" b="1" dirty="0">
                <a:latin typeface="Monotype Corsiva" panose="03010101010201010101" pitchFamily="66" charset="0"/>
              </a:endParaRPr>
            </a:p>
          </p:txBody>
        </p:sp>
      </p:grpSp>
      <p:grpSp>
        <p:nvGrpSpPr>
          <p:cNvPr id="53" name="Группа 52"/>
          <p:cNvGrpSpPr/>
          <p:nvPr/>
        </p:nvGrpSpPr>
        <p:grpSpPr>
          <a:xfrm>
            <a:off x="251227" y="2863912"/>
            <a:ext cx="8352928" cy="417008"/>
            <a:chOff x="251227" y="2863912"/>
            <a:chExt cx="8352928" cy="417008"/>
          </a:xfrm>
        </p:grpSpPr>
        <p:sp>
          <p:nvSpPr>
            <p:cNvPr id="48" name="Овал 47"/>
            <p:cNvSpPr/>
            <p:nvPr/>
          </p:nvSpPr>
          <p:spPr>
            <a:xfrm>
              <a:off x="251227" y="2880810"/>
              <a:ext cx="8352928" cy="400110"/>
            </a:xfrm>
            <a:prstGeom prst="ellipse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0" name="TextBox 49"/>
            <p:cNvSpPr txBox="1"/>
            <p:nvPr/>
          </p:nvSpPr>
          <p:spPr>
            <a:xfrm>
              <a:off x="776023" y="2863912"/>
              <a:ext cx="7303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b="1" dirty="0" smtClean="0">
                  <a:latin typeface="Monotype Corsiva" panose="03010101010201010101" pitchFamily="66" charset="0"/>
                </a:rPr>
                <a:t>7. Современная иконопись </a:t>
              </a:r>
              <a:r>
                <a:rPr lang="en-US" sz="2000" b="1" dirty="0" smtClean="0">
                  <a:latin typeface="Monotype Corsiva" panose="03010101010201010101" pitchFamily="66" charset="0"/>
                </a:rPr>
                <a:t>XIX – XX </a:t>
              </a:r>
              <a:r>
                <a:rPr lang="ru-RU" sz="2000" b="1" dirty="0" smtClean="0">
                  <a:latin typeface="Monotype Corsiva" panose="03010101010201010101" pitchFamily="66" charset="0"/>
                </a:rPr>
                <a:t>вв.</a:t>
              </a:r>
              <a:endParaRPr lang="ru-RU" sz="2000" b="1" dirty="0">
                <a:latin typeface="Monotype Corsiva" panose="03010101010201010101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371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54" y="2028"/>
            <a:ext cx="9154953" cy="6855972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8784976" cy="1309564"/>
          </a:xfrm>
        </p:spPr>
        <p:txBody>
          <a:bodyPr>
            <a:noAutofit/>
          </a:bodyPr>
          <a:lstStyle/>
          <a:p>
            <a:r>
              <a:rPr lang="ru-RU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Monotype Corsiva" panose="03010101010201010101" pitchFamily="66" charset="0"/>
              </a:rPr>
              <a:t>Понятия прямой и обратной      перспективы</a:t>
            </a:r>
            <a:endParaRPr lang="ru-RU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Monotype Corsiva" panose="03010101010201010101" pitchFamily="66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9615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94271" y="1393782"/>
            <a:ext cx="5170902" cy="546421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69457" y="1819591"/>
            <a:ext cx="4243445" cy="19697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Aft>
                <a:spcPts val="0"/>
              </a:spcAft>
            </a:pPr>
            <a:r>
              <a:rPr lang="ru-RU" sz="2600" b="1" u="sng" dirty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/>
                <a:ea typeface="Times New Roman"/>
                <a:cs typeface="Times New Roman"/>
              </a:rPr>
              <a:t>Линейная:</a:t>
            </a:r>
            <a:r>
              <a:rPr lang="ru-RU" sz="2600" b="1" u="sng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/>
                <a:ea typeface="Times New Roman"/>
                <a:cs typeface="Times New Roman"/>
              </a:rPr>
              <a:t> </a:t>
            </a:r>
            <a:r>
              <a:rPr lang="ru-RU" sz="2300" b="1" dirty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/>
                <a:ea typeface="Times New Roman"/>
                <a:cs typeface="Times New Roman"/>
              </a:rPr>
              <a:t>геометрический прием, предполагающий систематическое уменьшение размера более удаленных предметов и промежутков между ними.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67041" y="3870532"/>
            <a:ext cx="4188935" cy="260071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500" b="1" u="sng" dirty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/>
                <a:ea typeface="Times New Roman"/>
                <a:cs typeface="Times New Roman"/>
              </a:rPr>
              <a:t>Обратная</a:t>
            </a:r>
            <a:r>
              <a:rPr lang="ru-RU" sz="2500" b="1" u="sng" dirty="0" smtClean="0">
                <a:ln w="11430"/>
                <a:solidFill>
                  <a:srgbClr val="66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/>
                <a:ea typeface="Times New Roman"/>
                <a:cs typeface="Times New Roman"/>
              </a:rPr>
              <a:t>:  </a:t>
            </a:r>
            <a:r>
              <a:rPr lang="ru-RU" sz="2300" b="1" dirty="0" smtClean="0">
                <a:ln w="11430"/>
                <a:solidFill>
                  <a:srgbClr val="CC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Monotype Corsiva"/>
                <a:ea typeface="Times New Roman"/>
                <a:cs typeface="Times New Roman"/>
              </a:rPr>
              <a:t>метод живописи, при котором более далекие от зрителя предметы изображаются более крупными. Линии на картине, изображенной в обратной перспективе, сходятся не на горизонте, а внутри зрителя.</a:t>
            </a:r>
            <a:endParaRPr lang="ru-RU" sz="2300" b="1" dirty="0">
              <a:ln w="11430"/>
              <a:solidFill>
                <a:srgbClr val="CC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ea typeface="Times New Roman"/>
            </a:endParaRPr>
          </a:p>
        </p:txBody>
      </p:sp>
      <p:grpSp>
        <p:nvGrpSpPr>
          <p:cNvPr id="8" name="Группа 7"/>
          <p:cNvGrpSpPr/>
          <p:nvPr/>
        </p:nvGrpSpPr>
        <p:grpSpPr>
          <a:xfrm>
            <a:off x="4788024" y="2717221"/>
            <a:ext cx="3063854" cy="3757146"/>
            <a:chOff x="4788024" y="2717221"/>
            <a:chExt cx="3063854" cy="3757146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49895"/>
            <a:stretch/>
          </p:blipFill>
          <p:spPr>
            <a:xfrm>
              <a:off x="4788024" y="4504015"/>
              <a:ext cx="3063854" cy="19703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0240" r="48044" b="-3581"/>
            <a:stretch/>
          </p:blipFill>
          <p:spPr>
            <a:xfrm>
              <a:off x="4788024" y="2717221"/>
              <a:ext cx="3054085" cy="19154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3" name="Группа 2"/>
          <p:cNvGrpSpPr/>
          <p:nvPr/>
        </p:nvGrpSpPr>
        <p:grpSpPr>
          <a:xfrm>
            <a:off x="5729884" y="-104463"/>
            <a:ext cx="3162596" cy="1769128"/>
            <a:chOff x="5729884" y="-104463"/>
            <a:chExt cx="3162596" cy="1769128"/>
          </a:xfrm>
        </p:grpSpPr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47293" y="-104463"/>
              <a:ext cx="1845187" cy="1347196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729884" y="404664"/>
              <a:ext cx="2240002" cy="1260001"/>
            </a:xfrm>
            <a:prstGeom prst="rect">
              <a:avLst/>
            </a:prstGeom>
          </p:spPr>
        </p:pic>
      </p:grpSp>
      <p:grpSp>
        <p:nvGrpSpPr>
          <p:cNvPr id="4" name="Группа 3"/>
          <p:cNvGrpSpPr/>
          <p:nvPr/>
        </p:nvGrpSpPr>
        <p:grpSpPr>
          <a:xfrm>
            <a:off x="323527" y="-12697"/>
            <a:ext cx="3145935" cy="1624296"/>
            <a:chOff x="323527" y="-12697"/>
            <a:chExt cx="3145935" cy="1624296"/>
          </a:xfrm>
        </p:grpSpPr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23527" y="-12697"/>
              <a:ext cx="1719499" cy="1255430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547664" y="345185"/>
              <a:ext cx="1921798" cy="1266414"/>
            </a:xfrm>
            <a:prstGeom prst="rect">
              <a:avLst/>
            </a:prstGeom>
          </p:spPr>
        </p:pic>
      </p:grpSp>
      <p:pic>
        <p:nvPicPr>
          <p:cNvPr id="31" name="Рисунок 3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3648" y="3534002"/>
            <a:ext cx="1490906" cy="673059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4716016" y="1393782"/>
            <a:ext cx="374872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ru-RU" sz="2000" b="1" u="sng" dirty="0">
                <a:latin typeface="Monotype Corsiva" panose="03010101010201010101" pitchFamily="66" charset="0"/>
              </a:rPr>
              <a:t>Применение:</a:t>
            </a:r>
            <a:r>
              <a:rPr lang="ru-RU" sz="2000" b="1" dirty="0">
                <a:latin typeface="Monotype Corsiva" panose="03010101010201010101" pitchFamily="66" charset="0"/>
              </a:rPr>
              <a:t> необходимость придать иконе сакральный символический смысл </a:t>
            </a:r>
            <a:r>
              <a:rPr lang="ru-RU" sz="2000" b="1" dirty="0" smtClean="0">
                <a:latin typeface="Monotype Corsiva" panose="03010101010201010101" pitchFamily="66" charset="0"/>
              </a:rPr>
              <a:t> и </a:t>
            </a:r>
            <a:r>
              <a:rPr lang="ru-RU" sz="2000" b="1" dirty="0">
                <a:latin typeface="Monotype Corsiva" panose="03010101010201010101" pitchFamily="66" charset="0"/>
              </a:rPr>
              <a:t>сделать её своего рода </a:t>
            </a:r>
            <a:r>
              <a:rPr lang="ru-RU" sz="2000" b="1" dirty="0" smtClean="0">
                <a:latin typeface="Monotype Corsiva" panose="03010101010201010101" pitchFamily="66" charset="0"/>
              </a:rPr>
              <a:t> окном  в иной  мир</a:t>
            </a:r>
            <a:endParaRPr lang="ru-RU" sz="2000" b="1" dirty="0">
              <a:latin typeface="Monotype Corsiva" panose="03010101010201010101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0809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Объект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954" y="2028"/>
            <a:ext cx="9154953" cy="685597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85" r="95846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52537" y="889742"/>
            <a:ext cx="4824535" cy="56642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1385" r="95846"/>
                    </a14:imgEffect>
                    <a14:imgEffect>
                      <a14:artisticCrisscrossEtching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64321" y="889741"/>
            <a:ext cx="4679698" cy="5491587"/>
          </a:xfrm>
          <a:prstGeom prst="rect">
            <a:avLst/>
          </a:prstGeom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>
                <a:ln w="1905">
                  <a:solidFill>
                    <a:srgbClr val="8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Два подхода </a:t>
            </a:r>
            <a:r>
              <a:rPr lang="ru-RU" sz="5400" b="1" dirty="0" smtClean="0">
                <a:ln w="1905">
                  <a:solidFill>
                    <a:srgbClr val="8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 к  истокам </a:t>
            </a:r>
            <a:r>
              <a:rPr lang="ru-RU" sz="5400" b="1" dirty="0">
                <a:ln w="1905">
                  <a:solidFill>
                    <a:srgbClr val="8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anose="03010101010201010101" pitchFamily="66" charset="0"/>
              </a:rPr>
              <a:t>перспективы:</a:t>
            </a: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457200" y="1600200"/>
            <a:ext cx="3466728" cy="478112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u="sng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Первый </a:t>
            </a:r>
            <a:r>
              <a:rPr lang="ru-RU" sz="2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подход </a:t>
            </a:r>
            <a:r>
              <a:rPr lang="ru-RU" sz="2000" b="1" dirty="0" smtClean="0">
                <a:latin typeface="Monotype Corsiva" panose="03010101010201010101" pitchFamily="66" charset="0"/>
              </a:rPr>
              <a:t>– идейный. Икона призвана убедить в реальности ирреального. Она должна была «отстранить» молящегося от грешной земли. Мир </a:t>
            </a:r>
            <a:r>
              <a:rPr lang="ru-RU" sz="2000" b="1" dirty="0">
                <a:latin typeface="Monotype Corsiva" panose="03010101010201010101" pitchFamily="66" charset="0"/>
              </a:rPr>
              <a:t>иконы не мог быть отображением мира реального; поэтому и появляются расходящиеся параллели обратной перспективы, которые дают некую «потустороннюю», «сверхъестественную» точку зрения на мир, некий отстраненный «взгляд изнутри».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47986" y="1412776"/>
            <a:ext cx="3312368" cy="28130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</a:pPr>
            <a:endParaRPr lang="ru-RU" sz="700" b="1" u="sng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spcBef>
                <a:spcPct val="20000"/>
              </a:spcBef>
            </a:pPr>
            <a:r>
              <a:rPr lang="ru-RU" sz="28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anose="03010101010201010101" pitchFamily="66" charset="0"/>
              </a:rPr>
              <a:t>Второй подход</a:t>
            </a:r>
            <a:endParaRPr lang="ru-RU" sz="2800" b="1" u="sng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otype Corsiva" panose="03010101010201010101" pitchFamily="66" charset="0"/>
            </a:endParaRPr>
          </a:p>
          <a:p>
            <a:pPr>
              <a:spcBef>
                <a:spcPct val="20000"/>
              </a:spcBef>
            </a:pPr>
            <a:r>
              <a:rPr lang="ru-RU" sz="2200" b="1" dirty="0" smtClean="0">
                <a:latin typeface="Monotype Corsiva" panose="03010101010201010101" pitchFamily="66" charset="0"/>
              </a:rPr>
              <a:t>на </a:t>
            </a:r>
            <a:r>
              <a:rPr lang="ru-RU" sz="2200" b="1" dirty="0">
                <a:latin typeface="Monotype Corsiva" panose="03010101010201010101" pitchFamily="66" charset="0"/>
              </a:rPr>
              <a:t>истоки обратной перспективы </a:t>
            </a:r>
            <a:r>
              <a:rPr lang="ru-RU" sz="2200" b="1" dirty="0" smtClean="0">
                <a:latin typeface="Monotype Corsiva" panose="03010101010201010101" pitchFamily="66" charset="0"/>
              </a:rPr>
              <a:t>основан  на </a:t>
            </a:r>
            <a:r>
              <a:rPr lang="ru-RU" sz="2200" b="1" dirty="0">
                <a:latin typeface="Monotype Corsiva" panose="03010101010201010101" pitchFamily="66" charset="0"/>
              </a:rPr>
              <a:t>чистом естествознании и прежде всего на закономерностях зрительного восприятия. 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75856" y="6013904"/>
            <a:ext cx="2406013" cy="1080120"/>
          </a:xfrm>
          <a:prstGeom prst="rect">
            <a:avLst/>
          </a:prstGeom>
        </p:spPr>
      </p:pic>
      <p:pic>
        <p:nvPicPr>
          <p:cNvPr id="11" name="Рисунок 10"/>
          <p:cNvPicPr/>
          <p:nvPr/>
        </p:nvPicPr>
        <p:blipFill>
          <a:blip r:embed="rId8" cstate="email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artisticPastelsSmooth/>
                    </a14:imgEffect>
                    <a14:imgEffect>
                      <a14:sharpenSoften amount="50000"/>
                    </a14:imgEffect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202" y="3933056"/>
            <a:ext cx="2141157" cy="2160239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228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2" grpId="0" uiExpand="1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3982</TotalTime>
  <Words>1782</Words>
  <Application>Microsoft Office PowerPoint</Application>
  <PresentationFormat>Экран (4:3)</PresentationFormat>
  <Paragraphs>178</Paragraphs>
  <Slides>33</Slides>
  <Notes>2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Тема Office</vt:lpstr>
      <vt:lpstr>Презентация PowerPoint</vt:lpstr>
      <vt:lpstr>Презентация PowerPoint</vt:lpstr>
      <vt:lpstr>«Обратная перспектива в иконах Древней Руси» (из цикла «Математика и искусство»)</vt:lpstr>
      <vt:lpstr>Презентация PowerPoint</vt:lpstr>
      <vt:lpstr>Цели:</vt:lpstr>
      <vt:lpstr>План занятия:</vt:lpstr>
      <vt:lpstr>Этапы иконописи на Руси</vt:lpstr>
      <vt:lpstr>Понятия прямой и обратной      перспективы</vt:lpstr>
      <vt:lpstr>Два подхода  к  истокам перспективы:</vt:lpstr>
      <vt:lpstr>Приемы для использования метода обратной перспективы:</vt:lpstr>
      <vt:lpstr> Андрей   Рублёв  </vt:lpstr>
      <vt:lpstr>Андрей   Рублёв.  «Троица» </vt:lpstr>
      <vt:lpstr>Борис Раушенбах (1915-2001)</vt:lpstr>
      <vt:lpstr>Презентация PowerPoint</vt:lpstr>
      <vt:lpstr>Как  три личности являются одним Богом в иконе «Троица» Андрея Рублёва</vt:lpstr>
      <vt:lpstr>Дионисий  «Митрополит Алексий в  житии»</vt:lpstr>
      <vt:lpstr>Византийская икона  XII века «Григорий Чудотворец»</vt:lpstr>
      <vt:lpstr>Павел  Александрович Флоренский (1882- 1937?)</vt:lpstr>
      <vt:lpstr>Учёные, которые занимались вопросами обратной перспективы</vt:lpstr>
      <vt:lpstr>Гор Чахал (род. 1961 г.) - математик, художник Фототехнологии с обратной перспективой</vt:lpstr>
      <vt:lpstr>Лекция на тему  «Искусство иконописи: тайны обратной перспективы» протоиерея Андрея Пономаренко </vt:lpstr>
      <vt:lpstr>Анализ икон «Апостол и евангелист Матфей» и «Святитель Николай Чудотворец» на момент обратной перспективы</vt:lpstr>
      <vt:lpstr>Доклады на тему  «Обратная перспектива в иконах Древней Руси»</vt:lpstr>
      <vt:lpstr>Исследовательская работа с искусствоведом Оксаной Вячеславовной Костиной в Художественном музее Таганрога  по теме  «Обратная перспектива в иконах Древней Руси»</vt:lpstr>
      <vt:lpstr>Исследовательская работа в Таганрогской церкви «Одигитрии Иерусалимской» (путеводительницы) с отцом Сергием по теме  «Обратная перспектива в иконах Древней Руси»</vt:lpstr>
      <vt:lpstr>Исследовательская работа в Александро-Невском,  Казанском  соборах и Свято-Никитской церкви в Волгограде. </vt:lpstr>
      <vt:lpstr>Троица  Ветхозаветная</vt:lpstr>
      <vt:lpstr>Иконы с обратной перспективой</vt:lpstr>
      <vt:lpstr>Итог занятия</vt:lpstr>
      <vt:lpstr>Экстремальная механика и  обратная перспектива</vt:lpstr>
      <vt:lpstr>Презентация PowerPoint</vt:lpstr>
      <vt:lpstr>Литература и интернет-ресурсы </vt:lpstr>
      <vt:lpstr>Спасибо за внимание!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Дмитрий Каленюк</dc:creator>
  <cp:lastModifiedBy>Надежда Пронская</cp:lastModifiedBy>
  <cp:revision>370</cp:revision>
  <dcterms:created xsi:type="dcterms:W3CDTF">2018-07-16T18:16:42Z</dcterms:created>
  <dcterms:modified xsi:type="dcterms:W3CDTF">2018-12-11T11:54:43Z</dcterms:modified>
</cp:coreProperties>
</file>