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056" name="Rectangle 8"/>
          <p:cNvSpPr>
            <a:spLocks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11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2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5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30" name="Rectangle 6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823" y="-317"/>
            <a:ext cx="10363200" cy="1470025"/>
          </a:xfrm>
        </p:spPr>
        <p:txBody>
          <a:bodyPr/>
          <a:p>
            <a:r>
              <a:rPr lang="ru-RU" altLang="en-US" b="1"/>
              <a:t>ПРОФМИНИМУМ С «ТОЧКОЙ РОСТА»</a:t>
            </a:r>
            <a:endParaRPr lang="ru-RU" altLang="en-US" b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7393" y="1266825"/>
            <a:ext cx="7393517" cy="1222375"/>
          </a:xfrm>
        </p:spPr>
        <p:txBody>
          <a:bodyPr/>
          <a:p>
            <a:r>
              <a:rPr lang="ru-RU" altLang="en-US" b="1"/>
              <a:t>«ВСЕ ПРОФЕССИИ ХОРОШИ, ВЫБИРАЙ НА ВКУС»</a:t>
            </a:r>
            <a:endParaRPr lang="ru-RU" altLang="en-US" b="1"/>
          </a:p>
        </p:txBody>
      </p:sp>
      <p:pic>
        <p:nvPicPr>
          <p:cNvPr id="100" name="Изображение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53035" y="4251960"/>
            <a:ext cx="3314065" cy="2606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Изображение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7808595" y="2201545"/>
            <a:ext cx="28575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Изображение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737350" y="4251960"/>
            <a:ext cx="4999990" cy="2448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Изображение 102"/>
          <p:cNvPicPr/>
          <p:nvPr/>
        </p:nvPicPr>
        <p:blipFill>
          <a:blip r:embed="rId4"/>
          <a:stretch>
            <a:fillRect/>
          </a:stretch>
        </p:blipFill>
        <p:spPr>
          <a:xfrm>
            <a:off x="3755390" y="3171825"/>
            <a:ext cx="259080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" name="Текстовое поле 115"/>
          <p:cNvSpPr txBox="1"/>
          <p:nvPr/>
        </p:nvSpPr>
        <p:spPr>
          <a:xfrm>
            <a:off x="138430" y="413385"/>
            <a:ext cx="11748135" cy="1660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Маршрутный лист  «Профессия АВТОМЕХАНИК по обслуживанию и ремонту автотранспорта»</a:t>
            </a:r>
            <a:r>
              <a:rPr lang="en-US" b="0">
                <a:latin typeface="Times New Roman" panose="02020603050405020304" charset="0"/>
                <a:cs typeface="Calibri" panose="020F0502020204030204" charset="0"/>
              </a:rPr>
              <a:t> </a:t>
            </a:r>
            <a:endParaRPr lang="en-US" altLang="en-US" b="0">
              <a:latin typeface="Times New Roman" panose="02020603050405020304" charset="0"/>
              <a:cs typeface="Calibri" panose="020F0502020204030204" charset="0"/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1"/>
          <a:stretch>
            <a:fillRect/>
          </a:stretch>
        </p:blipFill>
        <p:spPr>
          <a:xfrm>
            <a:off x="245745" y="1714500"/>
            <a:ext cx="3803650" cy="2875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" name="Изображение 116"/>
          <p:cNvPicPr/>
          <p:nvPr/>
        </p:nvPicPr>
        <p:blipFill>
          <a:blip r:embed="rId2"/>
          <a:stretch>
            <a:fillRect/>
          </a:stretch>
        </p:blipFill>
        <p:spPr>
          <a:xfrm>
            <a:off x="8004175" y="1714500"/>
            <a:ext cx="3882390" cy="2575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" name="Текстовое поле 117"/>
          <p:cNvSpPr txBox="1"/>
          <p:nvPr/>
        </p:nvSpPr>
        <p:spPr>
          <a:xfrm>
            <a:off x="245745" y="5026660"/>
            <a:ext cx="1083754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1">
                <a:latin typeface="Times New Roman" panose="02020603050405020304" charset="0"/>
              </a:rPr>
              <a:t>Автомеханик — ведущая специальность на предприятиях транспортного комплекса. Он осуществляет диагностику, ремонт и обслуживание автомобилей</a:t>
            </a:r>
            <a:r>
              <a:rPr lang="en-US" b="0">
                <a:latin typeface="Times New Roman" panose="02020603050405020304" charset="0"/>
              </a:rPr>
              <a:t>.</a:t>
            </a:r>
            <a:endParaRPr lang="en-US" altLang="en-US" b="0">
              <a:latin typeface="Times New Roman" panose="02020603050405020304" charset="0"/>
            </a:endParaRPr>
          </a:p>
        </p:txBody>
      </p:sp>
      <p:pic>
        <p:nvPicPr>
          <p:cNvPr id="3" name="Изображение 2"/>
          <p:cNvPicPr/>
          <p:nvPr/>
        </p:nvPicPr>
        <p:blipFill>
          <a:blip r:embed="rId3"/>
          <a:stretch>
            <a:fillRect/>
          </a:stretch>
        </p:blipFill>
        <p:spPr>
          <a:xfrm>
            <a:off x="4316730" y="2334895"/>
            <a:ext cx="3391535" cy="19551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9" name="Текстовое поле 118"/>
          <p:cNvSpPr txBox="1"/>
          <p:nvPr/>
        </p:nvSpPr>
        <p:spPr>
          <a:xfrm>
            <a:off x="332105" y="222250"/>
            <a:ext cx="10990580" cy="29044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b="0"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Выполните задание: « Тормозная система автомобиля зависит от объема жидкости в тормозном цилиндре, объем которого при торможении уменьшается, создавая давление в тормозной системе. Исследуйте зависимость давления от объёма. Проведите опыт и сделайте вывод.</a:t>
            </a:r>
            <a:r>
              <a:rPr lang="en-US" sz="2800" b="1">
                <a:latin typeface="Times New Roman" panose="02020603050405020304" charset="0"/>
              </a:rPr>
              <a:t>Приборы:  датчик давления, большой шприц с трубочкой.</a:t>
            </a:r>
            <a:endParaRPr lang="en-US" altLang="en-US" sz="2800" b="1">
              <a:latin typeface="Times New Roman" panose="02020603050405020304" charset="0"/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1"/>
          <a:stretch>
            <a:fillRect/>
          </a:stretch>
        </p:blipFill>
        <p:spPr>
          <a:xfrm>
            <a:off x="332105" y="4112895"/>
            <a:ext cx="5864860" cy="2262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Изображение 119"/>
          <p:cNvPicPr/>
          <p:nvPr/>
        </p:nvPicPr>
        <p:blipFill>
          <a:blip r:embed="rId2"/>
          <a:stretch>
            <a:fillRect/>
          </a:stretch>
        </p:blipFill>
        <p:spPr>
          <a:xfrm>
            <a:off x="6717665" y="3505200"/>
            <a:ext cx="5293995" cy="32061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1" name="Текстовое поле 120"/>
          <p:cNvSpPr txBox="1"/>
          <p:nvPr/>
        </p:nvSpPr>
        <p:spPr>
          <a:xfrm>
            <a:off x="2834005" y="512445"/>
            <a:ext cx="6742430" cy="428815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sz="2800" b="1">
                <a:latin typeface="Times New Roman" panose="02020603050405020304" charset="0"/>
              </a:rPr>
              <a:t>На земле очень много профессий. О профессии каждый мечтал. Есть профессии – нежная песня. Есть профессии – литый металл. Но всегда – и как было когда-то, И сейчас в двадцать первый наш век – Я хочу пожелать вам, ребята… Чтобы вырос из вас Человек! </a:t>
            </a:r>
            <a:endParaRPr lang="en-US" altLang="en-US" sz="2800" b="1">
              <a:latin typeface="Times New Roman" panose="02020603050405020304" charset="0"/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1"/>
          <a:srcRect l="3298" t="36815" r="9142"/>
          <a:stretch>
            <a:fillRect/>
          </a:stretch>
        </p:blipFill>
        <p:spPr>
          <a:xfrm>
            <a:off x="721995" y="4404995"/>
            <a:ext cx="4735195" cy="2251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" name="Изображение 121"/>
          <p:cNvPicPr/>
          <p:nvPr/>
        </p:nvPicPr>
        <p:blipFill>
          <a:blip r:embed="rId2"/>
          <a:srcRect t="18500" r="63497" b="24750"/>
          <a:stretch>
            <a:fillRect/>
          </a:stretch>
        </p:blipFill>
        <p:spPr>
          <a:xfrm>
            <a:off x="9396730" y="512445"/>
            <a:ext cx="2660015" cy="3341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" name="Изображение 122"/>
          <p:cNvPicPr/>
          <p:nvPr/>
        </p:nvPicPr>
        <p:blipFill>
          <a:blip r:embed="rId3"/>
          <a:srcRect l="7500" t="61273" r="74517" b="10870"/>
          <a:stretch>
            <a:fillRect/>
          </a:stretch>
        </p:blipFill>
        <p:spPr>
          <a:xfrm>
            <a:off x="452755" y="716280"/>
            <a:ext cx="1981835" cy="24682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4" name="Изображение 123"/>
          <p:cNvPicPr/>
          <p:nvPr/>
        </p:nvPicPr>
        <p:blipFill>
          <a:blip r:embed="rId3"/>
          <a:srcRect l="51646" t="21954" r="28701" b="53565"/>
          <a:stretch>
            <a:fillRect/>
          </a:stretch>
        </p:blipFill>
        <p:spPr>
          <a:xfrm>
            <a:off x="8362315" y="4159250"/>
            <a:ext cx="3694430" cy="24974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5" name="Изображение 12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" name="Текстовое поле 103"/>
          <p:cNvSpPr txBox="1"/>
          <p:nvPr/>
        </p:nvSpPr>
        <p:spPr>
          <a:xfrm>
            <a:off x="234315" y="661670"/>
            <a:ext cx="811149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4400" b="1">
                <a:solidFill>
                  <a:srgbClr val="000000"/>
                </a:solidFill>
                <a:latin typeface="Times New Roman" panose="02020603050405020304" charset="0"/>
              </a:rPr>
              <a:t>Книгу переворошив,намотай себе на ус –все работы хороши,выбирай на вкус!</a:t>
            </a:r>
            <a:endParaRPr lang="en-US" altLang="en-US" sz="4400" b="1">
              <a:solidFill>
                <a:srgbClr val="000000"/>
              </a:solidFill>
              <a:latin typeface="Times New Roman" panose="020206030504050203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55625" y="4551045"/>
            <a:ext cx="1072388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49580"/>
            <a:r>
              <a:rPr lang="en-US" b="0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r>
              <a:rPr lang="en-US" sz="6000" b="1">
                <a:solidFill>
                  <a:srgbClr val="000000"/>
                </a:solidFill>
                <a:latin typeface="Times New Roman" panose="02020603050405020304" charset="0"/>
              </a:rPr>
              <a:t> ХОЧУ –  МОГУ -   НАДО</a:t>
            </a:r>
            <a:endParaRPr lang="en-US" altLang="en-US" sz="6000" b="1">
              <a:solidFill>
                <a:srgbClr val="000000"/>
              </a:solidFill>
              <a:latin typeface="Times New Roman" panose="02020603050405020304" charset="0"/>
            </a:endParaRPr>
          </a:p>
        </p:txBody>
      </p:sp>
      <p:pic>
        <p:nvPicPr>
          <p:cNvPr id="105" name="Изображение 104"/>
          <p:cNvPicPr/>
          <p:nvPr/>
        </p:nvPicPr>
        <p:blipFill>
          <a:blip r:embed="rId1"/>
          <a:srcRect l="5160" t="19963" r="4007" b="3139"/>
          <a:stretch>
            <a:fillRect/>
          </a:stretch>
        </p:blipFill>
        <p:spPr>
          <a:xfrm>
            <a:off x="5804535" y="661670"/>
            <a:ext cx="6096635" cy="38900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" name="Текстовое поле 105"/>
          <p:cNvSpPr txBox="1"/>
          <p:nvPr/>
        </p:nvSpPr>
        <p:spPr>
          <a:xfrm>
            <a:off x="1016000" y="558165"/>
            <a:ext cx="107727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3600" b="1" u="sng">
                <a:latin typeface="Times New Roman" panose="02020603050405020304" charset="0"/>
                <a:cs typeface="Calibri" panose="020F0502020204030204" charset="0"/>
              </a:rPr>
              <a:t>Маршрутный лист         «Профессия  «</a:t>
            </a:r>
            <a:r>
              <a:rPr lang="en-US" sz="3600" b="1" u="sng">
                <a:solidFill>
                  <a:srgbClr val="000000"/>
                </a:solidFill>
                <a:latin typeface="Times New Roman" panose="02020603050405020304" charset="0"/>
              </a:rPr>
              <a:t>Эколог</a:t>
            </a:r>
            <a:r>
              <a:rPr lang="en-US" sz="3600" b="1" u="sng">
                <a:latin typeface="Times New Roman" panose="02020603050405020304" charset="0"/>
                <a:cs typeface="Calibri" panose="020F0502020204030204" charset="0"/>
              </a:rPr>
              <a:t>»»</a:t>
            </a:r>
            <a:endParaRPr lang="en-US" altLang="en-US" sz="3600" b="1" u="sng">
              <a:latin typeface="Times New Roman" panose="02020603050405020304" charset="0"/>
              <a:cs typeface="Calibri" panose="020F0502020204030204" charset="0"/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1"/>
          <a:stretch>
            <a:fillRect/>
          </a:stretch>
        </p:blipFill>
        <p:spPr>
          <a:xfrm>
            <a:off x="541655" y="1419225"/>
            <a:ext cx="3616325" cy="3326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Изображение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5043805" y="1419225"/>
            <a:ext cx="7042150" cy="3542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" name="Текстовое поле 107"/>
          <p:cNvSpPr txBox="1"/>
          <p:nvPr/>
        </p:nvSpPr>
        <p:spPr>
          <a:xfrm>
            <a:off x="2493010" y="5177790"/>
            <a:ext cx="88696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b="0">
                <a:solidFill>
                  <a:srgbClr val="000000"/>
                </a:solidFill>
                <a:latin typeface="Times New Roman" panose="02020603050405020304" charset="0"/>
              </a:rPr>
              <a:t>      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charset="0"/>
              </a:rPr>
              <a:t>   </a:t>
            </a:r>
            <a:r>
              <a:rPr lang="en-US" sz="2800" b="1" u="sng">
                <a:solidFill>
                  <a:srgbClr val="000000"/>
                </a:solidFill>
                <a:latin typeface="Times New Roman" panose="02020603050405020304" charset="0"/>
                <a:cs typeface="Calibri" panose="020F0502020204030204" charset="0"/>
              </a:rPr>
              <a:t>По СанПиНу: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charset="0"/>
                <a:cs typeface="Calibri" panose="020F0502020204030204" charset="0"/>
              </a:rPr>
              <a:t>  температура воздуха – 18-24 </a:t>
            </a:r>
            <a:r>
              <a:rPr lang="en-US" sz="2800" b="1" baseline="30000">
                <a:solidFill>
                  <a:srgbClr val="000000"/>
                </a:solidFill>
                <a:latin typeface="Times New Roman" panose="02020603050405020304" charset="0"/>
                <a:cs typeface="Calibri" panose="020F0502020204030204" charset="0"/>
              </a:rPr>
              <a:t>0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charset="0"/>
                <a:cs typeface="Calibri" panose="020F0502020204030204" charset="0"/>
              </a:rPr>
              <a:t>С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charset="0"/>
              </a:rPr>
              <a:t> </a:t>
            </a:r>
            <a:endParaRPr lang="en-US" altLang="en-US" sz="2800" b="1">
              <a:solidFill>
                <a:srgbClr val="000000"/>
              </a:solidFill>
              <a:latin typeface="Times New Roman" panose="020206030504050203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065020" y="5915660"/>
            <a:ext cx="84664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1" u="sng">
                <a:solidFill>
                  <a:srgbClr val="000000"/>
                </a:solidFill>
                <a:latin typeface="Times New Roman" panose="02020603050405020304" charset="0"/>
              </a:rPr>
              <a:t>По СанПиНу: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charset="0"/>
              </a:rPr>
              <a:t> относительная влажность – 40-60 % </a:t>
            </a:r>
            <a:endParaRPr lang="en-US" altLang="en-US" sz="2800" b="1">
              <a:solidFill>
                <a:srgbClr val="00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" name="Текстовое поле 107"/>
          <p:cNvSpPr txBox="1"/>
          <p:nvPr/>
        </p:nvSpPr>
        <p:spPr>
          <a:xfrm>
            <a:off x="1243965" y="320040"/>
            <a:ext cx="7392035" cy="38474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ru-RU" altLang="en-US" b="0">
                <a:solidFill>
                  <a:srgbClr val="000000"/>
                </a:solidFill>
                <a:latin typeface="Times New Roman" panose="02020603050405020304" charset="0"/>
              </a:rPr>
              <a:t>РЕКОМЕНДАЦИИ</a:t>
            </a:r>
            <a:endParaRPr lang="en-US" b="0">
              <a:solidFill>
                <a:srgbClr val="000000"/>
              </a:solidFill>
              <a:latin typeface="Times New Roman" panose="0202060305040502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</a:rPr>
              <a:t>для устранения неблагоприятного влияния влажности воздуха и повышенной температуры проветривать кабинет после каждого занятия; </a:t>
            </a:r>
            <a:endParaRPr lang="en-US" sz="2000" b="1">
              <a:solidFill>
                <a:srgbClr val="000000"/>
              </a:solidFill>
              <a:latin typeface="Times New Roman" panose="0202060305040502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</a:rPr>
              <a:t>  увлажнять воздух с помощью открытых сосудов с водой,  пористых увлажнителей; </a:t>
            </a:r>
            <a:endParaRPr lang="en-US" sz="2000" b="1">
              <a:solidFill>
                <a:srgbClr val="000000"/>
              </a:solidFill>
              <a:latin typeface="Times New Roman" panose="0202060305040502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</a:rPr>
              <a:t> в конце дня обязательно проводить влажную уборку кабинета; </a:t>
            </a:r>
            <a:endParaRPr lang="en-US" sz="2000" b="1">
              <a:solidFill>
                <a:srgbClr val="000000"/>
              </a:solidFill>
              <a:latin typeface="Times New Roman" panose="0202060305040502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</a:rPr>
              <a:t> не ставить высокие цветы на подоконник, стекла регулярно мыть. </a:t>
            </a:r>
            <a:endParaRPr lang="en-US" altLang="en-US" sz="2000" b="1">
              <a:solidFill>
                <a:srgbClr val="000000"/>
              </a:solidFill>
              <a:latin typeface="Times New Roman" panose="02020603050405020304" charset="0"/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1"/>
          <a:stretch>
            <a:fillRect/>
          </a:stretch>
        </p:blipFill>
        <p:spPr>
          <a:xfrm>
            <a:off x="7324725" y="3117215"/>
            <a:ext cx="4359910" cy="3556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Изображение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970280" y="3562985"/>
            <a:ext cx="4136390" cy="29248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" name="Текстовое поле 109"/>
          <p:cNvSpPr txBox="1"/>
          <p:nvPr/>
        </p:nvSpPr>
        <p:spPr>
          <a:xfrm>
            <a:off x="427990" y="548005"/>
            <a:ext cx="114592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3600" b="1">
                <a:latin typeface="Times New Roman" panose="02020603050405020304" charset="0"/>
                <a:cs typeface="Calibri" panose="020F0502020204030204" charset="0"/>
              </a:rPr>
              <a:t>Маршрутный лист группа «Профессия  «Сейсмолог»</a:t>
            </a:r>
            <a:endParaRPr lang="en-US" altLang="en-US" sz="3600" b="1">
              <a:latin typeface="Times New Roman" panose="02020603050405020304" charset="0"/>
              <a:cs typeface="Calibri" panose="020F0502020204030204" charset="0"/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1"/>
          <a:stretch>
            <a:fillRect/>
          </a:stretch>
        </p:blipFill>
        <p:spPr>
          <a:xfrm>
            <a:off x="427673" y="1375410"/>
            <a:ext cx="4067175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Изображение 110"/>
          <p:cNvPicPr/>
          <p:nvPr/>
        </p:nvPicPr>
        <p:blipFill>
          <a:blip r:embed="rId2"/>
          <a:stretch>
            <a:fillRect/>
          </a:stretch>
        </p:blipFill>
        <p:spPr>
          <a:xfrm>
            <a:off x="7315200" y="1375410"/>
            <a:ext cx="45720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" name="Текстовое поле 111"/>
          <p:cNvSpPr txBox="1"/>
          <p:nvPr/>
        </p:nvSpPr>
        <p:spPr>
          <a:xfrm>
            <a:off x="334645" y="4605655"/>
            <a:ext cx="1173797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lang="en-US" sz="3200" b="1">
                <a:solidFill>
                  <a:srgbClr val="333333"/>
                </a:solidFill>
                <a:latin typeface="Times New Roman" panose="02020603050405020304" charset="0"/>
                <a:cs typeface="Calibri" panose="020F0502020204030204" charset="0"/>
              </a:rPr>
              <a:t>Сейсмолог – это специалист, изучающий причины, подготовку и процесс землетрясений, а также составляющий долгосрочный прогноз очагов их возникновения, силы и повторяемости.</a:t>
            </a:r>
            <a:endParaRPr lang="en-US" altLang="en-US" sz="3200" b="1">
              <a:solidFill>
                <a:srgbClr val="333333"/>
              </a:solidFill>
              <a:latin typeface="Times New Roman" panose="020206030504050203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3" name="Изображение 112"/>
          <p:cNvPicPr/>
          <p:nvPr/>
        </p:nvPicPr>
        <p:blipFill>
          <a:blip r:embed="rId1"/>
          <a:srcRect t="18102" r="9460" b="37628"/>
          <a:stretch>
            <a:fillRect/>
          </a:stretch>
        </p:blipFill>
        <p:spPr>
          <a:xfrm>
            <a:off x="166370" y="170815"/>
            <a:ext cx="11881485" cy="6027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715125" y="5618480"/>
            <a:ext cx="5208905" cy="784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" name="Текстовое поле 113"/>
          <p:cNvSpPr txBox="1"/>
          <p:nvPr/>
        </p:nvSpPr>
        <p:spPr>
          <a:xfrm>
            <a:off x="559435" y="189865"/>
            <a:ext cx="11151870" cy="6068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180340"/>
            <a:r>
              <a:rPr lang="en-US" b="0">
                <a:latin typeface="Calibri" panose="020F0502020204030204" charset="0"/>
                <a:cs typeface="Times New Roman" panose="02020603050405020304" charset="0"/>
              </a:rPr>
              <a:t> </a:t>
            </a:r>
            <a:endParaRPr lang="en-US" b="0">
              <a:latin typeface="Calibri" panose="020F0502020204030204" charset="0"/>
              <a:cs typeface="Times New Roman" panose="02020603050405020304" charset="0"/>
            </a:endParaRPr>
          </a:p>
          <a:p>
            <a:pPr indent="180340"/>
            <a:endParaRPr lang="en-US" b="0">
              <a:latin typeface="Calibri" panose="020F0502020204030204" charset="0"/>
              <a:cs typeface="Times New Roman" panose="02020603050405020304" charset="0"/>
            </a:endParaRPr>
          </a:p>
          <a:p>
            <a:pPr indent="180340" algn="ctr"/>
            <a:r>
              <a:rPr lang="ru-RU" altLang="en-US" b="0">
                <a:latin typeface="Arial Black" panose="020B0A04020102020204" charset="0"/>
                <a:cs typeface="Arial Black" panose="020B0A04020102020204" charset="0"/>
              </a:rPr>
              <a:t>РЕКОМЕНДАЦИИ К РАБОТЕ</a:t>
            </a:r>
            <a:endParaRPr lang="en-US" b="0">
              <a:latin typeface="Arial Black" panose="020B0A04020102020204" charset="0"/>
              <a:cs typeface="Arial Black" panose="020B0A04020102020204" charset="0"/>
            </a:endParaRPr>
          </a:p>
          <a:p>
            <a:pPr indent="180340"/>
            <a:endParaRPr lang="en-US" b="0">
              <a:latin typeface="Calibri" panose="020F0502020204030204" charset="0"/>
              <a:cs typeface="Times New Roman" panose="02020603050405020304" charset="0"/>
            </a:endParaRPr>
          </a:p>
          <a:p>
            <a:pPr indent="180340"/>
            <a:r>
              <a:rPr lang="ru-RU" altLang="en-US" sz="2000" b="1">
                <a:latin typeface="Times New Roman" panose="02020603050405020304" charset="0"/>
                <a:cs typeface="Calibri" panose="020F0502020204030204" charset="0"/>
              </a:rPr>
              <a:t>1. </a:t>
            </a:r>
            <a:r>
              <a:rPr lang="en-US" sz="2000" b="1">
                <a:latin typeface="Times New Roman" panose="02020603050405020304" charset="0"/>
                <a:cs typeface="Calibri" panose="020F0502020204030204" charset="0"/>
              </a:rPr>
              <a:t>Запустите на компьютере программу для измерений Releon Lite. </a:t>
            </a:r>
            <a:endParaRPr lang="en-US" sz="2000" b="1">
              <a:latin typeface="Times New Roman" panose="02020603050405020304" charset="0"/>
              <a:cs typeface="Calibri" panose="020F0502020204030204" charset="0"/>
            </a:endParaRPr>
          </a:p>
          <a:p>
            <a:pPr indent="180340"/>
            <a:r>
              <a:rPr lang="ru-RU" altLang="en-US" sz="2000" b="1">
                <a:latin typeface="Times New Roman" panose="02020603050405020304" charset="0"/>
                <a:cs typeface="Calibri" panose="020F0502020204030204" charset="0"/>
              </a:rPr>
              <a:t>2. </a:t>
            </a:r>
            <a:r>
              <a:rPr lang="en-US" sz="2000" b="1">
                <a:latin typeface="Times New Roman" panose="02020603050405020304" charset="0"/>
                <a:cs typeface="Calibri" panose="020F0502020204030204" charset="0"/>
              </a:rPr>
              <a:t>Оставьте активным датчик ускорения, отключив остальные цифровые датчики. </a:t>
            </a:r>
            <a:endParaRPr lang="en-US" sz="2000" b="1">
              <a:latin typeface="Times New Roman" panose="02020603050405020304" charset="0"/>
              <a:cs typeface="Calibri" panose="020F0502020204030204" charset="0"/>
            </a:endParaRPr>
          </a:p>
          <a:p>
            <a:pPr indent="180340"/>
            <a:r>
              <a:rPr lang="ru-RU" altLang="en-US" sz="2000" b="1">
                <a:latin typeface="Times New Roman" panose="02020603050405020304" charset="0"/>
                <a:cs typeface="Calibri" panose="020F0502020204030204" charset="0"/>
              </a:rPr>
              <a:t>3</a:t>
            </a:r>
            <a:r>
              <a:rPr lang="en-US" sz="2000" b="1">
                <a:latin typeface="Times New Roman" panose="02020603050405020304" charset="0"/>
                <a:cs typeface="Calibri" panose="020F0502020204030204" charset="0"/>
              </a:rPr>
              <a:t>. Выведите пружинный маятник из положения равновесия. </a:t>
            </a:r>
            <a:endParaRPr lang="en-US" sz="2000" b="1">
              <a:latin typeface="Times New Roman" panose="02020603050405020304" charset="0"/>
              <a:cs typeface="Calibri" panose="020F0502020204030204" charset="0"/>
            </a:endParaRPr>
          </a:p>
          <a:p>
            <a:pPr indent="180340"/>
            <a:r>
              <a:rPr lang="ru-RU" altLang="en-US" sz="2000" b="1">
                <a:latin typeface="Times New Roman" panose="02020603050405020304" charset="0"/>
                <a:cs typeface="Calibri" panose="020F0502020204030204" charset="0"/>
              </a:rPr>
              <a:t>4. </a:t>
            </a:r>
            <a:r>
              <a:rPr lang="en-US" sz="2000" b="1">
                <a:latin typeface="Times New Roman" panose="02020603050405020304" charset="0"/>
                <a:cs typeface="Calibri" panose="020F0502020204030204" charset="0"/>
              </a:rPr>
              <a:t>Начните сбор данных, нажав кнопку «Пуск» на экране компьютера. </a:t>
            </a:r>
            <a:endParaRPr lang="en-US" sz="2000" b="1">
              <a:latin typeface="Times New Roman" panose="02020603050405020304" charset="0"/>
              <a:cs typeface="Calibri" panose="020F0502020204030204" charset="0"/>
            </a:endParaRPr>
          </a:p>
          <a:p>
            <a:pPr indent="180340"/>
            <a:r>
              <a:rPr lang="en-US" sz="2000" b="1">
                <a:latin typeface="Times New Roman" panose="02020603050405020304" charset="0"/>
                <a:cs typeface="Calibri" panose="020F0502020204030204" charset="0"/>
              </a:rPr>
              <a:t>5. По полученным графикам определите плоскость колебаний и установите ось, вдоль которой колеблется датчик ускорения. </a:t>
            </a:r>
            <a:endParaRPr lang="en-US" sz="2000" b="1">
              <a:latin typeface="Times New Roman" panose="02020603050405020304" charset="0"/>
              <a:cs typeface="Calibri" panose="020F0502020204030204" charset="0"/>
            </a:endParaRPr>
          </a:p>
          <a:p>
            <a:pPr indent="180340"/>
            <a:r>
              <a:rPr lang="ru-RU" altLang="en-US" sz="2000" b="1">
                <a:latin typeface="Times New Roman" panose="02020603050405020304" charset="0"/>
                <a:cs typeface="Calibri" panose="020F0502020204030204" charset="0"/>
              </a:rPr>
              <a:t>6. </a:t>
            </a:r>
            <a:r>
              <a:rPr lang="en-US" sz="2000" b="1">
                <a:latin typeface="Times New Roman" panose="02020603050405020304" charset="0"/>
                <a:cs typeface="Calibri" panose="020F0502020204030204" charset="0"/>
              </a:rPr>
              <a:t>В меню датчика укажите необходимый датчик ( это датчик ускорения OX). </a:t>
            </a:r>
            <a:endParaRPr lang="en-US" sz="2000" b="1">
              <a:latin typeface="Times New Roman" panose="02020603050405020304" charset="0"/>
              <a:cs typeface="Calibri" panose="020F0502020204030204" charset="0"/>
            </a:endParaRPr>
          </a:p>
          <a:p>
            <a:pPr indent="180340"/>
            <a:r>
              <a:rPr lang="en-US" sz="2000" b="1">
                <a:latin typeface="Times New Roman" panose="02020603050405020304" charset="0"/>
                <a:cs typeface="Calibri" panose="020F0502020204030204" charset="0"/>
              </a:rPr>
              <a:t>7. Измените параметры сбора данных. </a:t>
            </a:r>
            <a:endParaRPr lang="en-US" sz="2000" b="1">
              <a:latin typeface="Times New Roman" panose="02020603050405020304" charset="0"/>
              <a:cs typeface="Calibri" panose="020F0502020204030204" charset="0"/>
            </a:endParaRPr>
          </a:p>
          <a:p>
            <a:pPr indent="180340"/>
            <a:endParaRPr lang="en-US" b="0">
              <a:latin typeface="Times New Roman" panose="02020603050405020304" charset="0"/>
              <a:cs typeface="Calibri" panose="020F0502020204030204" charset="0"/>
            </a:endParaRPr>
          </a:p>
          <a:p>
            <a:pPr indent="180340"/>
            <a:r>
              <a:rPr lang="en-US" sz="2000" b="1">
                <a:latin typeface="Times New Roman" panose="02020603050405020304" charset="0"/>
                <a:cs typeface="Calibri" panose="020F0502020204030204" charset="0"/>
              </a:rPr>
              <a:t>Задайте следующие параметры: период опроса: 0,1; видимый интервал: 10; диапазон опроса: от –2g до +2g (груз на пружину, к пружине скотчем прикрепляем кармашек от обложки тетради, в него датчик и он колеблется вместе с грузом)По графику определить период и амплитуду.Период – время одного полного колебания.   Амплитуда – это наибольшее отклонение.</a:t>
            </a:r>
            <a:endParaRPr lang="en-US" altLang="en-US" sz="2000" b="1">
              <a:latin typeface="Times New Roman" panose="020206030504050203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" name="Текстовое поле 113"/>
          <p:cNvSpPr txBox="1"/>
          <p:nvPr/>
        </p:nvSpPr>
        <p:spPr>
          <a:xfrm>
            <a:off x="1642110" y="504190"/>
            <a:ext cx="10273030" cy="1229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Маршрутный лист  «Профессия ВРАЧА по функциональной диагностике»</a:t>
            </a:r>
            <a:r>
              <a:rPr lang="en-US" b="0">
                <a:latin typeface="Times New Roman" panose="02020603050405020304" charset="0"/>
                <a:cs typeface="Calibri" panose="020F0502020204030204" charset="0"/>
              </a:rPr>
              <a:t> </a:t>
            </a:r>
            <a:endParaRPr lang="en-US" altLang="en-US" b="0">
              <a:latin typeface="Times New Roman" panose="02020603050405020304" charset="0"/>
              <a:cs typeface="Calibri" panose="020F0502020204030204" charset="0"/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1"/>
          <a:stretch>
            <a:fillRect/>
          </a:stretch>
        </p:blipFill>
        <p:spPr>
          <a:xfrm>
            <a:off x="615315" y="1526540"/>
            <a:ext cx="30480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" name="Изображение 114"/>
          <p:cNvPicPr/>
          <p:nvPr/>
        </p:nvPicPr>
        <p:blipFill>
          <a:blip r:embed="rId2"/>
          <a:stretch>
            <a:fillRect/>
          </a:stretch>
        </p:blipFill>
        <p:spPr>
          <a:xfrm>
            <a:off x="7696200" y="1526540"/>
            <a:ext cx="4219575" cy="3236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6" name="Текстовое поле 115"/>
          <p:cNvSpPr txBox="1"/>
          <p:nvPr/>
        </p:nvSpPr>
        <p:spPr>
          <a:xfrm>
            <a:off x="339090" y="5493385"/>
            <a:ext cx="105556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1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  Функциональная диагностика – это раздел медицины, который определяет заболевания с помощью профессиональной аппаратуры.  </a:t>
            </a:r>
            <a:r>
              <a:rPr lang="en-US" b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 </a:t>
            </a:r>
            <a:endParaRPr lang="en-US" altLang="en-US" b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990340" y="1734185"/>
            <a:ext cx="3378835" cy="33686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b="1">
                <a:latin typeface="Times New Roman" panose="02020603050405020304" charset="0"/>
              </a:rPr>
              <a:t>Чаще всего врачи функциональной диагностики работают в специализированных кардиологических центрах. Однако их услуги требуются и в научно-исследовательских институтах, и в санаториях, и в некоторых государственных поликлиниках.</a:t>
            </a:r>
            <a:endParaRPr lang="en-US" altLang="en-US" b="1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" name="Текстовое поле 115"/>
          <p:cNvSpPr txBox="1"/>
          <p:nvPr/>
        </p:nvSpPr>
        <p:spPr>
          <a:xfrm>
            <a:off x="904240" y="400050"/>
            <a:ext cx="1069657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ru-RU" altLang="en-US" b="0">
                <a:solidFill>
                  <a:srgbClr val="000000"/>
                </a:solidFill>
                <a:latin typeface="Times New Roman" panose="02020603050405020304" charset="0"/>
              </a:rPr>
              <a:t>Цель: </a:t>
            </a:r>
            <a:r>
              <a:rPr lang="en-US" b="0">
                <a:solidFill>
                  <a:srgbClr val="000000"/>
                </a:solidFill>
                <a:latin typeface="Times New Roman" panose="02020603050405020304" charset="0"/>
              </a:rPr>
              <a:t>Измерить индукцию магнитного поля в различных точках около  магнита;Измерить индукцию магнитного поля и построить график зависимости индукции от расстояния  до  магнита;</a:t>
            </a:r>
            <a:endParaRPr lang="en-US" altLang="en-US" b="0">
              <a:solidFill>
                <a:srgbClr val="000000"/>
              </a:solidFill>
              <a:latin typeface="Times New Roman" panose="020206030504050203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21285" y="1547495"/>
            <a:ext cx="6099175" cy="4799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b="1">
                <a:solidFill>
                  <a:srgbClr val="000000"/>
                </a:solidFill>
                <a:latin typeface="Times New Roman" panose="02020603050405020304" charset="0"/>
              </a:rPr>
              <a:t>Оборудование:</a:t>
            </a:r>
            <a:r>
              <a:rPr lang="en-US" b="0">
                <a:solidFill>
                  <a:srgbClr val="000000"/>
                </a:solidFill>
                <a:latin typeface="Times New Roman" panose="02020603050405020304" charset="0"/>
              </a:rPr>
              <a:t>-постоянны</a:t>
            </a:r>
            <a:r>
              <a:rPr lang="ru-RU" altLang="en-US" b="0">
                <a:solidFill>
                  <a:srgbClr val="000000"/>
                </a:solidFill>
                <a:latin typeface="Times New Roman" panose="02020603050405020304" charset="0"/>
              </a:rPr>
              <a:t>й</a:t>
            </a:r>
            <a:r>
              <a:rPr lang="en-US" b="0">
                <a:solidFill>
                  <a:srgbClr val="000000"/>
                </a:solidFill>
                <a:latin typeface="Times New Roman" panose="02020603050405020304" charset="0"/>
              </a:rPr>
              <a:t> магнит;-датчик магнитного поля;-линейка.</a:t>
            </a:r>
            <a:endParaRPr lang="en-US" b="0">
              <a:solidFill>
                <a:srgbClr val="000000"/>
              </a:solidFill>
              <a:latin typeface="Times New Roman" panose="02020603050405020304" charset="0"/>
            </a:endParaRPr>
          </a:p>
          <a:p>
            <a:pPr indent="0"/>
            <a:endParaRPr lang="en-US" b="1">
              <a:solidFill>
                <a:srgbClr val="000000"/>
              </a:solidFill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ru-RU" altLang="en-US" b="1">
                <a:solidFill>
                  <a:srgbClr val="000000"/>
                </a:solidFill>
                <a:latin typeface="Times New Roman" panose="02020603050405020304" charset="0"/>
              </a:rPr>
              <a:t>РЕКОМЕНДАЦИИ</a:t>
            </a:r>
            <a:r>
              <a:rPr lang="en-US" b="0">
                <a:latin typeface="Times New Roman" panose="02020603050405020304" charset="0"/>
                <a:cs typeface="Calibri" panose="020F0502020204030204" charset="0"/>
              </a:rPr>
              <a:t>   </a:t>
            </a:r>
            <a:r>
              <a:rPr lang="en-US" sz="2000" b="1">
                <a:latin typeface="Times New Roman" panose="02020603050405020304" charset="0"/>
                <a:cs typeface="Calibri" panose="020F0502020204030204" charset="0"/>
              </a:rPr>
              <a:t> Запустить на компьютере программу для измерений Releon Lite. Оставить активным датчик магнитного поля, отключив остальные цифровые датчики.Поочередно  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</a:rPr>
              <a:t>провести измерения индукции магнитного поля датчиком</a:t>
            </a:r>
            <a:r>
              <a:rPr lang="ru-RU" altLang="en-US" sz="2000" b="1">
                <a:solidFill>
                  <a:srgbClr val="000000"/>
                </a:solidFill>
                <a:latin typeface="Times New Roman" panose="02020603050405020304" charset="0"/>
              </a:rPr>
              <a:t> около севернрого полюса магнита, около южного полюса магнита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</a:rPr>
              <a:t>. Знак минус перед значением индукции магнитного поля указывает на северный полюс.</a:t>
            </a:r>
            <a:r>
              <a:rPr lang="en-US" sz="2000" b="1">
                <a:latin typeface="Times New Roman" panose="02020603050405020304" charset="0"/>
                <a:cs typeface="Calibri" panose="020F0502020204030204" charset="0"/>
              </a:rPr>
              <a:t></a:t>
            </a:r>
            <a:endParaRPr lang="en-US" altLang="en-US" b="0">
              <a:solidFill>
                <a:srgbClr val="000000"/>
              </a:solidFill>
              <a:latin typeface="Times New Roman" panose="02020603050405020304" charset="0"/>
            </a:endParaRPr>
          </a:p>
        </p:txBody>
      </p:sp>
      <p:graphicFrame>
        <p:nvGraphicFramePr>
          <p:cNvPr id="4" name="Таблица 3"/>
          <p:cNvGraphicFramePr/>
          <p:nvPr/>
        </p:nvGraphicFramePr>
        <p:xfrm>
          <a:off x="6096000" y="-1875790"/>
          <a:ext cx="0" cy="0"/>
        </p:xfrm>
        <a:graphic>
          <a:graphicData uri="http://schemas.openxmlformats.org/drawingml/2006/table">
            <a:tbl>
              <a:tblPr/>
              <a:tblGrid>
                <a:gridCol w="0"/>
                <a:gridCol w="0"/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Индукция магнитного поля (мТл) вблизи северного полюса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Индукция магнитного поля (мТл) вблизи южногополюса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Индукция магнитного поля (мТл) в центральной части магнита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магнит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Текстовое поле 4"/>
          <p:cNvSpPr txBox="1"/>
          <p:nvPr/>
        </p:nvSpPr>
        <p:spPr>
          <a:xfrm>
            <a:off x="6096000" y="836549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b="0">
                <a:latin typeface="SimSun" panose="02010600030101010101" pitchFamily="2" charset="-122"/>
              </a:rPr>
              <a:t> </a:t>
            </a:r>
            <a:endParaRPr lang="en-US" altLang="en-US" b="0">
              <a:latin typeface="SimSun" panose="02010600030101010101" pitchFamily="2" charset="-122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6096000" y="836549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b="0">
                <a:latin typeface="SimSun" panose="02010600030101010101" pitchFamily="2" charset="-122"/>
              </a:rPr>
              <a:t> </a:t>
            </a:r>
            <a:endParaRPr lang="en-US" altLang="en-US" b="0">
              <a:latin typeface="SimSun" panose="02010600030101010101" pitchFamily="2" charset="-122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"/>
          <a:srcRect l="20150" t="27318" r="25156" b="25069"/>
          <a:stretch>
            <a:fillRect/>
          </a:stretch>
        </p:blipFill>
        <p:spPr>
          <a:xfrm>
            <a:off x="6096000" y="1687195"/>
            <a:ext cx="5749290" cy="37541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3693</Words>
  <Application>WPS Presentation</Application>
  <PresentationFormat>宽屏</PresentationFormat>
  <Paragraphs>100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SimSun</vt:lpstr>
      <vt:lpstr>Wingdings</vt:lpstr>
      <vt:lpstr>Calibri Light</vt:lpstr>
      <vt:lpstr>Arial Unicode MS</vt:lpstr>
      <vt:lpstr>Calibri</vt:lpstr>
      <vt:lpstr>Microsoft YaHei</vt:lpstr>
      <vt:lpstr>Times New Roman</vt:lpstr>
      <vt:lpstr>Candara</vt:lpstr>
      <vt:lpstr>Bahnschrift Light SemiCondensed</vt:lpstr>
      <vt:lpstr>Arial Black</vt:lpstr>
      <vt:lpstr>Business Cooperate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Dexp</cp:lastModifiedBy>
  <cp:revision>2</cp:revision>
  <dcterms:created xsi:type="dcterms:W3CDTF">2023-11-07T10:01:28Z</dcterms:created>
  <dcterms:modified xsi:type="dcterms:W3CDTF">2023-11-07T11:33:24Z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1049-12.2.0.13266</vt:lpwstr>
  </property>
  <property fmtid="{D5CDD505-2E9C-101B-9397-08002B2CF9AE}" pid="3" name="ICV">
    <vt:lpwstr>1F1AF78D070C4C56A66EC62FECC16583_13</vt:lpwstr>
  </property>
</Properties>
</file>