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8" r:id="rId3"/>
    <p:sldId id="269" r:id="rId4"/>
    <p:sldId id="274" r:id="rId5"/>
    <p:sldId id="266" r:id="rId6"/>
    <p:sldId id="277" r:id="rId7"/>
    <p:sldId id="295" r:id="rId8"/>
    <p:sldId id="281" r:id="rId9"/>
    <p:sldId id="302" r:id="rId10"/>
    <p:sldId id="265" r:id="rId11"/>
    <p:sldId id="267" r:id="rId12"/>
    <p:sldId id="299" r:id="rId13"/>
    <p:sldId id="278" r:id="rId14"/>
    <p:sldId id="284" r:id="rId15"/>
    <p:sldId id="304" r:id="rId16"/>
    <p:sldId id="275" r:id="rId17"/>
    <p:sldId id="290" r:id="rId18"/>
    <p:sldId id="296" r:id="rId19"/>
    <p:sldId id="297" r:id="rId20"/>
    <p:sldId id="288" r:id="rId21"/>
    <p:sldId id="298" r:id="rId22"/>
    <p:sldId id="301" r:id="rId2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9618" autoAdjust="0"/>
  </p:normalViewPr>
  <p:slideViewPr>
    <p:cSldViewPr>
      <p:cViewPr varScale="1">
        <p:scale>
          <a:sx n="97" d="100"/>
          <a:sy n="97" d="100"/>
        </p:scale>
        <p:origin x="-108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9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3450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5CBDCC13-D960-4418-A411-6B2884965F7D}" type="datetimeFigureOut">
              <a:rPr lang="ru-RU"/>
              <a:pPr>
                <a:defRPr/>
              </a:pPr>
              <a:t>14.09.2018</a:t>
            </a:fld>
            <a:endParaRPr lang="ru-RU"/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fld id="{37A77124-DA87-4A09-95BC-0322580E37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4049122"/>
      </p:ext>
    </p:extLst>
  </p:cSld>
  <p:clrMapOvr>
    <a:masterClrMapping/>
  </p:clrMapOvr>
  <p:transition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B9C0B-C1C1-4B1F-AA43-1657E701A5EA}" type="datetimeFigureOut">
              <a:rPr lang="ru-RU"/>
              <a:pPr>
                <a:defRPr/>
              </a:pPr>
              <a:t>14.09.2018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1D7D2-7011-4A10-A9F3-40765544E1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601439"/>
      </p:ext>
    </p:extLst>
  </p:cSld>
  <p:clrMapOvr>
    <a:masterClrMapping/>
  </p:clrMapOvr>
  <p:transition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E1548-EE73-493A-88D0-C9E5E7DC88C7}" type="datetimeFigureOut">
              <a:rPr lang="ru-RU"/>
              <a:pPr>
                <a:defRPr/>
              </a:pPr>
              <a:t>14.09.2018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C3CCF-565C-404B-A476-B93265AA4D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3083961"/>
      </p:ext>
    </p:extLst>
  </p:cSld>
  <p:clrMapOvr>
    <a:masterClrMapping/>
  </p:clrMapOvr>
  <p:transition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5FEB4-5EAA-4616-BBC2-FB04B54E106C}" type="datetimeFigureOut">
              <a:rPr lang="ru-RU"/>
              <a:pPr>
                <a:defRPr/>
              </a:pPr>
              <a:t>14.09.2018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16AAC4-DF07-402B-B877-386A2FA6BA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0993097"/>
      </p:ext>
    </p:extLst>
  </p:cSld>
  <p:clrMapOvr>
    <a:masterClrMapping/>
  </p:clrMapOvr>
  <p:transition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5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B6C3D-D7E5-4253-87C5-881896CD5ACC}" type="datetimeFigureOut">
              <a:rPr lang="ru-RU"/>
              <a:pPr>
                <a:defRPr/>
              </a:pPr>
              <a:t>14.09.2018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fld id="{8E8B3ECD-6F41-4716-8A66-05FBCC6EAA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1336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4FAB0-16EF-408D-877F-45229338490F}" type="datetimeFigureOut">
              <a:rPr lang="ru-RU"/>
              <a:pPr>
                <a:defRPr/>
              </a:pPr>
              <a:t>14.09.2018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122F9D-D572-4B76-BE5E-9F915A403A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9662728"/>
      </p:ext>
    </p:extLst>
  </p:cSld>
  <p:clrMapOvr>
    <a:masterClrMapping/>
  </p:clrMapOvr>
  <p:transition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9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7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7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29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29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455EC-CD06-4259-AE3D-1C09FDC2BC14}" type="datetimeFigureOut">
              <a:rPr lang="ru-RU"/>
              <a:pPr>
                <a:defRPr/>
              </a:pPr>
              <a:t>14.09.2018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>
              <a:defRPr/>
            </a:lvl1pPr>
          </a:lstStyle>
          <a:p>
            <a:fld id="{A3288CDB-8551-4853-B2CE-9F9762C2CC2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2875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2EFAC-FC97-4C28-88A2-578BEA246CF6}" type="datetimeFigureOut">
              <a:rPr lang="ru-RU"/>
              <a:pPr>
                <a:defRPr/>
              </a:pPr>
              <a:t>14.09.2018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66BE8-5F9E-48DD-890D-638F1E0503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4827520"/>
      </p:ext>
    </p:extLst>
  </p:cSld>
  <p:clrMapOvr>
    <a:masterClrMapping/>
  </p:clrMapOvr>
  <p:transition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11F04-4591-4092-9D04-1344F5A31FC5}" type="datetimeFigureOut">
              <a:rPr lang="ru-RU"/>
              <a:pPr>
                <a:defRPr/>
              </a:pPr>
              <a:t>14.09.2018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5333F-590E-428C-BEF6-2BEC7A04CA6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2584385"/>
      </p:ext>
    </p:extLst>
  </p:cSld>
  <p:clrMapOvr>
    <a:masterClrMapping/>
  </p:clrMapOvr>
  <p:transition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1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47F96587-8C62-4307-BD75-64AC200AD5B1}" type="datetimeFigureOut">
              <a:rPr lang="ru-RU"/>
              <a:pPr>
                <a:defRPr/>
              </a:pPr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fld id="{60965ED0-57EA-403E-A218-DA82D03BEE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9993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BDE5E707-B124-43C8-8DFF-6B04F070E83A}" type="datetimeFigureOut">
              <a:rPr lang="ru-RU"/>
              <a:pPr>
                <a:defRPr/>
              </a:pPr>
              <a:t>14.09.2018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>
              <a:defRPr sz="900"/>
            </a:lvl1pPr>
          </a:lstStyle>
          <a:p>
            <a:fld id="{41A88083-70D3-4C4A-B45B-D2E2E3ED40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3040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000">
              <a:srgbClr val="000000"/>
            </a:gs>
            <a:gs pos="53999">
              <a:srgbClr val="626262"/>
            </a:gs>
            <a:gs pos="100000">
              <a:srgbClr val="8C8C8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FE609E-3264-477C-93D3-757D7D0251A8}" type="datetimeFigureOut">
              <a:rPr lang="ru-RU"/>
              <a:pPr>
                <a:defRPr/>
              </a:pPr>
              <a:t>14.09.2018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fld id="{F93FAE66-BF02-4147-9090-2FD7B820B6A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02" r:id="rId4"/>
    <p:sldLayoutId id="2147484010" r:id="rId5"/>
    <p:sldLayoutId id="2147484003" r:id="rId6"/>
    <p:sldLayoutId id="2147484004" r:id="rId7"/>
    <p:sldLayoutId id="2147484011" r:id="rId8"/>
    <p:sldLayoutId id="2147484012" r:id="rId9"/>
    <p:sldLayoutId id="2147484005" r:id="rId10"/>
    <p:sldLayoutId id="2147484006" r:id="rId11"/>
  </p:sldLayoutIdLst>
  <p:transition>
    <p:checker/>
  </p:transition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2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1048;&#1089;&#1089;&#1083;&#1077;&#1076;&#1086;&#1074;&#1072;&#1090;&#1077;&#1083;&#1100;&#1089;&#1082;&#1072;&#1103;%20&#1088;&#1072;&#1073;&#1086;&#1090;&#1072;%20&#1096;&#1082;&#1086;&#1083;&#1072;%20&#1085;&#1072;%20&#1057;&#1086;&#1083;&#1100;&#1073;&#1077;\MOV_0474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1048;&#1089;&#1089;&#1083;&#1077;&#1076;&#1086;&#1074;&#1072;&#1090;&#1077;&#1083;&#1100;&#1089;&#1082;&#1072;&#1103;%20&#1088;&#1072;&#1073;&#1086;&#1090;&#1072;%20&#1096;&#1082;&#1086;&#1083;&#1072;%20&#1085;&#1072;%20&#1057;&#1086;&#1083;&#1100;&#1073;&#1077;\MOV_0475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1048;&#1089;&#1089;&#1083;&#1077;&#1076;&#1086;&#1074;&#1072;&#1090;&#1077;&#1083;&#1100;&#1089;&#1082;&#1072;&#1103;%20&#1088;&#1072;&#1073;&#1086;&#1090;&#1072;%20&#1096;&#1082;&#1086;&#1083;&#1072;%20&#1085;&#1072;%20&#1057;&#1086;&#1083;&#1100;&#1073;&#1077;\MOV_0481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1048;&#1089;&#1089;&#1083;&#1077;&#1076;&#1086;&#1074;&#1072;&#1090;&#1077;&#1083;&#1100;&#1089;&#1082;&#1072;&#1103;%20&#1088;&#1072;&#1073;&#1086;&#1090;&#1072;%20&#1096;&#1082;&#1086;&#1083;&#1072;%20&#1085;&#1072;%20&#1057;&#1086;&#1083;&#1100;&#1073;&#1077;\MOV_0476.mp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2;&#1091;&#1088;&#1089;&#1099;.1&#1089;&#1077;&#1085;&#1090;&#1103;&#1073;&#1088;&#1103;.&#1088;&#1092;/&#1084;&#1086;&#1080;-&#1082;&#1091;&#1088;&#1089;&#1099;" TargetMode="External"/><Relationship Id="rId2" Type="http://schemas.openxmlformats.org/officeDocument/2006/relationships/hyperlink" Target="https://cyberleninka.ru/article/n/issledovatelskaya-i-proektnaya-deyatelnost-uchaschihsya-v-sovremennom-obrazovanii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2"/>
          <p:cNvSpPr>
            <a:spLocks noChangeArrowheads="1"/>
          </p:cNvSpPr>
          <p:nvPr/>
        </p:nvSpPr>
        <p:spPr bwMode="auto">
          <a:xfrm>
            <a:off x="107950" y="115888"/>
            <a:ext cx="8856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2400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287338" y="1412875"/>
            <a:ext cx="8856662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2200"/>
              <a:t>Из опыта работы по организации исследования на тему: </a:t>
            </a:r>
          </a:p>
          <a:p>
            <a:pPr algn="ctr"/>
            <a:r>
              <a:rPr lang="ru-RU" altLang="ru-RU" sz="2200"/>
              <a:t>«По страницам учебника «Физика 7»</a:t>
            </a:r>
          </a:p>
          <a:p>
            <a:pPr algn="ctr"/>
            <a:endParaRPr lang="ru-RU" altLang="ru-RU" sz="2200"/>
          </a:p>
          <a:p>
            <a:pPr algn="ctr"/>
            <a:r>
              <a:rPr lang="ru-RU" altLang="ru-RU" sz="2200"/>
              <a:t>Учитель физики ЧОУ «Добрая школа на Сольбе»</a:t>
            </a:r>
          </a:p>
          <a:p>
            <a:pPr algn="ctr"/>
            <a:r>
              <a:rPr lang="ru-RU" altLang="ru-RU" sz="2200"/>
              <a:t>Чумаченко Галина Шмульевна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Опыт №5 «Летающий лист».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/>
            </a:r>
            <a:b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</a:br>
            <a:endParaRPr lang="ru-RU" sz="3600" b="1" dirty="0">
              <a:ln w="1905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  <a:cs typeface="+mn-cs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n w="1905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  <a:cs typeface="+mn-cs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n w="1905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" name="Рисунок 3" descr="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42306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620713"/>
            <a:ext cx="46005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395288" y="5989638"/>
            <a:ext cx="813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А. Е. Марон,  Е. А. Марон, С. В. Позойский Сборник вопросов и задач  № 421. 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16632"/>
            <a:ext cx="73629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Опыт №6 «Приклеенный лист».</a:t>
            </a:r>
            <a:endParaRPr lang="ru-RU" sz="3600" dirty="0">
              <a:latin typeface="+mn-lt"/>
              <a:cs typeface="+mn-cs"/>
            </a:endParaRPr>
          </a:p>
        </p:txBody>
      </p:sp>
      <p:pic>
        <p:nvPicPr>
          <p:cNvPr id="4" name="Рисунок 3" descr="вп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4440237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Снимок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8" y="765175"/>
            <a:ext cx="5053012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5" y="0"/>
            <a:ext cx="9217024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Опыт №7 «Давление жидкости на дно сосуда»</a:t>
            </a:r>
            <a:endParaRPr lang="ru-RU" sz="3600" dirty="0">
              <a:latin typeface="+mn-lt"/>
              <a:cs typeface="+mn-cs"/>
            </a:endParaRPr>
          </a:p>
        </p:txBody>
      </p:sp>
      <p:pic>
        <p:nvPicPr>
          <p:cNvPr id="19459" name="Рисунок 6" descr="DSC_04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2001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E:\Проект\Научная работа\Новое фото\DSC_04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200150"/>
            <a:ext cx="907256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228600" y="6297613"/>
            <a:ext cx="8497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А. Е. Марон,  Е. А. Марон, С. В. Позойский Сборник вопросов и задач  № 411.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5" y="0"/>
            <a:ext cx="9217024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Опыт №8 «Давление жидкости на дно сосуда»</a:t>
            </a:r>
            <a:endParaRPr lang="ru-RU" sz="3600" dirty="0">
              <a:latin typeface="+mn-lt"/>
              <a:cs typeface="+mn-cs"/>
            </a:endParaRPr>
          </a:p>
        </p:txBody>
      </p:sp>
      <p:pic>
        <p:nvPicPr>
          <p:cNvPr id="1026" name="Picture 2" descr="I:\Научная работа\Новое фото\DSC_04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DSC_04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330325"/>
            <a:ext cx="91694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3"/>
          <p:cNvSpPr txBox="1">
            <a:spLocks noChangeArrowheads="1"/>
          </p:cNvSpPr>
          <p:nvPr/>
        </p:nvSpPr>
        <p:spPr bwMode="auto">
          <a:xfrm>
            <a:off x="250825" y="6451600"/>
            <a:ext cx="8893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В. И. Лукашик, Е. В. Иванова Сборник олимпиадных задач по физике.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88640" y="116632"/>
            <a:ext cx="114794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Опыт №9 «Сломать линейку»</a:t>
            </a:r>
            <a:endParaRPr lang="ru-RU" sz="3600" dirty="0">
              <a:latin typeface="+mn-lt"/>
              <a:cs typeface="+mn-cs"/>
            </a:endParaRPr>
          </a:p>
        </p:txBody>
      </p:sp>
      <p:pic>
        <p:nvPicPr>
          <p:cNvPr id="21507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9810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1"/>
          <p:cNvSpPr txBox="1">
            <a:spLocks noChangeArrowheads="1"/>
          </p:cNvSpPr>
          <p:nvPr/>
        </p:nvSpPr>
        <p:spPr bwMode="auto">
          <a:xfrm>
            <a:off x="-107950" y="6237288"/>
            <a:ext cx="9251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. Е. Марон,  Е. А. Марон, С. В. Позойский Сборник вопросов и задач  № 421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Научная работа\Новые видео\DSC_04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763588"/>
            <a:ext cx="4610101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188640" y="116632"/>
            <a:ext cx="114794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Опыт №9 «Сломать линейку»</a:t>
            </a:r>
            <a:endParaRPr lang="ru-RU" sz="3600" dirty="0">
              <a:latin typeface="+mn-lt"/>
              <a:cs typeface="+mn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938588" y="1274763"/>
            <a:ext cx="51847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r"/>
            <a:r>
              <a:rPr lang="ru-RU" altLang="ru-RU" sz="2400">
                <a:latin typeface="Times New Roman" pitchFamily="16" charset="0"/>
                <a:cs typeface="Times New Roman" pitchFamily="16" charset="0"/>
              </a:rPr>
              <a:t>Площадь газеты ≈ 4300 см</a:t>
            </a:r>
            <a:r>
              <a:rPr lang="ru-RU" altLang="ru-RU" sz="2400" baseline="30000">
                <a:latin typeface="Times New Roman" pitchFamily="16" charset="0"/>
                <a:cs typeface="Times New Roman" pitchFamily="16" charset="0"/>
              </a:rPr>
              <a:t>2</a:t>
            </a:r>
            <a:r>
              <a:rPr lang="ru-RU" altLang="ru-RU" sz="2400">
                <a:latin typeface="Times New Roman" pitchFamily="16" charset="0"/>
                <a:cs typeface="Times New Roman" pitchFamily="16" charset="0"/>
              </a:rPr>
              <a:t> = 0,43 м</a:t>
            </a:r>
            <a:r>
              <a:rPr lang="ru-RU" altLang="ru-RU" sz="2400" baseline="30000">
                <a:latin typeface="Times New Roman" pitchFamily="16" charset="0"/>
                <a:cs typeface="Times New Roman" pitchFamily="16" charset="0"/>
              </a:rPr>
              <a:t>2</a:t>
            </a:r>
            <a:r>
              <a:rPr lang="ru-RU" altLang="ru-RU" sz="2400">
                <a:latin typeface="Times New Roman" pitchFamily="16" charset="0"/>
                <a:cs typeface="Times New Roman" pitchFamily="16" charset="0"/>
              </a:rPr>
              <a:t>, </a:t>
            </a:r>
          </a:p>
          <a:p>
            <a:pPr algn="r"/>
            <a:endParaRPr lang="ru-RU" altLang="ru-RU" sz="2400">
              <a:latin typeface="Times New Roman" pitchFamily="16" charset="0"/>
              <a:cs typeface="Times New Roman" pitchFamily="16" charset="0"/>
            </a:endParaRPr>
          </a:p>
          <a:p>
            <a:pPr algn="r"/>
            <a:r>
              <a:rPr lang="ru-RU" altLang="ru-RU" sz="2400">
                <a:latin typeface="Times New Roman" pitchFamily="16" charset="0"/>
                <a:cs typeface="Times New Roman" pitchFamily="16" charset="0"/>
              </a:rPr>
              <a:t>атмосферное давление ≈ 10</a:t>
            </a:r>
            <a:r>
              <a:rPr lang="ru-RU" altLang="ru-RU" sz="2400" baseline="30000">
                <a:latin typeface="Times New Roman" pitchFamily="16" charset="0"/>
                <a:cs typeface="Times New Roman" pitchFamily="16" charset="0"/>
              </a:rPr>
              <a:t>5</a:t>
            </a:r>
            <a:r>
              <a:rPr lang="ru-RU" altLang="ru-RU" sz="2400">
                <a:latin typeface="Times New Roman" pitchFamily="16" charset="0"/>
                <a:cs typeface="Times New Roman" pitchFamily="16" charset="0"/>
              </a:rPr>
              <a:t> Па, </a:t>
            </a:r>
          </a:p>
          <a:p>
            <a:pPr algn="r"/>
            <a:endParaRPr lang="ru-RU" altLang="ru-RU" sz="2400">
              <a:latin typeface="Times New Roman" pitchFamily="16" charset="0"/>
              <a:cs typeface="Times New Roman" pitchFamily="16" charset="0"/>
            </a:endParaRPr>
          </a:p>
          <a:p>
            <a:pPr algn="ctr"/>
            <a:r>
              <a:rPr lang="en-US" altLang="ru-RU" sz="2400">
                <a:latin typeface="Times New Roman" pitchFamily="16" charset="0"/>
                <a:cs typeface="Times New Roman" pitchFamily="16" charset="0"/>
              </a:rPr>
              <a:t>F = p S</a:t>
            </a:r>
            <a:endParaRPr lang="ru-RU" altLang="ru-RU" sz="2400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23850" y="3789363"/>
            <a:ext cx="7993063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r>
              <a:rPr lang="ru-RU" altLang="ru-RU" sz="2800">
                <a:latin typeface="Times New Roman" pitchFamily="16" charset="0"/>
                <a:cs typeface="Times New Roman" pitchFamily="16" charset="0"/>
              </a:rPr>
              <a:t>значит на газету действует сила давления равная  43*10</a:t>
            </a:r>
            <a:r>
              <a:rPr lang="ru-RU" altLang="ru-RU" sz="2800" baseline="30000">
                <a:latin typeface="Times New Roman" pitchFamily="16" charset="0"/>
                <a:cs typeface="Times New Roman" pitchFamily="16" charset="0"/>
              </a:rPr>
              <a:t>3</a:t>
            </a:r>
            <a:r>
              <a:rPr lang="ru-RU" altLang="ru-RU" sz="2800">
                <a:latin typeface="Times New Roman" pitchFamily="16" charset="0"/>
                <a:cs typeface="Times New Roman" pitchFamily="16" charset="0"/>
              </a:rPr>
              <a:t>Н. </a:t>
            </a:r>
          </a:p>
          <a:p>
            <a:endParaRPr lang="ru-RU" altLang="ru-RU" sz="2800">
              <a:latin typeface="Times New Roman" pitchFamily="16" charset="0"/>
              <a:cs typeface="Times New Roman" pitchFamily="16" charset="0"/>
            </a:endParaRPr>
          </a:p>
          <a:p>
            <a:r>
              <a:rPr lang="ru-RU" altLang="ru-RU" sz="2800">
                <a:latin typeface="Times New Roman" pitchFamily="16" charset="0"/>
                <a:cs typeface="Times New Roman" pitchFamily="16" charset="0"/>
              </a:rPr>
              <a:t>это всё равно, что на газете лежал бы груз массой 4300 кг. </a:t>
            </a:r>
          </a:p>
          <a:p>
            <a:endParaRPr lang="ru-RU" altLang="ru-RU" sz="2800">
              <a:latin typeface="Times New Roman" pitchFamily="16" charset="0"/>
              <a:cs typeface="Times New Roman" pitchFamily="16" charset="0"/>
            </a:endParaRPr>
          </a:p>
          <a:p>
            <a:r>
              <a:rPr lang="ru-RU" altLang="ru-RU" sz="2800">
                <a:latin typeface="Times New Roman" pitchFamily="16" charset="0"/>
                <a:cs typeface="Times New Roman" pitchFamily="16" charset="0"/>
              </a:rPr>
              <a:t>Эта сила и удерживает брусок</a:t>
            </a:r>
          </a:p>
          <a:p>
            <a:endParaRPr lang="ru-RU" altLang="ru-RU" sz="280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Научная работа\Новые видео\DSC_04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765175"/>
            <a:ext cx="5640388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7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736600"/>
            <a:ext cx="3465512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188640" y="116632"/>
            <a:ext cx="114794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Опыт №9 «Сломать линейку»</a:t>
            </a:r>
            <a:endParaRPr lang="ru-RU" sz="3600" dirty="0">
              <a:latin typeface="+mn-lt"/>
              <a:cs typeface="+mn-cs"/>
            </a:endParaRPr>
          </a:p>
        </p:txBody>
      </p:sp>
      <p:pic>
        <p:nvPicPr>
          <p:cNvPr id="7" name="Рисунок 6" descr="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760413"/>
            <a:ext cx="2881312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_0474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725" y="763588"/>
            <a:ext cx="7659688" cy="5745162"/>
          </a:xfrm>
        </p:spPr>
      </p:pic>
      <p:sp>
        <p:nvSpPr>
          <p:cNvPr id="5" name="Прямоугольник 4"/>
          <p:cNvSpPr/>
          <p:nvPr/>
        </p:nvSpPr>
        <p:spPr>
          <a:xfrm>
            <a:off x="-1188640" y="116632"/>
            <a:ext cx="114794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Опыт №9 «Сломать линейку»</a:t>
            </a:r>
            <a:endParaRPr lang="ru-RU" sz="3600" dirty="0">
              <a:latin typeface="+mn-lt"/>
              <a:cs typeface="+mn-cs"/>
            </a:endParaRPr>
          </a:p>
        </p:txBody>
      </p:sp>
      <p:sp>
        <p:nvSpPr>
          <p:cNvPr id="24580" name="TextBox 1"/>
          <p:cNvSpPr txBox="1">
            <a:spLocks noChangeArrowheads="1"/>
          </p:cNvSpPr>
          <p:nvPr/>
        </p:nvSpPr>
        <p:spPr bwMode="auto">
          <a:xfrm>
            <a:off x="3614738" y="6467475"/>
            <a:ext cx="187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r>
              <a:rPr lang="ru-RU" altLang="ru-RU">
                <a:latin typeface="Times New Roman" pitchFamily="16" charset="0"/>
                <a:cs typeface="Times New Roman" pitchFamily="16" charset="0"/>
              </a:rPr>
              <a:t>Приложение 3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V_0475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763" y="1125538"/>
            <a:ext cx="7059612" cy="5292725"/>
          </a:xfrm>
        </p:spPr>
      </p:pic>
      <p:sp>
        <p:nvSpPr>
          <p:cNvPr id="4" name="Прямоугольник 3"/>
          <p:cNvSpPr/>
          <p:nvPr/>
        </p:nvSpPr>
        <p:spPr>
          <a:xfrm>
            <a:off x="-1188640" y="116632"/>
            <a:ext cx="114794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Опыт №9 «Сломать линейку»</a:t>
            </a:r>
            <a:endParaRPr lang="ru-RU" sz="3600" dirty="0">
              <a:latin typeface="+mn-lt"/>
              <a:cs typeface="+mn-cs"/>
            </a:endParaRPr>
          </a:p>
        </p:txBody>
      </p: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3614738" y="6467475"/>
            <a:ext cx="187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r>
              <a:rPr lang="ru-RU" altLang="ru-RU">
                <a:latin typeface="Times New Roman" pitchFamily="16" charset="0"/>
                <a:cs typeface="Times New Roman" pitchFamily="16" charset="0"/>
              </a:rPr>
              <a:t>Приложение 4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V_0481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1088" y="1052513"/>
            <a:ext cx="6938962" cy="5203825"/>
          </a:xfrm>
        </p:spPr>
      </p:pic>
      <p:sp>
        <p:nvSpPr>
          <p:cNvPr id="4" name="Прямоугольник 3"/>
          <p:cNvSpPr/>
          <p:nvPr/>
        </p:nvSpPr>
        <p:spPr>
          <a:xfrm>
            <a:off x="-1188640" y="116632"/>
            <a:ext cx="114794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Опыт №8 «Сломать линейку»</a:t>
            </a:r>
            <a:endParaRPr lang="ru-RU" sz="3600" dirty="0">
              <a:latin typeface="+mn-lt"/>
              <a:cs typeface="+mn-cs"/>
            </a:endParaRPr>
          </a:p>
        </p:txBody>
      </p:sp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3614738" y="6467475"/>
            <a:ext cx="187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r>
              <a:rPr lang="ru-RU" altLang="ru-RU">
                <a:latin typeface="Times New Roman" pitchFamily="16" charset="0"/>
                <a:cs typeface="Times New Roman" pitchFamily="16" charset="0"/>
              </a:rPr>
              <a:t>Приложение 5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036496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Опыт №1 «Наблюдение диффузии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 в твёрдых телах»</a:t>
            </a:r>
            <a:endParaRPr lang="ru-RU" sz="3600" dirty="0">
              <a:latin typeface="+mn-lt"/>
              <a:cs typeface="+mn-cs"/>
            </a:endParaRPr>
          </a:p>
        </p:txBody>
      </p:sp>
      <p:pic>
        <p:nvPicPr>
          <p:cNvPr id="3" name="Объект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21605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0463" y="4076700"/>
            <a:ext cx="230505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488" y="1268413"/>
            <a:ext cx="194468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413" y="1268413"/>
            <a:ext cx="1993900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268413"/>
            <a:ext cx="20843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7"/>
          <p:cNvSpPr txBox="1">
            <a:spLocks noChangeArrowheads="1"/>
          </p:cNvSpPr>
          <p:nvPr/>
        </p:nvSpPr>
        <p:spPr bwMode="auto">
          <a:xfrm>
            <a:off x="5111750" y="5013325"/>
            <a:ext cx="3673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Н. С. Пурышева, Н. Е. Важеевская: </a:t>
            </a:r>
          </a:p>
          <a:p>
            <a:pPr eaLnBrk="1" hangingPunct="1"/>
            <a:r>
              <a:rPr lang="ru-RU" altLang="ru-RU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Рабочая тетрадь стр.7 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88640" y="116632"/>
            <a:ext cx="114794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Опыт №10 «Картезианский водолаз»</a:t>
            </a:r>
            <a:endParaRPr lang="ru-RU" sz="3600" dirty="0">
              <a:latin typeface="+mn-lt"/>
              <a:cs typeface="+mn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8" t="19456" r="5669" b="10048"/>
          <a:stretch>
            <a:fillRect/>
          </a:stretch>
        </p:blipFill>
        <p:spPr bwMode="auto">
          <a:xfrm>
            <a:off x="3419475" y="692150"/>
            <a:ext cx="2768600" cy="568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7" t="23561" r="6509" b="9427"/>
          <a:stretch>
            <a:fillRect/>
          </a:stretch>
        </p:blipFill>
        <p:spPr bwMode="auto">
          <a:xfrm>
            <a:off x="6516688" y="755650"/>
            <a:ext cx="2376487" cy="563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4" t="35309" r="7336" b="9019"/>
          <a:stretch>
            <a:fillRect/>
          </a:stretch>
        </p:blipFill>
        <p:spPr bwMode="auto">
          <a:xfrm>
            <a:off x="85725" y="798513"/>
            <a:ext cx="2973388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TextBox 1"/>
          <p:cNvSpPr txBox="1">
            <a:spLocks noChangeArrowheads="1"/>
          </p:cNvSpPr>
          <p:nvPr/>
        </p:nvSpPr>
        <p:spPr bwMode="auto">
          <a:xfrm>
            <a:off x="179388" y="6389688"/>
            <a:ext cx="8713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А. В. Перышкин.  Учебник 7 класс стр. 155 Задание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_0476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779463"/>
            <a:ext cx="7659687" cy="5745162"/>
          </a:xfrm>
        </p:spPr>
      </p:pic>
      <p:sp>
        <p:nvSpPr>
          <p:cNvPr id="5" name="Прямоугольник 4"/>
          <p:cNvSpPr/>
          <p:nvPr/>
        </p:nvSpPr>
        <p:spPr>
          <a:xfrm>
            <a:off x="-1188640" y="116632"/>
            <a:ext cx="114794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Опыт №10 «Картезианский водолаз»</a:t>
            </a:r>
            <a:endParaRPr lang="ru-RU" sz="3600" dirty="0">
              <a:latin typeface="+mn-lt"/>
              <a:cs typeface="+mn-cs"/>
            </a:endParaRP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3614738" y="6467475"/>
            <a:ext cx="187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r>
              <a:rPr lang="ru-RU" altLang="ru-RU">
                <a:latin typeface="Times New Roman" pitchFamily="16" charset="0"/>
                <a:cs typeface="Times New Roman" pitchFamily="16" charset="0"/>
              </a:rPr>
              <a:t>Приложение 6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179388" y="115888"/>
            <a:ext cx="8964612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2000" b="1"/>
              <a:t>Использованная литература:</a:t>
            </a:r>
            <a:endParaRPr lang="ru-RU" altLang="ru-RU" sz="2000"/>
          </a:p>
          <a:p>
            <a:r>
              <a:rPr lang="ru-RU" altLang="ru-RU" sz="2000" b="1"/>
              <a:t> </a:t>
            </a:r>
            <a:endParaRPr lang="ru-RU" altLang="ru-RU" sz="2000"/>
          </a:p>
          <a:p>
            <a:pPr fontAlgn="t"/>
            <a:r>
              <a:rPr lang="ru-RU" altLang="ru-RU" sz="2000" i="1"/>
              <a:t>Белова Т.Г. </a:t>
            </a:r>
            <a:r>
              <a:rPr lang="ru-RU" altLang="ru-RU" sz="2000"/>
              <a:t>Исследовательская и проектная деятельность учащихся в современном образовании. Текст научной статьи по специальности «Народное образование. Педагогика». [Электронный ресурс]. ‒ Режим доступа: </a:t>
            </a:r>
            <a:r>
              <a:rPr lang="ru-RU" altLang="ru-RU" sz="2000" u="sng">
                <a:hlinkClick r:id="rId2"/>
              </a:rPr>
              <a:t>https://cyberleninka.ru/article/n/issledovatelskaya-i-proektnaya-deyatelnost-uchaschihsya-v-sovremennom-obrazovanii</a:t>
            </a:r>
            <a:endParaRPr lang="ru-RU" altLang="ru-RU" sz="2000"/>
          </a:p>
          <a:p>
            <a:pPr fontAlgn="t"/>
            <a:r>
              <a:rPr lang="ru-RU" altLang="ru-RU" sz="2000" i="1"/>
              <a:t>Богоявленская Д.Б., Богоявленская М.Е. </a:t>
            </a:r>
            <a:r>
              <a:rPr lang="ru-RU" altLang="ru-RU" sz="2000"/>
              <a:t>Психология одаренности. Понятие, виды, проблемы. МИОО, 2005 г. 176 с.</a:t>
            </a:r>
          </a:p>
          <a:p>
            <a:pPr fontAlgn="t"/>
            <a:r>
              <a:rPr lang="ru-RU" altLang="ru-RU" sz="2000" i="1"/>
              <a:t>Дмитриева С. В. </a:t>
            </a:r>
            <a:r>
              <a:rPr lang="ru-RU" altLang="ru-RU" sz="2000"/>
              <a:t>Курс лекций: «Исследовательская деятельность школьников: подготовка к защите конкурсной работы» </a:t>
            </a:r>
            <a:r>
              <a:rPr lang="ru-RU" altLang="ru-RU" sz="2000" u="sng">
                <a:hlinkClick r:id="rId3"/>
              </a:rPr>
              <a:t>https://курсы.1сентября.рф/мои-курсы</a:t>
            </a:r>
            <a:r>
              <a:rPr lang="ru-RU" altLang="ru-RU" sz="2000"/>
              <a:t> </a:t>
            </a:r>
          </a:p>
          <a:p>
            <a:pPr fontAlgn="t"/>
            <a:r>
              <a:rPr lang="ru-RU" altLang="ru-RU" sz="2000" i="1"/>
              <a:t>Лементуева Л.</a:t>
            </a:r>
            <a:r>
              <a:rPr lang="ru-RU" altLang="ru-RU" sz="2000"/>
              <a:t> Публичное выступление. Теория и практика. М.: Инфра-инженерия, 2016. 128 с.</a:t>
            </a:r>
          </a:p>
          <a:p>
            <a:endParaRPr lang="ru-RU" altLang="ru-RU" sz="200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Объект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052513"/>
            <a:ext cx="7734300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088" y="1114425"/>
            <a:ext cx="38877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9712" y="5733256"/>
            <a:ext cx="504056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01.02.</a:t>
            </a: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4" cstate="email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670050"/>
            <a:ext cx="313690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1425" y="1670050"/>
            <a:ext cx="3024188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79712" y="5733255"/>
            <a:ext cx="504056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02.02.</a:t>
            </a:r>
          </a:p>
        </p:txBody>
      </p:sp>
      <p:pic>
        <p:nvPicPr>
          <p:cNvPr id="9" name="Picture 4" descr="E:\Научная работа\фото\DSC_045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088" y="1516063"/>
            <a:ext cx="331152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E:\Научная работа\фото\DSC_045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1504950"/>
            <a:ext cx="32956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79712" y="5719209"/>
            <a:ext cx="504056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12.02.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513" y="1130300"/>
            <a:ext cx="65151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02520" y="5708320"/>
            <a:ext cx="504056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20.04.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10190"/>
            <a:ext cx="9036496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Опыт №2 «Наблюдение диффузии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 в жидкости»</a:t>
            </a:r>
            <a:endParaRPr lang="ru-RU" sz="3600" dirty="0">
              <a:latin typeface="+mn-lt"/>
              <a:cs typeface="+mn-cs"/>
            </a:endParaRPr>
          </a:p>
        </p:txBody>
      </p:sp>
      <p:pic>
        <p:nvPicPr>
          <p:cNvPr id="1026" name="Picture 2" descr="E:\Научная работа\фото\DSC_04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38" y="1074738"/>
            <a:ext cx="2859087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E:\Научная работа\фото\DSC_04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525" y="1058863"/>
            <a:ext cx="2881313" cy="5118100"/>
          </a:xfrm>
        </p:spPr>
      </p:pic>
      <p:pic>
        <p:nvPicPr>
          <p:cNvPr id="1029" name="Picture 5" descr="E:\Научная работа\фото\DSC_04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75400" y="1074738"/>
            <a:ext cx="2876550" cy="5038725"/>
          </a:xfrm>
        </p:spPr>
      </p:pic>
      <p:pic>
        <p:nvPicPr>
          <p:cNvPr id="6" name="Picture 2" descr="E:\Научная работа\фото\DSC_042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38" y="1576388"/>
            <a:ext cx="27368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E:\Научная работа\фото\DSC_042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6425" y="1576388"/>
            <a:ext cx="30638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E:\Научная работа\фото\DSC_0439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1575" y="2370138"/>
            <a:ext cx="28924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Box 2"/>
          <p:cNvSpPr txBox="1">
            <a:spLocks noChangeArrowheads="1"/>
          </p:cNvSpPr>
          <p:nvPr/>
        </p:nvSpPr>
        <p:spPr bwMode="auto">
          <a:xfrm>
            <a:off x="0" y="6157913"/>
            <a:ext cx="9251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Н. С. Пурышева, Н. Е. Важеевская Учебник 7 класс Задание 1 стр. 18  № 3. </a:t>
            </a:r>
          </a:p>
          <a:p>
            <a:pPr eaLnBrk="1" hangingPunct="1"/>
            <a:r>
              <a:rPr lang="ru-RU" altLang="ru-RU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А. Е. Марон,  Е. А. Марон, С. В. Позойский Сборник вопросов и задач 7 класс № 41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Опыт № 3: «Перетекающая вода»</a:t>
            </a: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 bwMode="auto">
          <a:xfrm>
            <a:off x="131763" y="788988"/>
            <a:ext cx="2652712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975" y="1125538"/>
            <a:ext cx="3684588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1844675"/>
            <a:ext cx="37687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5538" y="2193925"/>
            <a:ext cx="4176712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Box 1"/>
          <p:cNvSpPr txBox="1">
            <a:spLocks noChangeArrowheads="1"/>
          </p:cNvSpPr>
          <p:nvPr/>
        </p:nvSpPr>
        <p:spPr bwMode="auto">
          <a:xfrm>
            <a:off x="0" y="4724400"/>
            <a:ext cx="24844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А. В. Перышкин.  Сборник задач по физике № 403. </a:t>
            </a:r>
          </a:p>
        </p:txBody>
      </p:sp>
      <p:sp>
        <p:nvSpPr>
          <p:cNvPr id="12296" name="TextBox 3"/>
          <p:cNvSpPr txBox="1">
            <a:spLocks noChangeArrowheads="1"/>
          </p:cNvSpPr>
          <p:nvPr/>
        </p:nvSpPr>
        <p:spPr bwMode="auto">
          <a:xfrm>
            <a:off x="0" y="5805488"/>
            <a:ext cx="4787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А. Е. Марон,  Е. А. Марон, С. В. Позойский Сборник вопросов и задач.</a:t>
            </a:r>
          </a:p>
          <a:p>
            <a:pPr eaLnBrk="1" hangingPunct="1"/>
            <a:r>
              <a:rPr lang="ru-RU" altLang="ru-RU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Задача № 397, 398, 418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-9563"/>
            <a:ext cx="9144001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Опыт №4 «Оценить диаметр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 молекулы масла»</a:t>
            </a:r>
            <a:endParaRPr lang="ru-RU" sz="3600" dirty="0">
              <a:latin typeface="+mn-lt"/>
              <a:cs typeface="+mn-cs"/>
            </a:endParaRPr>
          </a:p>
        </p:txBody>
      </p:sp>
      <p:pic>
        <p:nvPicPr>
          <p:cNvPr id="1026" name="Picture 2" descr="I:\Научная работа\Новые видео\DSC_047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225550"/>
            <a:ext cx="4776787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Мама\Desktop\Снимок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376613"/>
            <a:ext cx="475297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Мама\Desktop\12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1888" y="1009650"/>
            <a:ext cx="5472112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вниз 8"/>
          <p:cNvSpPr/>
          <p:nvPr/>
        </p:nvSpPr>
        <p:spPr>
          <a:xfrm>
            <a:off x="6372225" y="1225550"/>
            <a:ext cx="1079500" cy="12239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9" name="Picture 5" descr="C:\Users\Мама\Desktop\354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225" y="1009650"/>
            <a:ext cx="5184775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Мама\Desktop\34534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4113"/>
            <a:ext cx="5473700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Мама\Desktop\цук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9100" y="1154113"/>
            <a:ext cx="61849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TextBox 1"/>
          <p:cNvSpPr txBox="1">
            <a:spLocks noChangeArrowheads="1"/>
          </p:cNvSpPr>
          <p:nvPr/>
        </p:nvSpPr>
        <p:spPr bwMode="auto">
          <a:xfrm>
            <a:off x="179388" y="6116638"/>
            <a:ext cx="88566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А. В. Перышкин.  Учебник 7 класс §8 стр. 24.</a:t>
            </a:r>
          </a:p>
          <a:p>
            <a:pPr eaLnBrk="1" hangingPunct="1"/>
            <a:r>
              <a:rPr lang="ru-RU" altLang="ru-RU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А.Е.Марон,  Е.А.Марон, С.В.Позойский Сборник вопросов и задач № 38. 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63" y="2024063"/>
            <a:ext cx="220345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1958975"/>
            <a:ext cx="24003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525" y="1916113"/>
            <a:ext cx="3041650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3850" y="404813"/>
            <a:ext cx="85693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этих фотографиях хорошо видно, что капля растекается ровно во все стороны, создавая идеальный круг.</a:t>
            </a:r>
          </a:p>
          <a:p>
            <a:pPr eaLnBrk="1" hangingPunct="1">
              <a:defRPr/>
            </a:pPr>
            <a:endParaRPr lang="ru-RU" sz="24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156325" y="2606675"/>
            <a:ext cx="2411413" cy="25622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179388" y="6116638"/>
            <a:ext cx="88566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А. В. Перышкин.  Учебник 7 класс §8 стр. 24.</a:t>
            </a:r>
          </a:p>
          <a:p>
            <a:pPr eaLnBrk="1" hangingPunct="1"/>
            <a:r>
              <a:rPr lang="ru-RU" altLang="ru-RU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А.Е.Марон,  Е.А.Марон, С.В.Позойский Сборник вопросов и задач № 38. 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DSC_044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1662113"/>
            <a:ext cx="4222750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0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Вычисление массы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одной капли масла для опыта №4</a:t>
            </a:r>
            <a:endParaRPr lang="ru-RU" sz="3600" dirty="0">
              <a:latin typeface="+mn-lt"/>
              <a:cs typeface="+mn-cs"/>
            </a:endParaRPr>
          </a:p>
        </p:txBody>
      </p:sp>
      <p:pic>
        <p:nvPicPr>
          <p:cNvPr id="4" name="Рисунок 3" descr="DSC_044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0" y="1200150"/>
            <a:ext cx="4392613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179388" y="6116638"/>
            <a:ext cx="88566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А. В. Перышкин.  Учебник 7 класс §8 стр. 24.</a:t>
            </a:r>
          </a:p>
          <a:p>
            <a:pPr eaLnBrk="1" hangingPunct="1"/>
            <a:r>
              <a:rPr lang="ru-RU" altLang="ru-RU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А.Е.Марон,  Е.А.Марон, С.В.Позойский Сборник вопросов и задач № 38. 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7504" y="404664"/>
            <a:ext cx="8928992" cy="6322565"/>
          </a:xfrm>
          <a:prstGeom prst="rect">
            <a:avLst/>
          </a:prstGeo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434" t="-963"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1200</TotalTime>
  <Words>536</Words>
  <Application>Microsoft Office PowerPoint</Application>
  <PresentationFormat>Экран (4:3)</PresentationFormat>
  <Paragraphs>71</Paragraphs>
  <Slides>22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Century Gothic</vt:lpstr>
      <vt:lpstr>Arial</vt:lpstr>
      <vt:lpstr>Wingdings 2</vt:lpstr>
      <vt:lpstr>Verdana</vt:lpstr>
      <vt:lpstr>Calibri</vt:lpstr>
      <vt:lpstr>Times New Roman</vt:lpstr>
      <vt:lpstr>Яркая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Частное Общеобразовательное учреждение «Добрая школа на Сольбе».    «Опыты по страницам моего учебника»</dc:title>
  <dc:creator>Коля и Тима</dc:creator>
  <cp:lastModifiedBy>Надежда Пронская</cp:lastModifiedBy>
  <cp:revision>125</cp:revision>
  <dcterms:created xsi:type="dcterms:W3CDTF">2018-02-01T17:25:19Z</dcterms:created>
  <dcterms:modified xsi:type="dcterms:W3CDTF">2018-09-14T09:10:02Z</dcterms:modified>
</cp:coreProperties>
</file>