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77" r:id="rId3"/>
    <p:sldId id="281" r:id="rId4"/>
    <p:sldId id="344" r:id="rId5"/>
    <p:sldId id="298" r:id="rId6"/>
    <p:sldId id="288" r:id="rId7"/>
    <p:sldId id="287" r:id="rId8"/>
    <p:sldId id="295" r:id="rId9"/>
    <p:sldId id="292" r:id="rId10"/>
    <p:sldId id="297" r:id="rId11"/>
    <p:sldId id="301" r:id="rId12"/>
    <p:sldId id="300" r:id="rId13"/>
    <p:sldId id="303" r:id="rId14"/>
    <p:sldId id="304" r:id="rId15"/>
    <p:sldId id="302" r:id="rId16"/>
    <p:sldId id="278" r:id="rId17"/>
    <p:sldId id="305" r:id="rId18"/>
    <p:sldId id="279" r:id="rId19"/>
    <p:sldId id="280" r:id="rId20"/>
    <p:sldId id="290" r:id="rId21"/>
    <p:sldId id="312" r:id="rId22"/>
    <p:sldId id="285" r:id="rId23"/>
    <p:sldId id="323" r:id="rId24"/>
    <p:sldId id="324" r:id="rId25"/>
    <p:sldId id="308" r:id="rId26"/>
    <p:sldId id="306" r:id="rId27"/>
    <p:sldId id="330" r:id="rId28"/>
    <p:sldId id="332" r:id="rId29"/>
    <p:sldId id="333" r:id="rId30"/>
    <p:sldId id="334" r:id="rId31"/>
    <p:sldId id="335" r:id="rId32"/>
    <p:sldId id="336" r:id="rId33"/>
    <p:sldId id="337" r:id="rId34"/>
    <p:sldId id="338" r:id="rId35"/>
    <p:sldId id="267" r:id="rId36"/>
    <p:sldId id="317" r:id="rId37"/>
    <p:sldId id="325" r:id="rId38"/>
    <p:sldId id="263" r:id="rId39"/>
    <p:sldId id="326" r:id="rId40"/>
    <p:sldId id="265" r:id="rId41"/>
    <p:sldId id="262" r:id="rId42"/>
    <p:sldId id="272" r:id="rId43"/>
    <p:sldId id="310" r:id="rId44"/>
    <p:sldId id="270" r:id="rId45"/>
    <p:sldId id="309" r:id="rId46"/>
    <p:sldId id="268" r:id="rId47"/>
    <p:sldId id="327" r:id="rId48"/>
    <p:sldId id="311" r:id="rId49"/>
    <p:sldId id="313" r:id="rId50"/>
    <p:sldId id="314" r:id="rId51"/>
    <p:sldId id="343" r:id="rId52"/>
    <p:sldId id="315" r:id="rId53"/>
    <p:sldId id="316" r:id="rId54"/>
    <p:sldId id="331" r:id="rId55"/>
    <p:sldId id="284" r:id="rId56"/>
    <p:sldId id="322" r:id="rId57"/>
    <p:sldId id="339" r:id="rId58"/>
    <p:sldId id="283" r:id="rId59"/>
    <p:sldId id="274" r:id="rId60"/>
    <p:sldId id="342" r:id="rId61"/>
    <p:sldId id="340" r:id="rId62"/>
    <p:sldId id="34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6057" autoAdjust="0"/>
  </p:normalViewPr>
  <p:slideViewPr>
    <p:cSldViewPr>
      <p:cViewPr>
        <p:scale>
          <a:sx n="60" d="100"/>
          <a:sy n="60" d="100"/>
        </p:scale>
        <p:origin x="-1560" y="-216"/>
      </p:cViewPr>
      <p:guideLst>
        <p:guide orient="horz" pos="2160"/>
        <p:guide pos="2880"/>
      </p:guideLst>
    </p:cSldViewPr>
  </p:slideViewPr>
  <p:outlineViewPr>
    <p:cViewPr>
      <p:scale>
        <a:sx n="33" d="100"/>
        <a:sy n="33" d="100"/>
      </p:scale>
      <p:origin x="6" y="6144"/>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AE2EE-9B07-4547-BEC7-727F94083A84}" type="datetimeFigureOut">
              <a:rPr lang="ru-RU" smtClean="0"/>
              <a:pPr/>
              <a:t>23.02.2018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8D82D1-50E6-4DC2-8692-896F81458AF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D8D82D1-50E6-4DC2-8692-896F81458AF7}"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Карлики среди животных:</a:t>
            </a:r>
          </a:p>
          <a:p>
            <a:r>
              <a:rPr lang="ru-RU" dirty="0" err="1" smtClean="0"/>
              <a:t>Тамбелина</a:t>
            </a:r>
            <a:r>
              <a:rPr lang="ru-RU" dirty="0" smtClean="0"/>
              <a:t> – самая маленькая лошадь, рост – около 45 см.</a:t>
            </a:r>
          </a:p>
          <a:p>
            <a:r>
              <a:rPr lang="ru-RU" dirty="0" smtClean="0"/>
              <a:t>Самый маленький хомяк по кличке </a:t>
            </a:r>
            <a:r>
              <a:rPr lang="ru-RU" dirty="0" err="1" smtClean="0"/>
              <a:t>Пьюи</a:t>
            </a:r>
            <a:r>
              <a:rPr lang="ru-RU" dirty="0" smtClean="0"/>
              <a:t>, 2,5 см.</a:t>
            </a:r>
          </a:p>
          <a:p>
            <a:r>
              <a:rPr lang="ru-RU" dirty="0" smtClean="0"/>
              <a:t>Самая</a:t>
            </a:r>
            <a:r>
              <a:rPr lang="ru-RU" baseline="0" dirty="0" smtClean="0"/>
              <a:t> маленькая кошка 15,5 см в высоту.</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Адам </a:t>
            </a:r>
            <a:r>
              <a:rPr lang="ru-RU" sz="1200" b="1" kern="1200" dirty="0" err="1" smtClean="0">
                <a:solidFill>
                  <a:schemeClr val="tx1"/>
                </a:solidFill>
                <a:latin typeface="+mn-lt"/>
                <a:ea typeface="+mn-ea"/>
                <a:cs typeface="+mn-cs"/>
              </a:rPr>
              <a:t>Райнер</a:t>
            </a:r>
            <a:r>
              <a:rPr lang="ru-RU" sz="1200" kern="1200" dirty="0" smtClean="0">
                <a:solidFill>
                  <a:schemeClr val="tx1"/>
                </a:solidFill>
                <a:latin typeface="+mn-lt"/>
                <a:ea typeface="+mn-ea"/>
                <a:cs typeface="+mn-cs"/>
              </a:rPr>
              <a:t> родился обычным здоровым ребенком в 1899 г. в </a:t>
            </a:r>
            <a:r>
              <a:rPr lang="ru-RU" sz="1200" kern="1200" dirty="0" err="1" smtClean="0">
                <a:solidFill>
                  <a:schemeClr val="tx1"/>
                </a:solidFill>
                <a:latin typeface="+mn-lt"/>
                <a:ea typeface="+mn-ea"/>
                <a:cs typeface="+mn-cs"/>
              </a:rPr>
              <a:t>Граце</a:t>
            </a:r>
            <a:r>
              <a:rPr lang="ru-RU" sz="1200" kern="1200" dirty="0" smtClean="0">
                <a:solidFill>
                  <a:schemeClr val="tx1"/>
                </a:solidFill>
                <a:latin typeface="+mn-lt"/>
                <a:ea typeface="+mn-ea"/>
                <a:cs typeface="+mn-cs"/>
              </a:rPr>
              <a:t>, Австрия. Но по мере его роста стало ясно, что с мальчиком что-то не так, потому что к началу Первой мировой войны все его сверстники давно уже вымахали, а его рост был всего 1,37 м. В 21 год жизнь Адама резко изменилась. В ближайшие 10 лет, Адаму </a:t>
            </a:r>
            <a:r>
              <a:rPr lang="ru-RU" sz="1200" kern="1200" dirty="0" err="1" smtClean="0">
                <a:solidFill>
                  <a:schemeClr val="tx1"/>
                </a:solidFill>
                <a:latin typeface="+mn-lt"/>
                <a:ea typeface="+mn-ea"/>
                <a:cs typeface="+mn-cs"/>
              </a:rPr>
              <a:t>Райнеру</a:t>
            </a:r>
            <a:r>
              <a:rPr lang="ru-RU" sz="1200" kern="1200" dirty="0" smtClean="0">
                <a:solidFill>
                  <a:schemeClr val="tx1"/>
                </a:solidFill>
                <a:latin typeface="+mn-lt"/>
                <a:ea typeface="+mn-ea"/>
                <a:cs typeface="+mn-cs"/>
              </a:rPr>
              <a:t> (чей рост тогда составлял 1,47 м) предстояло вырасти до удивительных 2,16 м, именно таким был его рост, когда ему стукнуло 31. В то же время у мужчины начало развиваться серьезное искривление позвоночника. Затем обнаружилась опухоль гипофиза. Адам </a:t>
            </a:r>
            <a:r>
              <a:rPr lang="ru-RU" sz="1200" kern="1200" dirty="0" err="1" smtClean="0">
                <a:solidFill>
                  <a:schemeClr val="tx1"/>
                </a:solidFill>
                <a:latin typeface="+mn-lt"/>
                <a:ea typeface="+mn-ea"/>
                <a:cs typeface="+mn-cs"/>
              </a:rPr>
              <a:t>Райнер</a:t>
            </a:r>
            <a:r>
              <a:rPr lang="ru-RU" sz="1200" kern="1200" dirty="0" smtClean="0">
                <a:solidFill>
                  <a:schemeClr val="tx1"/>
                </a:solidFill>
                <a:latin typeface="+mn-lt"/>
                <a:ea typeface="+mn-ea"/>
                <a:cs typeface="+mn-cs"/>
              </a:rPr>
              <a:t> скончался в возрасте 51 года, тогда его рост составлял 2,39 м.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Есть много теорий, объясняющих причины рождения таких несчастных существ. Чаще всего встречалась гипотеза, допускающая влияние сатаны или созвездия Близнецов. Теперь рождение такого рода созданий, как установлено, это результат оплодотворения двух ядер одного яйца двумя различными сперматозоидами. Это случается, когда две клетки не разделяются и на свет появляется сложное создание.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Тождественны ли обе части сдвоенного существа? Когда две головы находятся на одном теле, каждый мозг управляет соответствующей ему половиной тела и не осознает того, что делается в другом мозгу. Во всех случаях двухголовых сиамских братьев каждая часть самостоятельна и мыслит совершенна независимо от другой, от которой часто отличается и характером. Появляются проблемы, связанные с ежедневными физическими потребностями. Считать ли сдвоенные существа одной личностью или двумя разными людьми? Может ли каждый из них может жениться, владеть исключительно своей собственностью или должны писать общее завещание?</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Во многих странах эта трудная дилемма решается следующим образом. Существо с одной головой, хотя бы и помещенной на двух телах, признается за одну личность. В то время как существо с двумя головами, хотя и обладающее одним телом, – это две совершенно раздельные особи. Во Франции такие существа получают при рождении только один документ. В нем называется одна фамилия, но два имени и точно описываются места соединения обоих тел.</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Блажек</a:t>
            </a:r>
            <a:r>
              <a:rPr lang="ru-RU" dirty="0" smtClean="0"/>
              <a:t>: </a:t>
            </a:r>
            <a:r>
              <a:rPr lang="ru-RU" sz="1200" kern="1200" dirty="0" smtClean="0">
                <a:solidFill>
                  <a:schemeClr val="tx1"/>
                </a:solidFill>
                <a:latin typeface="+mn-lt"/>
                <a:ea typeface="+mn-ea"/>
                <a:cs typeface="+mn-cs"/>
              </a:rPr>
              <a:t>В 1878 году на свет появились соединенные ягодицами сиамские сестры Роза и Джозефа </a:t>
            </a:r>
            <a:r>
              <a:rPr lang="ru-RU" sz="1200" kern="1200" dirty="0" err="1" smtClean="0">
                <a:solidFill>
                  <a:schemeClr val="tx1"/>
                </a:solidFill>
                <a:latin typeface="+mn-lt"/>
                <a:ea typeface="+mn-ea"/>
                <a:cs typeface="+mn-cs"/>
              </a:rPr>
              <a:t>Блажек</a:t>
            </a:r>
            <a:r>
              <a:rPr lang="ru-RU" sz="1200" kern="1200" dirty="0" smtClean="0">
                <a:solidFill>
                  <a:schemeClr val="tx1"/>
                </a:solidFill>
                <a:latin typeface="+mn-lt"/>
                <a:ea typeface="+mn-ea"/>
                <a:cs typeface="+mn-cs"/>
              </a:rPr>
              <a:t>. Близнецы родили здорового мальчика. Умерли в 1922 г.</a:t>
            </a:r>
          </a:p>
          <a:p>
            <a:r>
              <a:rPr lang="ru-RU" dirty="0" err="1" smtClean="0"/>
              <a:t>Маккой</a:t>
            </a:r>
            <a:r>
              <a:rPr lang="ru-RU" dirty="0" smtClean="0"/>
              <a:t>: Эти девочки (1851-1912) были рождены в рабстве. Они и их мать были проданы шоумену Джозефу Смиту. Смит и его жена взялись за воспитание девочек. В конечном счёте, сиамские близнецы научились говорить на пяти языках, а также петь, танцевать и играть на музыкальных инструментах. Люди знали их как «двуглавый соловей». В 1880-х годах «девочки» вышли на пенсию и купили себе небольшую ферму. Милли умерла от туберкулёза в 61 год, несколько часов спустя умерла и Кристина. Они – одни из первых сиамских близнецов, которым удалось прожить так долго.</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Самыми известными сиамскими сестрами были </a:t>
            </a:r>
            <a:r>
              <a:rPr lang="ru-RU" sz="1200" kern="1200" dirty="0" err="1" smtClean="0">
                <a:solidFill>
                  <a:schemeClr val="tx1"/>
                </a:solidFill>
                <a:latin typeface="+mn-lt"/>
                <a:ea typeface="+mn-ea"/>
                <a:cs typeface="+mn-cs"/>
              </a:rPr>
              <a:t>Дейзи</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Виолетта</a:t>
            </a:r>
            <a:r>
              <a:rPr lang="ru-RU" sz="1200" kern="1200" dirty="0" smtClean="0">
                <a:solidFill>
                  <a:schemeClr val="tx1"/>
                </a:solidFill>
                <a:latin typeface="+mn-lt"/>
                <a:ea typeface="+mn-ea"/>
                <a:cs typeface="+mn-cs"/>
              </a:rPr>
              <a:t> Хилтон. Сросшиеся бедрами - хирургическое разделение было невозможным – они стили неразрывно связанны в ежедневной жизни.</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Жизнь девушек началась в маленьком лондонском предместье, мать</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научила их петь, играть на скрипке, саксофоне, фортепиано и кларнете. Красивые и талантливые зарабатывали</a:t>
            </a:r>
            <a:r>
              <a:rPr lang="ru-RU" sz="1200" kern="1200" baseline="0" dirty="0" smtClean="0">
                <a:solidFill>
                  <a:schemeClr val="tx1"/>
                </a:solidFill>
                <a:latin typeface="+mn-lt"/>
                <a:ea typeface="+mn-ea"/>
                <a:cs typeface="+mn-cs"/>
              </a:rPr>
              <a:t> много денег и даже </a:t>
            </a:r>
            <a:r>
              <a:rPr lang="ru-RU" sz="1200" kern="1200" dirty="0" smtClean="0">
                <a:solidFill>
                  <a:schemeClr val="tx1"/>
                </a:solidFill>
                <a:latin typeface="+mn-lt"/>
                <a:ea typeface="+mn-ea"/>
                <a:cs typeface="+mn-cs"/>
              </a:rPr>
              <a:t>сыграли одну из главных ролей в классическом фильме «Калеки» </a:t>
            </a:r>
            <a:r>
              <a:rPr lang="ru-RU" sz="1200" kern="1200" dirty="0" err="1" smtClean="0">
                <a:solidFill>
                  <a:schemeClr val="tx1"/>
                </a:solidFill>
                <a:latin typeface="+mn-lt"/>
                <a:ea typeface="+mn-ea"/>
                <a:cs typeface="+mn-cs"/>
              </a:rPr>
              <a:t>Тода</a:t>
            </a:r>
            <a:r>
              <a:rPr lang="ru-RU" sz="1200" kern="1200" dirty="0" smtClean="0">
                <a:solidFill>
                  <a:schemeClr val="tx1"/>
                </a:solidFill>
                <a:latin typeface="+mn-lt"/>
                <a:ea typeface="+mn-ea"/>
                <a:cs typeface="+mn-cs"/>
              </a:rPr>
              <a:t> Браунинга.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1960 году, через несколько лет после того как сестры отошли от </a:t>
            </a:r>
            <a:r>
              <a:rPr lang="ru-RU" sz="1200" kern="1200" dirty="0" err="1" smtClean="0">
                <a:solidFill>
                  <a:schemeClr val="tx1"/>
                </a:solidFill>
                <a:latin typeface="+mn-lt"/>
                <a:ea typeface="+mn-ea"/>
                <a:cs typeface="+mn-cs"/>
              </a:rPr>
              <a:t>шоу‑бизнеса</a:t>
            </a:r>
            <a:r>
              <a:rPr lang="ru-RU" sz="1200" kern="1200" dirty="0" smtClean="0">
                <a:solidFill>
                  <a:schemeClr val="tx1"/>
                </a:solidFill>
                <a:latin typeface="+mn-lt"/>
                <a:ea typeface="+mn-ea"/>
                <a:cs typeface="+mn-cs"/>
              </a:rPr>
              <a:t>, они попали в достаточно трудное финансовое положение и дело дошло до того, что они стали продавать овощи и выступать, рекламируя шампуни. В течение двух лет сестры работали в супермаркете продавщицами. В январе 1969 года они вдруг не появились на работе. Владелец магазина сообщил в полицию, </a:t>
            </a:r>
            <a:r>
              <a:rPr lang="ru-RU" sz="1200" kern="1200" dirty="0" err="1" smtClean="0">
                <a:solidFill>
                  <a:schemeClr val="tx1"/>
                </a:solidFill>
                <a:latin typeface="+mn-lt"/>
                <a:ea typeface="+mn-ea"/>
                <a:cs typeface="+mn-cs"/>
              </a:rPr>
              <a:t>женщин‑близнецов</a:t>
            </a:r>
            <a:r>
              <a:rPr lang="ru-RU" sz="1200" kern="1200" dirty="0" smtClean="0">
                <a:solidFill>
                  <a:schemeClr val="tx1"/>
                </a:solidFill>
                <a:latin typeface="+mn-lt"/>
                <a:ea typeface="+mn-ea"/>
                <a:cs typeface="+mn-cs"/>
              </a:rPr>
              <a:t> нашли мертвыми в их собственных апартаментах они умерли от гриппа.</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основном сращение происходит в районе туловища, реже – в области таза, а в области головы – 1 раз на 50 тыс. случаев. Основная причина - неполное</a:t>
            </a:r>
            <a:r>
              <a:rPr lang="ru-RU" baseline="0" dirty="0" smtClean="0"/>
              <a:t> разделение зиготы.</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Древние греки и римляне, которые поражали мир красотой и силой, боролись с полнотой, высмеивали толстяков. Солдатам, например, нельзя было превышать установленный вес тела, а у кавалеристов со склонностью к полноте </a:t>
            </a:r>
            <a:r>
              <a:rPr lang="ru-RU" sz="1200" kern="1200" dirty="0" err="1" smtClean="0">
                <a:solidFill>
                  <a:schemeClr val="tx1"/>
                </a:solidFill>
                <a:latin typeface="+mn-lt"/>
                <a:ea typeface="+mn-ea"/>
                <a:cs typeface="+mn-cs"/>
              </a:rPr>
              <a:t>конфисковывали</a:t>
            </a:r>
            <a:r>
              <a:rPr lang="ru-RU" sz="1200" kern="1200" dirty="0" smtClean="0">
                <a:solidFill>
                  <a:schemeClr val="tx1"/>
                </a:solidFill>
                <a:latin typeface="+mn-lt"/>
                <a:ea typeface="+mn-ea"/>
                <a:cs typeface="+mn-cs"/>
              </a:rPr>
              <a:t> седла.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Толстяки много раз занимали высшие должности в обществе. Толстяками были Вильгельм Завоеватель, Генрих VIII, Людовик XVIII.</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0" dirty="0" smtClean="0"/>
              <a:t>Джон Брауэр </a:t>
            </a:r>
            <a:r>
              <a:rPr lang="ru-RU" b="0" dirty="0" err="1" smtClean="0"/>
              <a:t>Миннох</a:t>
            </a:r>
            <a:r>
              <a:rPr lang="ru-RU" b="0" dirty="0" smtClean="0"/>
              <a:t> (1941-1983) с острова </a:t>
            </a:r>
            <a:r>
              <a:rPr lang="ru-RU" b="0" dirty="0" err="1" smtClean="0"/>
              <a:t>Бейнбридж</a:t>
            </a:r>
            <a:r>
              <a:rPr lang="ru-RU" b="0" dirty="0" smtClean="0"/>
              <a:t>, штат Вашингтон, США официально является самым тяжелым человеком в мире (рекорд </a:t>
            </a:r>
            <a:r>
              <a:rPr lang="ru-RU" b="0" dirty="0" err="1" smtClean="0"/>
              <a:t>Кэрол</a:t>
            </a:r>
            <a:r>
              <a:rPr lang="ru-RU" b="0" dirty="0" smtClean="0"/>
              <a:t> </a:t>
            </a:r>
            <a:r>
              <a:rPr lang="ru-RU" b="0" dirty="0" err="1" smtClean="0"/>
              <a:t>Йегер</a:t>
            </a:r>
            <a:r>
              <a:rPr lang="ru-RU" b="0" dirty="0" smtClean="0"/>
              <a:t> – 727 кг – документально не подтвержден). При росте 185 см он весил более 635 кг в 1979 г. В это время требовалось 13 человек, чтобы просто перевернуть его в кровати. </a:t>
            </a:r>
            <a:r>
              <a:rPr lang="ru-RU" b="0" dirty="0" err="1" smtClean="0"/>
              <a:t>Миннох</a:t>
            </a:r>
            <a:r>
              <a:rPr lang="ru-RU" b="0" dirty="0" smtClean="0"/>
              <a:t>, как и многие очень толстые люди, страдал от сильнейших отеков: когда он достиг максимального веса, в его организме скопилось, по крайней мере, 400 кг жидкости. Бывший таксист всегда был необычно полным, в 1963 году (22 г) году его вес составил 181 кг, в 1966 – 317,5 кг, а в 1976 – 442 кг. Однако он утверждал, что лишний вес никоим образом ему не мешал до тех пор, пока 500-ккалорийная диета не лишила его мышечной силы и не поставила на грань жизни и смерти. Последующая госпитализация позволила ему похудеть до 216 кг в 1981 г., в основном благодаря потере 5-6 кг жидкости в неделю. Он был повторно принят позднее в этом же году после того, как набрал 91 кг за семь дней. Хотя врачи Университетской больницы в Сиэтле упорно лечили его с помощью диеты калорийностью 1200 ккал, он весил около 363 кг на момент своей смерти в 1983 г. Другие детали его физического состояния были скрыты от прессы. </a:t>
            </a:r>
            <a:r>
              <a:rPr lang="ru-RU" b="0" dirty="0" err="1" smtClean="0"/>
              <a:t>Миннох</a:t>
            </a:r>
            <a:r>
              <a:rPr lang="ru-RU" b="0" dirty="0" smtClean="0"/>
              <a:t> умер в возрасте 42 лет, оставив после себя двоих детей и вдову Джанет, которая, кстати, весила всего 50 кг.</a:t>
            </a:r>
            <a:endParaRPr lang="ru-RU" b="0"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30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Мануэль</a:t>
            </a:r>
            <a:r>
              <a:rPr lang="ru-RU" dirty="0" smtClean="0"/>
              <a:t> </a:t>
            </a:r>
            <a:r>
              <a:rPr lang="ru-RU" dirty="0" err="1" smtClean="0"/>
              <a:t>Урибе</a:t>
            </a:r>
            <a:r>
              <a:rPr lang="ru-RU" dirty="0" smtClean="0"/>
              <a:t> родился 11 июня 1965. После достижения пикового веса в 597 кг, с 2001 г., </a:t>
            </a:r>
            <a:r>
              <a:rPr lang="ru-RU" dirty="0" err="1" smtClean="0"/>
              <a:t>Урибе</a:t>
            </a:r>
            <a:r>
              <a:rPr lang="ru-RU" dirty="0" smtClean="0"/>
              <a:t> потерял приблизительно 181 кг с помощью докторов и диетологов. К 26 октября 2008 </a:t>
            </a:r>
            <a:r>
              <a:rPr lang="ru-RU" dirty="0" err="1" smtClean="0"/>
              <a:t>Урибе</a:t>
            </a:r>
            <a:r>
              <a:rPr lang="ru-RU" dirty="0" smtClean="0"/>
              <a:t> уменьшил свой вес до 360 кг (790 фунтов). Его борьба с тяжелым весом продолжается. С февраля 2012 он весит 200 кг.</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31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Бастер</a:t>
            </a:r>
            <a:r>
              <a:rPr lang="ru-RU" baseline="0" dirty="0" smtClean="0"/>
              <a:t> </a:t>
            </a:r>
            <a:r>
              <a:rPr lang="ru-RU" baseline="0" dirty="0" err="1" smtClean="0"/>
              <a:t>Симкус</a:t>
            </a:r>
            <a:r>
              <a:rPr lang="ru-RU" baseline="0" dirty="0" smtClean="0"/>
              <a:t> и </a:t>
            </a:r>
            <a:r>
              <a:rPr lang="ru-RU" baseline="0" dirty="0" err="1" smtClean="0"/>
              <a:t>Бэмби</a:t>
            </a:r>
            <a:r>
              <a:rPr lang="ru-RU" baseline="0" dirty="0" smtClean="0"/>
              <a:t> </a:t>
            </a:r>
            <a:r>
              <a:rPr lang="ru-RU" baseline="0" dirty="0" err="1" smtClean="0"/>
              <a:t>Вендико</a:t>
            </a:r>
            <a:r>
              <a:rPr lang="ru-RU" baseline="0" dirty="0" smtClean="0"/>
              <a:t>.</a:t>
            </a:r>
          </a:p>
          <a:p>
            <a:r>
              <a:rPr lang="ru-RU" sz="1200" kern="1200" dirty="0" smtClean="0">
                <a:solidFill>
                  <a:schemeClr val="tx1"/>
                </a:solidFill>
                <a:latin typeface="+mn-lt"/>
                <a:ea typeface="+mn-ea"/>
                <a:cs typeface="+mn-cs"/>
              </a:rPr>
              <a:t>В Германии более половины населения страдает от большого веса – 47% мужчин и 55% женщин. В США</a:t>
            </a:r>
            <a:r>
              <a:rPr lang="ru-RU" sz="1200" kern="1200" baseline="0" dirty="0" smtClean="0">
                <a:solidFill>
                  <a:schemeClr val="tx1"/>
                </a:solidFill>
                <a:latin typeface="+mn-lt"/>
                <a:ea typeface="+mn-ea"/>
                <a:cs typeface="+mn-cs"/>
              </a:rPr>
              <a:t> таких </a:t>
            </a:r>
            <a:r>
              <a:rPr lang="ru-RU" sz="1200" kern="1200" dirty="0" smtClean="0">
                <a:solidFill>
                  <a:schemeClr val="tx1"/>
                </a:solidFill>
                <a:latin typeface="+mn-lt"/>
                <a:ea typeface="+mn-ea"/>
                <a:cs typeface="+mn-cs"/>
              </a:rPr>
              <a:t>от 25 до 30%.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32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36</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609600" indent="-609600" algn="just" eaLnBrk="1" hangingPunct="1">
              <a:lnSpc>
                <a:spcPct val="80000"/>
              </a:lnSpc>
              <a:buFont typeface="Wingdings" pitchFamily="2" charset="2"/>
              <a:buNone/>
              <a:defRPr/>
            </a:pPr>
            <a:r>
              <a:rPr lang="ru-RU" sz="1200" b="0" dirty="0" smtClean="0"/>
              <a:t>Согласно медицинской и биологической литературе, у людей в редких случаях встречается такой атавизм, как гипертрихоз</a:t>
            </a:r>
            <a:r>
              <a:rPr lang="ru-RU" sz="1200" b="0" baseline="0" dirty="0" smtClean="0"/>
              <a:t> </a:t>
            </a:r>
            <a:r>
              <a:rPr lang="ru-RU" sz="1200" b="0" dirty="0" smtClean="0"/>
              <a:t>– </a:t>
            </a:r>
          </a:p>
          <a:p>
            <a:pPr marL="609600" indent="-609600" algn="just" eaLnBrk="1" hangingPunct="1">
              <a:lnSpc>
                <a:spcPct val="80000"/>
              </a:lnSpc>
              <a:buFont typeface="Wingdings" pitchFamily="2" charset="2"/>
              <a:buNone/>
              <a:defRPr/>
            </a:pPr>
            <a:r>
              <a:rPr lang="ru-RU" sz="1200" b="0" dirty="0" smtClean="0"/>
              <a:t>избыточное </a:t>
            </a:r>
            <a:r>
              <a:rPr lang="ru-RU" sz="1200" b="0" dirty="0" err="1" smtClean="0"/>
              <a:t>оволосение</a:t>
            </a:r>
            <a:r>
              <a:rPr lang="ru-RU" sz="1200" b="0" dirty="0" smtClean="0"/>
              <a:t> любых участков тела. Причин гипертрихоза множество, но чаще всего это врожденная аномалия развития, </a:t>
            </a:r>
          </a:p>
          <a:p>
            <a:pPr marL="609600" indent="-609600" algn="just" eaLnBrk="1" hangingPunct="1">
              <a:lnSpc>
                <a:spcPct val="80000"/>
              </a:lnSpc>
              <a:buFont typeface="Wingdings" pitchFamily="2" charset="2"/>
              <a:buNone/>
              <a:defRPr/>
            </a:pPr>
            <a:r>
              <a:rPr lang="ru-RU" sz="1200" b="0" dirty="0" smtClean="0"/>
              <a:t>при которой люди внешне действительно сильно напоминают животных и называются «люди-волки».</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38</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 глубокой древности люди гордились обилием волос на теле и длинными пышными бородами. Мужчины многих народов: ассирийцы, евреи, турки, персы носили бороды. Древние философы Индии, Китая, Греции отращивали бороды как символ своей мудрости.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1977 г. правительство Аргентины издало декрет, который гласил, что ни один бородатый человек не может получить паспорт или удостоверение личности.</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40</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41</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Пытаясь объяснить появление волос на лице, люди складывали легенды. В одни времена внезапно возникшая борода и усы у женщины считались признаком </a:t>
            </a:r>
            <a:r>
              <a:rPr lang="ru-RU" dirty="0" err="1" smtClean="0"/>
              <a:t>богоизбранности</a:t>
            </a:r>
            <a:r>
              <a:rPr lang="ru-RU" dirty="0" smtClean="0"/>
              <a:t>, в другие - связи с дьяволом. Согласно легенде о святой </a:t>
            </a:r>
            <a:r>
              <a:rPr lang="ru-RU" dirty="0" err="1" smtClean="0"/>
              <a:t>Вильгефорте</a:t>
            </a:r>
            <a:r>
              <a:rPr lang="ru-RU" dirty="0" smtClean="0"/>
              <a:t>, дочери языческого короля Португалии, бог избавил ее от необходимости выходить замуж за ненавистного жениха, одарив ее усами и бородой. Во время святой инквизиции усы и борода у женщин признаком </a:t>
            </a:r>
            <a:r>
              <a:rPr lang="ru-RU" dirty="0" err="1" smtClean="0"/>
              <a:t>богоизбранности</a:t>
            </a:r>
            <a:r>
              <a:rPr lang="ru-RU" dirty="0" smtClean="0"/>
              <a:t> уже не считались, а удаление волос производилось вместе с телом на кострах при стечении многочисленной публики. Уже в наши времена темные волосы на лице женщины считались проявлением несчастной любви. В описанном в середине прошлого века случае стремительного роста волос на лице у девушки, покинутой возлюбленным, доктора признали, что причина - в любви.</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42</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0" dirty="0" err="1" smtClean="0"/>
              <a:t>Энни</a:t>
            </a:r>
            <a:r>
              <a:rPr lang="ru-RU" b="0" dirty="0" smtClean="0"/>
              <a:t> Джонс родилась </a:t>
            </a:r>
            <a:r>
              <a:rPr lang="ru-RU" sz="1200" kern="1200" dirty="0" smtClean="0">
                <a:solidFill>
                  <a:schemeClr val="tx1"/>
                </a:solidFill>
                <a:latin typeface="+mn-lt"/>
                <a:ea typeface="+mn-ea"/>
                <a:cs typeface="+mn-cs"/>
              </a:rPr>
              <a:t>в Виргинии </a:t>
            </a:r>
            <a:r>
              <a:rPr lang="ru-RU" b="0" dirty="0" smtClean="0"/>
              <a:t>14 июля 1865 года, когда ей было 5 лет, она уже была с усами и бакенбардами. </a:t>
            </a:r>
            <a:r>
              <a:rPr lang="ru-RU" sz="1200" kern="1200" dirty="0" smtClean="0">
                <a:solidFill>
                  <a:schemeClr val="tx1"/>
                </a:solidFill>
                <a:latin typeface="+mn-lt"/>
                <a:ea typeface="+mn-ea"/>
                <a:cs typeface="+mn-cs"/>
              </a:rPr>
              <a:t>В возрасте 4-х лет была членом цирковой труппы известного </a:t>
            </a:r>
            <a:r>
              <a:rPr lang="ru-RU" sz="1200" kern="1200" dirty="0" err="1" smtClean="0">
                <a:solidFill>
                  <a:schemeClr val="tx1"/>
                </a:solidFill>
                <a:latin typeface="+mn-lt"/>
                <a:ea typeface="+mn-ea"/>
                <a:cs typeface="+mn-cs"/>
              </a:rPr>
              <a:t>Барнума</a:t>
            </a:r>
            <a:r>
              <a:rPr lang="ru-RU" sz="1200" kern="1200" dirty="0" smtClean="0">
                <a:solidFill>
                  <a:schemeClr val="tx1"/>
                </a:solidFill>
                <a:latin typeface="+mn-lt"/>
                <a:ea typeface="+mn-ea"/>
                <a:cs typeface="+mn-cs"/>
              </a:rPr>
              <a:t>. Однако через несколько месяцев после своего первого представления она пропала и лишь через шесть месяцев полиция нашла ее в </a:t>
            </a:r>
            <a:r>
              <a:rPr lang="ru-RU" sz="1200" kern="1200" dirty="0" err="1" smtClean="0">
                <a:solidFill>
                  <a:schemeClr val="tx1"/>
                </a:solidFill>
                <a:latin typeface="+mn-lt"/>
                <a:ea typeface="+mn-ea"/>
                <a:cs typeface="+mn-cs"/>
              </a:rPr>
              <a:t>Нью‑Йорке</a:t>
            </a:r>
            <a:r>
              <a:rPr lang="ru-RU" sz="1200" kern="1200" dirty="0" smtClean="0">
                <a:solidFill>
                  <a:schemeClr val="tx1"/>
                </a:solidFill>
                <a:latin typeface="+mn-lt"/>
                <a:ea typeface="+mn-ea"/>
                <a:cs typeface="+mn-cs"/>
              </a:rPr>
              <a:t>, где некто господин </a:t>
            </a:r>
            <a:r>
              <a:rPr lang="ru-RU" sz="1200" kern="1200" dirty="0" err="1" smtClean="0">
                <a:solidFill>
                  <a:schemeClr val="tx1"/>
                </a:solidFill>
                <a:latin typeface="+mn-lt"/>
                <a:ea typeface="+mn-ea"/>
                <a:cs typeface="+mn-cs"/>
              </a:rPr>
              <a:t>Уикс</a:t>
            </a:r>
            <a:r>
              <a:rPr lang="ru-RU" sz="1200" kern="1200" dirty="0" smtClean="0">
                <a:solidFill>
                  <a:schemeClr val="tx1"/>
                </a:solidFill>
                <a:latin typeface="+mn-lt"/>
                <a:ea typeface="+mn-ea"/>
                <a:cs typeface="+mn-cs"/>
              </a:rPr>
              <a:t>, назвавшись ее отцом, пробовал представлять ее публике. </a:t>
            </a:r>
            <a:r>
              <a:rPr lang="ru-RU" sz="1200" kern="1200" dirty="0" err="1" smtClean="0">
                <a:solidFill>
                  <a:schemeClr val="tx1"/>
                </a:solidFill>
                <a:latin typeface="+mn-lt"/>
                <a:ea typeface="+mn-ea"/>
                <a:cs typeface="+mn-cs"/>
              </a:rPr>
              <a:t>Энни</a:t>
            </a:r>
            <a:r>
              <a:rPr lang="ru-RU" sz="1200" kern="1200" dirty="0" smtClean="0">
                <a:solidFill>
                  <a:schemeClr val="tx1"/>
                </a:solidFill>
                <a:latin typeface="+mn-lt"/>
                <a:ea typeface="+mn-ea"/>
                <a:cs typeface="+mn-cs"/>
              </a:rPr>
              <a:t> была представлена русскому царю, императору Германии, королю Италии, которые заинтересовались не только ее великолепной бородой двухметровой длины, но и ее грацией и обаянием. </a:t>
            </a:r>
            <a:r>
              <a:rPr lang="ru-RU" b="0" dirty="0" smtClean="0"/>
              <a:t>Став взрослой, она гастролировала с шоуменом </a:t>
            </a:r>
            <a:r>
              <a:rPr lang="ru-RU" b="0" dirty="0" err="1" smtClean="0"/>
              <a:t>Финеасом</a:t>
            </a:r>
            <a:r>
              <a:rPr lang="ru-RU" b="0" dirty="0" smtClean="0"/>
              <a:t> </a:t>
            </a:r>
            <a:r>
              <a:rPr lang="ru-RU" b="0" dirty="0" err="1" smtClean="0"/>
              <a:t>Барнумом</a:t>
            </a:r>
            <a:r>
              <a:rPr lang="ru-RU" b="0" dirty="0" smtClean="0"/>
              <a:t> в качестве интермедии притяжения. </a:t>
            </a:r>
            <a:r>
              <a:rPr lang="ru-RU" b="0" dirty="0" err="1" smtClean="0"/>
              <a:t>Э</a:t>
            </a:r>
            <a:r>
              <a:rPr lang="ru-RU" sz="1200" kern="1200" dirty="0" err="1" smtClean="0">
                <a:solidFill>
                  <a:schemeClr val="tx1"/>
                </a:solidFill>
                <a:latin typeface="+mn-lt"/>
                <a:ea typeface="+mn-ea"/>
                <a:cs typeface="+mn-cs"/>
              </a:rPr>
              <a:t>нни</a:t>
            </a:r>
            <a:r>
              <a:rPr lang="ru-RU" sz="1200" kern="1200" dirty="0" smtClean="0">
                <a:solidFill>
                  <a:schemeClr val="tx1"/>
                </a:solidFill>
                <a:latin typeface="+mn-lt"/>
                <a:ea typeface="+mn-ea"/>
                <a:cs typeface="+mn-cs"/>
              </a:rPr>
              <a:t> дважды выходила замуж </a:t>
            </a:r>
            <a:r>
              <a:rPr lang="ru-RU" b="0" dirty="0" smtClean="0"/>
              <a:t>и ненавидела слово «уроды».</a:t>
            </a:r>
            <a:r>
              <a:rPr lang="ru-RU" sz="1200" b="0" kern="1200" baseline="0" dirty="0" smtClean="0">
                <a:solidFill>
                  <a:schemeClr val="tx1"/>
                </a:solidFill>
                <a:latin typeface="+mn-lt"/>
                <a:ea typeface="+mn-ea"/>
                <a:cs typeface="+mn-cs"/>
              </a:rPr>
              <a:t> У</a:t>
            </a:r>
            <a:r>
              <a:rPr lang="ru-RU" b="0" dirty="0" smtClean="0"/>
              <a:t>мерла в молодом возрасте 37 лет от туберкулеза</a:t>
            </a:r>
            <a:r>
              <a:rPr lang="ru-RU" sz="1200" kern="1200" dirty="0" smtClean="0">
                <a:solidFill>
                  <a:schemeClr val="tx1"/>
                </a:solidFill>
                <a:latin typeface="+mn-lt"/>
                <a:ea typeface="+mn-ea"/>
                <a:cs typeface="+mn-cs"/>
              </a:rPr>
              <a:t> в 1902 г.</a:t>
            </a:r>
            <a:endParaRPr lang="ru-RU" b="0"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43</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Как ни странно, но женщины, чье лицо покрывали темные волосы, часто имели ошеломляющий успех среди мужчин, редко оставались незамужними и всегда были на виду у публики. На протяжении XIX и в начале XX века 'бородатые' женщины регулярно выступали в цирках и различных шоу, чем вызывали восторг и удивление людей.</a:t>
            </a:r>
          </a:p>
          <a:p>
            <a:r>
              <a:rPr lang="ru-RU" dirty="0" smtClean="0"/>
              <a:t>Объектом пристального внимания публики являлись не только женщины, носящие бороды, но и люди-волки, чьи тела были густо покрыты темными волосами. Мексиканка Юлиана </a:t>
            </a:r>
            <a:r>
              <a:rPr lang="ru-RU" dirty="0" err="1" smtClean="0"/>
              <a:t>Пастрана</a:t>
            </a:r>
            <a:r>
              <a:rPr lang="ru-RU" dirty="0" smtClean="0"/>
              <a:t>, представляемая владельцами цирка как женщина-горилла, была ошибочно оценена Чарльзом Дарвином как промежуточное звено между обезьяной и человеком. Очевидцы, знавшие Юлиану близко, утверждали, что внешне уродливая женщина была интеллигентным и жаждущим знаний человеком. Выйдя замуж за своего хозяина, Юлиана </a:t>
            </a:r>
            <a:r>
              <a:rPr lang="ru-RU" dirty="0" err="1" smtClean="0"/>
              <a:t>Пастрана</a:t>
            </a:r>
            <a:r>
              <a:rPr lang="ru-RU" dirty="0" smtClean="0"/>
              <a:t> скончалась во время родов.</a:t>
            </a:r>
          </a:p>
          <a:p>
            <a:r>
              <a:rPr lang="ru-RU" dirty="0" smtClean="0"/>
              <a:t>Вероятно, что в большинстве случаев причиной возникновения у женщин 'волчьих шкур' и бород были генетические синдромы. Хотя не исключено, что у некоторых из них был гирсутизм, обусловленный опухолями надпочечников или </a:t>
            </a:r>
            <a:r>
              <a:rPr lang="ru-RU" dirty="0" err="1" smtClean="0"/>
              <a:t>склерокистозом</a:t>
            </a:r>
            <a:r>
              <a:rPr lang="ru-RU" dirty="0" smtClean="0"/>
              <a:t> яичников.</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44</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Девочка призналась, что титул "самой волосатой девочки в мире" в Книге рекордов Гиннеса придал ей уверенности, и она занялась танцами, пением и актерским мастерством.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45</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Согласно мифу Сородичей, первым из них был Каин – первый убийца на Земле: за свое преступление он был проклят Богом и превратился в Вампира. Изгнанный из людского рода, он долго бродил в дали от людей, и был преисполнен страха перед солнцем и жаждой крови. В это время к Каину в его одиночестве пришла могущественная ведьма </a:t>
            </a:r>
            <a:r>
              <a:rPr lang="ru-RU" sz="1200" dirty="0" err="1" smtClean="0"/>
              <a:t>Лилит</a:t>
            </a:r>
            <a:r>
              <a:rPr lang="ru-RU" sz="1200" dirty="0" smtClean="0"/>
              <a:t>, которая было первой женой Адама. Она научила его использовать кровь для пробуждения мистических сил и создавать себе подобных. </a:t>
            </a:r>
          </a:p>
          <a:p>
            <a:endParaRPr lang="ru-RU" b="1"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D8D82D1-50E6-4DC2-8692-896F81458AF7}"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609600" indent="-609600" algn="just" eaLnBrk="1" hangingPunct="1">
              <a:lnSpc>
                <a:spcPct val="80000"/>
              </a:lnSpc>
              <a:buFont typeface="Wingdings" pitchFamily="2" charset="2"/>
              <a:buNone/>
              <a:defRPr/>
            </a:pPr>
            <a:r>
              <a:rPr lang="ru-RU" sz="1200" b="0" dirty="0" smtClean="0"/>
              <a:t>Медицина же утверждает, что </a:t>
            </a:r>
            <a:r>
              <a:rPr lang="ru-RU" sz="1200" b="0" dirty="0" err="1" smtClean="0"/>
              <a:t>вампиризм</a:t>
            </a:r>
            <a:r>
              <a:rPr lang="ru-RU" sz="1200" b="0" dirty="0" smtClean="0"/>
              <a:t> – это не что иное, как </a:t>
            </a:r>
            <a:r>
              <a:rPr lang="ru-RU" sz="1200" b="0" dirty="0" err="1" smtClean="0"/>
              <a:t>порфирия</a:t>
            </a:r>
            <a:r>
              <a:rPr lang="ru-RU" sz="1200" b="0" dirty="0" smtClean="0"/>
              <a:t> – наследственное нарушение пигментного обмена с повышенным содержанием </a:t>
            </a:r>
            <a:r>
              <a:rPr lang="ru-RU" sz="1200" b="0" dirty="0" err="1" smtClean="0"/>
              <a:t>порфиринов</a:t>
            </a:r>
            <a:r>
              <a:rPr lang="ru-RU" sz="1200" b="0" dirty="0" smtClean="0"/>
              <a:t> в крови и тканях и усиленным их выделением с экскретами и экскрементами. </a:t>
            </a:r>
          </a:p>
          <a:p>
            <a:pPr marL="609600" indent="-609600" algn="just" eaLnBrk="1" hangingPunct="1">
              <a:lnSpc>
                <a:spcPct val="80000"/>
              </a:lnSpc>
              <a:buFont typeface="Wingdings" pitchFamily="2" charset="2"/>
              <a:buNone/>
              <a:defRPr/>
            </a:pPr>
            <a:r>
              <a:rPr lang="ru-RU" sz="1200" b="0" dirty="0" smtClean="0"/>
              <a:t>Сопровождается заболевание </a:t>
            </a:r>
            <a:r>
              <a:rPr lang="ru-RU" sz="1200" b="0" dirty="0" err="1" smtClean="0"/>
              <a:t>фотодерматозом</a:t>
            </a:r>
            <a:r>
              <a:rPr lang="ru-RU" sz="1200" b="0" dirty="0" smtClean="0"/>
              <a:t> (аллергией на солнечный свет), гемолитическими кризами (разрушением гемоглобина крови), желудочно-кишечными и нервно-психическими расстройствами. </a:t>
            </a:r>
          </a:p>
          <a:p>
            <a:pPr marL="609600" indent="-609600" algn="just" eaLnBrk="1" hangingPunct="1">
              <a:lnSpc>
                <a:spcPct val="80000"/>
              </a:lnSpc>
              <a:buFont typeface="Wingdings" pitchFamily="2" charset="2"/>
              <a:buNone/>
              <a:defRPr/>
            </a:pPr>
            <a:r>
              <a:rPr lang="ru-RU" sz="1200" b="0" dirty="0" smtClean="0"/>
              <a:t>Для поддержания более-менее нормального состояния, больным необходимо внутривенное вливание </a:t>
            </a:r>
            <a:r>
              <a:rPr lang="ru-RU" sz="1200" b="0" dirty="0" err="1" smtClean="0"/>
              <a:t>гем-содержащих</a:t>
            </a:r>
            <a:r>
              <a:rPr lang="ru-RU" sz="1200" b="0" dirty="0" smtClean="0"/>
              <a:t> компонентов соответствующей группы крови или употребление в виде порошка высушенных печени, почек или сердец КРС.</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47</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Хамелеон </a:t>
            </a:r>
            <a:r>
              <a:rPr lang="ru-RU" dirty="0" err="1" smtClean="0"/>
              <a:t>Брукезия</a:t>
            </a:r>
            <a:r>
              <a:rPr lang="ru-RU" dirty="0" smtClean="0"/>
              <a:t> малая, самая маленькая рептилия, примерно с муравья.</a:t>
            </a:r>
          </a:p>
          <a:p>
            <a:r>
              <a:rPr lang="ru-RU" dirty="0" smtClean="0"/>
              <a:t>Лягушка </a:t>
            </a:r>
            <a:r>
              <a:rPr lang="en-US" dirty="0" smtClean="0"/>
              <a:t>Monte Iberia </a:t>
            </a:r>
            <a:r>
              <a:rPr lang="en-US" dirty="0" err="1" smtClean="0"/>
              <a:t>Eleuth</a:t>
            </a:r>
            <a:r>
              <a:rPr lang="en-US" dirty="0" smtClean="0"/>
              <a:t>, 9</a:t>
            </a:r>
            <a:r>
              <a:rPr lang="ru-RU" dirty="0" smtClean="0"/>
              <a:t>мм.</a:t>
            </a:r>
          </a:p>
          <a:p>
            <a:r>
              <a:rPr lang="ru-RU" dirty="0" smtClean="0"/>
              <a:t>Колибри-пчёлка, до 5 см.</a:t>
            </a:r>
          </a:p>
          <a:p>
            <a:r>
              <a:rPr lang="ru-RU" dirty="0" smtClean="0"/>
              <a:t>Яванский малый </a:t>
            </a:r>
            <a:r>
              <a:rPr lang="ru-RU" dirty="0" err="1" smtClean="0"/>
              <a:t>оленёк</a:t>
            </a:r>
            <a:r>
              <a:rPr lang="ru-RU" dirty="0" smtClean="0"/>
              <a:t> – до 50 см взрослое животное.</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49</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Хонорик</a:t>
            </a:r>
            <a:r>
              <a:rPr lang="ru-RU" dirty="0" smtClean="0"/>
              <a:t>. Зеброид. </a:t>
            </a:r>
            <a:r>
              <a:rPr lang="ru-RU" dirty="0" err="1" smtClean="0"/>
              <a:t>Тиглон</a:t>
            </a:r>
            <a:r>
              <a:rPr lang="ru-RU" dirty="0" smtClean="0"/>
              <a:t>. </a:t>
            </a:r>
            <a:r>
              <a:rPr lang="ru-RU" dirty="0" err="1" smtClean="0"/>
              <a:t>Левопард</a:t>
            </a:r>
            <a:r>
              <a:rPr lang="ru-RU" dirty="0" smtClean="0"/>
              <a:t>. Кама. Нар. </a:t>
            </a:r>
            <a:r>
              <a:rPr lang="ru-RU" dirty="0" err="1" smtClean="0"/>
              <a:t>Гролар</a:t>
            </a:r>
            <a:r>
              <a:rPr lang="ru-RU" baseline="0" dirty="0" smtClean="0"/>
              <a:t> – полярный гризли. </a:t>
            </a:r>
            <a:r>
              <a:rPr lang="ru-RU" dirty="0" smtClean="0"/>
              <a:t>Мул. Лошак. </a:t>
            </a:r>
            <a:r>
              <a:rPr lang="ru-RU" dirty="0" err="1" smtClean="0"/>
              <a:t>Бестер</a:t>
            </a:r>
            <a:r>
              <a:rPr lang="ru-RU" dirty="0" smtClean="0"/>
              <a:t>. Архаромеринос. </a:t>
            </a:r>
            <a:r>
              <a:rPr lang="ru-RU" dirty="0" err="1" smtClean="0"/>
              <a:t>Канарейкочиж</a:t>
            </a:r>
            <a:r>
              <a:rPr lang="ru-RU" dirty="0" smtClean="0"/>
              <a:t>.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50</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Саванна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51</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Питер </a:t>
            </a:r>
            <a:r>
              <a:rPr lang="ru-RU" dirty="0" err="1" smtClean="0"/>
              <a:t>Бенчли</a:t>
            </a:r>
            <a:r>
              <a:rPr lang="ru-RU" dirty="0" smtClean="0"/>
              <a:t> «Тварь»</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52</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2007 г. у берегов Новой Зеландии было обнаружено тело гигантского кальмара (</a:t>
            </a:r>
            <a:r>
              <a:rPr lang="en-US" sz="1200" kern="1200" dirty="0" smtClean="0">
                <a:solidFill>
                  <a:schemeClr val="tx1"/>
                </a:solidFill>
                <a:latin typeface="+mn-lt"/>
                <a:ea typeface="+mn-ea"/>
                <a:cs typeface="+mn-cs"/>
              </a:rPr>
              <a:t>M</a:t>
            </a:r>
            <a:r>
              <a:rPr lang="ru-RU" sz="1200" kern="1200" dirty="0" err="1" smtClean="0">
                <a:solidFill>
                  <a:schemeClr val="tx1"/>
                </a:solidFill>
                <a:latin typeface="+mn-lt"/>
                <a:ea typeface="+mn-ea"/>
                <a:cs typeface="+mn-cs"/>
              </a:rPr>
              <a:t>esonychoteuthis</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hamiltoni</a:t>
            </a:r>
            <a:r>
              <a:rPr lang="ru-RU" sz="1200" kern="1200" dirty="0" smtClean="0">
                <a:solidFill>
                  <a:schemeClr val="tx1"/>
                </a:solidFill>
                <a:latin typeface="+mn-lt"/>
                <a:ea typeface="+mn-ea"/>
                <a:cs typeface="+mn-cs"/>
              </a:rPr>
              <a:t>), длина которого составляет почти 9 м, а вес – 495 кг. Агентство </a:t>
            </a:r>
            <a:r>
              <a:rPr lang="ru-RU" sz="1200" kern="1200" dirty="0" err="1" smtClean="0">
                <a:solidFill>
                  <a:schemeClr val="tx1"/>
                </a:solidFill>
                <a:latin typeface="+mn-lt"/>
                <a:ea typeface="+mn-ea"/>
                <a:cs typeface="+mn-cs"/>
              </a:rPr>
              <a:t>Reuters</a:t>
            </a:r>
            <a:r>
              <a:rPr lang="ru-RU" sz="1200" kern="1200" dirty="0" smtClean="0">
                <a:solidFill>
                  <a:schemeClr val="tx1"/>
                </a:solidFill>
                <a:latin typeface="+mn-lt"/>
                <a:ea typeface="+mn-ea"/>
                <a:cs typeface="+mn-cs"/>
              </a:rPr>
              <a:t> сообщает, что это самый большой и лучше всех сохранившийся взрослый колоссальный кальмар из всех, когда-либо пойманных за последнее время. Также ученые говорят, что кальмар обладал удивительно большими глазами — диаметр глазного яблока составляет 27 см. </a:t>
            </a:r>
          </a:p>
          <a:p>
            <a:r>
              <a:rPr lang="ru-RU" sz="1200" kern="1200" dirty="0" smtClean="0">
                <a:solidFill>
                  <a:schemeClr val="tx1"/>
                </a:solidFill>
                <a:latin typeface="+mn-lt"/>
                <a:ea typeface="+mn-ea"/>
                <a:cs typeface="+mn-cs"/>
              </a:rPr>
              <a:t>По мнению исследователей, в глубоководных регионах между Антарктидой и Новой Зеландией обязательно должны быть и более крупные особи – до 12-13 м в длину и весом в 750-1000 кг. </a:t>
            </a:r>
          </a:p>
          <a:p>
            <a:r>
              <a:rPr lang="ru-RU" sz="1200" kern="1200" dirty="0" smtClean="0">
                <a:solidFill>
                  <a:schemeClr val="tx1"/>
                </a:solidFill>
                <a:latin typeface="+mn-lt"/>
                <a:ea typeface="+mn-ea"/>
                <a:cs typeface="+mn-cs"/>
              </a:rPr>
              <a:t>После завершения изучения гигантский кальмар будет сохранен в музее в специальной цистерне с формалином и выставлен на всеобщее обозрение.</a:t>
            </a:r>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53</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В фантастическом романе Джона </a:t>
            </a:r>
            <a:r>
              <a:rPr lang="ru-RU" sz="1200" b="0" i="0" kern="1200" dirty="0" err="1" smtClean="0">
                <a:solidFill>
                  <a:schemeClr val="tx1"/>
                </a:solidFill>
                <a:latin typeface="+mn-lt"/>
                <a:ea typeface="+mn-ea"/>
                <a:cs typeface="+mn-cs"/>
              </a:rPr>
              <a:t>Уиндема</a:t>
            </a:r>
            <a:r>
              <a:rPr lang="ru-RU" sz="1200" b="0" i="0" kern="1200" dirty="0" smtClean="0">
                <a:solidFill>
                  <a:schemeClr val="tx1"/>
                </a:solidFill>
                <a:latin typeface="+mn-lt"/>
                <a:ea typeface="+mn-ea"/>
                <a:cs typeface="+mn-cs"/>
              </a:rPr>
              <a:t> «День триффидов» людей начинают преследовать </a:t>
            </a:r>
            <a:r>
              <a:rPr lang="ru-RU" sz="1200" b="0" i="0" kern="1200" dirty="0" err="1" smtClean="0">
                <a:solidFill>
                  <a:schemeClr val="tx1"/>
                </a:solidFill>
                <a:latin typeface="+mn-lt"/>
                <a:ea typeface="+mn-ea"/>
                <a:cs typeface="+mn-cs"/>
              </a:rPr>
              <a:t>триффиды</a:t>
            </a:r>
            <a:r>
              <a:rPr lang="ru-RU" sz="1200" b="0" i="0" kern="1200" dirty="0" smtClean="0">
                <a:solidFill>
                  <a:schemeClr val="tx1"/>
                </a:solidFill>
                <a:latin typeface="+mn-lt"/>
                <a:ea typeface="+mn-ea"/>
                <a:cs typeface="+mn-cs"/>
              </a:rPr>
              <a:t>, хищные подвижные растения, которые ранее повсеместно разводились из-за своей пищевой ценности.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Плотоядные растения по праву можно считать чудом природы. Эти удивительные растения — настоящие хищники, они ловят членистоногих, выделяют пищеварительный сок, растворяют жертву и в ходе этого процесса получают большую часть питательных веществ. Хищных растений довольно много (науке известны около 600 видов), они имеют специальные приспособления того или иного вида, которые и используют для привлечения и удержания своих жертв. Кроме того, всех их объединяет сравнительная бедность почв, на которых они обитают, а также яркая окраска, которая привлекает насекомых, как ассоциация с наличием нектара.</a:t>
            </a:r>
          </a:p>
          <a:p>
            <a:r>
              <a:rPr lang="ru-RU" sz="1200" b="0" i="0" kern="1200" dirty="0" smtClean="0">
                <a:solidFill>
                  <a:schemeClr val="tx1"/>
                </a:solidFill>
                <a:latin typeface="+mn-lt"/>
                <a:ea typeface="+mn-ea"/>
                <a:cs typeface="+mn-cs"/>
              </a:rPr>
              <a:t>Например, Дарлингтония калифорнийская (</a:t>
            </a:r>
            <a:r>
              <a:rPr lang="ru-RU" sz="1200" b="0" i="0" kern="1200" dirty="0" err="1" smtClean="0">
                <a:solidFill>
                  <a:schemeClr val="tx1"/>
                </a:solidFill>
                <a:latin typeface="+mn-lt"/>
                <a:ea typeface="+mn-ea"/>
                <a:cs typeface="+mn-cs"/>
              </a:rPr>
              <a:t>Darlingtonia</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Californica</a:t>
            </a:r>
            <a:r>
              <a:rPr lang="ru-RU" sz="1200" b="0" i="0" kern="1200" dirty="0" smtClean="0">
                <a:solidFill>
                  <a:schemeClr val="tx1"/>
                </a:solidFill>
                <a:latin typeface="+mn-lt"/>
                <a:ea typeface="+mn-ea"/>
                <a:cs typeface="+mn-cs"/>
              </a:rPr>
              <a:t>) — считается редким растением, растет в болотах и родниках с холодной проточной водой в северной Калифорнии и Орегоне.</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Глаз человека способен видеть все цвета радуги и различать их оттенки. Однако, встречается и нарушение цветового восприятия: полная цветовая слепота – очень редко, а</a:t>
            </a:r>
            <a:r>
              <a:rPr lang="ru-RU" baseline="0" dirty="0" smtClean="0"/>
              <a:t> частичная значительно чаще. Три вида частичной слепоты: 1-я – не различают красный и зеленый цвет; 2-я – красный и зеленый + путают фиолетовый с голубым; 3-я – не различают синий и фиолетовый (самое редкое расстройство).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59</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61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Короли окружали себя карликами - считалось, что они приносят удачу и создают веселье. Великанов нанимали для личной охраны.</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14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Несмотря на болезнь, миниатюрная индианка всегда жила полноценной жизнью. Недавно она закончила общеобразовательную школу а теперь планирует поступить в университет. Амге призналась, что мечтает сниматься в кино. </a:t>
            </a:r>
            <a:r>
              <a:rPr lang="ru-RU" dirty="0" err="1" smtClean="0"/>
              <a:t>Джиоти</a:t>
            </a:r>
            <a:r>
              <a:rPr lang="ru-RU" dirty="0" smtClean="0"/>
              <a:t> Амге является самой маленькой из ныне живущих женщин. </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17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18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Гиганты среди животных и растений.</a:t>
            </a:r>
            <a:endParaRPr lang="ru-RU" dirty="0"/>
          </a:p>
        </p:txBody>
      </p:sp>
      <p:sp>
        <p:nvSpPr>
          <p:cNvPr id="4" name="Номер слайда 3"/>
          <p:cNvSpPr>
            <a:spLocks noGrp="1"/>
          </p:cNvSpPr>
          <p:nvPr>
            <p:ph type="sldNum" sz="quarter" idx="10"/>
          </p:nvPr>
        </p:nvSpPr>
        <p:spPr/>
        <p:txBody>
          <a:bodyPr/>
          <a:lstStyle/>
          <a:p>
            <a:fld id="{CD8D82D1-50E6-4DC2-8692-896F81458AF7}" type="slidenum">
              <a:rPr lang="ru-RU" smtClean="0"/>
              <a:pPr/>
              <a:t>19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433010563"/>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134917207"/>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1425019747"/>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3755978443"/>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258592147"/>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1484337410"/>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4006117324"/>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3477288582"/>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4097524564"/>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454805071"/>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88967-1E6E-4C30-9519-42C1FF020400}" type="datetimeFigureOut">
              <a:rPr lang="en-GB" smtClean="0"/>
              <a:pPr/>
              <a:t>23/02/2018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2671973830"/>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9144000" cy="6858001"/>
          </a:xfrm>
          <a:prstGeom prst="rect">
            <a:avLst/>
          </a:prstGeom>
          <a:gradFill flip="none" rotWithShape="1">
            <a:gsLst>
              <a:gs pos="79000">
                <a:schemeClr val="bg1">
                  <a:alpha val="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0" y="-2"/>
            <a:ext cx="9144000" cy="6858002"/>
          </a:xfrm>
          <a:prstGeom prst="rect">
            <a:avLst/>
          </a:prstGeom>
          <a:noFill/>
          <a:ln>
            <a:noFill/>
          </a:ln>
        </p:spPr>
      </p:pic>
      <p:sp>
        <p:nvSpPr>
          <p:cNvPr id="2" name="Title Placeholder 1"/>
          <p:cNvSpPr>
            <a:spLocks noGrp="1"/>
          </p:cNvSpPr>
          <p:nvPr>
            <p:ph type="title"/>
          </p:nvPr>
        </p:nvSpPr>
        <p:spPr>
          <a:xfrm>
            <a:off x="457200" y="152400"/>
            <a:ext cx="8229600" cy="103316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88967-1E6E-4C30-9519-42C1FF020400}" type="datetimeFigureOut">
              <a:rPr lang="en-GB" smtClean="0"/>
              <a:pPr/>
              <a:t>23/02/2018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5CB38-A3BF-41B1-94C4-CF3DBE8C4303}" type="slidenum">
              <a:rPr lang="en-GB" smtClean="0"/>
              <a:pPr/>
              <a:t>‹#›</a:t>
            </a:fld>
            <a:endParaRPr lang="en-GB"/>
          </a:p>
        </p:txBody>
      </p:sp>
    </p:spTree>
    <p:extLst>
      <p:ext uri="{BB962C8B-B14F-4D97-AF65-F5344CB8AC3E}">
        <p14:creationId xmlns="" xmlns:p14="http://schemas.microsoft.com/office/powerpoint/2010/main" val="302056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hyperlink" Target="http://foboxs.com/fakty.photo.1547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foboxs.com/fakty.photo.15477" TargetMode="Externa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7.jpeg"/><Relationship Id="rId4" Type="http://schemas.openxmlformats.org/officeDocument/2006/relationships/image" Target="../media/image92.jpeg"/><Relationship Id="rId9" Type="http://schemas.openxmlformats.org/officeDocument/2006/relationships/image" Target="http://upload.wikimedia.org/wikipedia/commons/thumb/4/4e/Bactrian_Camel%2C_Whipsnade_-_geograph.org.uk_-_857721.jpg/265px-Bactrian_Camel%2C_Whipsnade_-_geograph.org.uk_-_857721.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0"/>
            <a:ext cx="9143998" cy="6858000"/>
          </a:xfrm>
          <a:prstGeom prst="rect">
            <a:avLst/>
          </a:prstGeom>
        </p:spPr>
      </p:pic>
      <p:sp>
        <p:nvSpPr>
          <p:cNvPr id="2" name="Title 1"/>
          <p:cNvSpPr>
            <a:spLocks noGrp="1"/>
          </p:cNvSpPr>
          <p:nvPr>
            <p:ph type="ctrTitle"/>
          </p:nvPr>
        </p:nvSpPr>
        <p:spPr>
          <a:xfrm>
            <a:off x="1295400" y="2514600"/>
            <a:ext cx="6781800" cy="1698625"/>
          </a:xfrm>
        </p:spPr>
        <p:txBody>
          <a:bodyPr>
            <a:noAutofit/>
          </a:bodyPr>
          <a:lstStyle/>
          <a:p>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БИОЛОГИЯ В КИНО: </a:t>
            </a:r>
            <a:b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ПРАВДА ИЛИ ВЫМЫСЕЛ</a:t>
            </a:r>
            <a:endParaRPr lang="en-GB"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4038600" y="4724400"/>
            <a:ext cx="5105400" cy="1066800"/>
          </a:xfrm>
        </p:spPr>
        <p:txBody>
          <a:bodyPr>
            <a:noAutofit/>
          </a:bodyPr>
          <a:lstStyle/>
          <a:p>
            <a:r>
              <a:rPr lang="ru-RU" sz="1600" dirty="0" smtClean="0">
                <a:ln w="18415" cmpd="sng">
                  <a:solidFill>
                    <a:srgbClr val="FFFFFF"/>
                  </a:solidFill>
                  <a:prstDash val="solid"/>
                </a:ln>
                <a:solidFill>
                  <a:srgbClr val="FFFFFF"/>
                </a:solidFill>
                <a:latin typeface="Times New Roman" pitchFamily="18" charset="0"/>
                <a:cs typeface="Times New Roman" pitchFamily="18" charset="0"/>
              </a:rPr>
              <a:t>Автор:</a:t>
            </a:r>
          </a:p>
          <a:p>
            <a:r>
              <a:rPr lang="ru-RU" sz="1600" dirty="0" smtClean="0">
                <a:ln w="18415" cmpd="sng">
                  <a:solidFill>
                    <a:srgbClr val="FFFFFF"/>
                  </a:solidFill>
                  <a:prstDash val="solid"/>
                </a:ln>
                <a:solidFill>
                  <a:srgbClr val="FFFFFF"/>
                </a:solidFill>
                <a:latin typeface="Times New Roman" pitchFamily="18" charset="0"/>
                <a:cs typeface="Times New Roman" pitchFamily="18" charset="0"/>
              </a:rPr>
              <a:t>К.Е. Безух, к.биол.н., </a:t>
            </a:r>
          </a:p>
          <a:p>
            <a:r>
              <a:rPr lang="ru-RU" sz="1600" dirty="0" smtClean="0">
                <a:ln w="18415" cmpd="sng">
                  <a:solidFill>
                    <a:srgbClr val="FFFFFF"/>
                  </a:solidFill>
                  <a:prstDash val="solid"/>
                </a:ln>
                <a:solidFill>
                  <a:srgbClr val="FFFFFF"/>
                </a:solidFill>
                <a:latin typeface="Times New Roman" pitchFamily="18" charset="0"/>
                <a:cs typeface="Times New Roman" pitchFamily="18" charset="0"/>
              </a:rPr>
              <a:t>доцент кафедры физиологии и зоологии </a:t>
            </a:r>
          </a:p>
          <a:p>
            <a:r>
              <a:rPr lang="ru-RU" sz="1600" dirty="0" smtClean="0">
                <a:ln w="18415" cmpd="sng">
                  <a:solidFill>
                    <a:srgbClr val="FFFFFF"/>
                  </a:solidFill>
                  <a:prstDash val="solid"/>
                </a:ln>
                <a:solidFill>
                  <a:srgbClr val="FFFFFF"/>
                </a:solidFill>
                <a:latin typeface="Times New Roman" pitchFamily="18" charset="0"/>
                <a:cs typeface="Times New Roman" pitchFamily="18" charset="0"/>
              </a:rPr>
              <a:t>ФГБОУ ВО «ЯГПУ им. К.Д. Ушинского»</a:t>
            </a:r>
            <a:endParaRPr lang="en-GB" sz="1600" dirty="0">
              <a:ln w="18415" cmpd="sng">
                <a:solidFill>
                  <a:srgbClr val="FFFFFF"/>
                </a:solidFill>
                <a:prstDash val="solid"/>
              </a:ln>
              <a:solidFill>
                <a:srgbClr val="FFFFFF"/>
              </a:solidFill>
              <a:latin typeface="Times New Roman" pitchFamily="18" charset="0"/>
              <a:cs typeface="Times New Roman" pitchFamily="18" charset="0"/>
            </a:endParaRPr>
          </a:p>
        </p:txBody>
      </p:sp>
      <p:pic>
        <p:nvPicPr>
          <p:cNvPr id="1027" name="Picture 3" descr="C:\Users\801770\Desktop\1.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 y="4300018"/>
            <a:ext cx="2438400" cy="2557981"/>
          </a:xfrm>
          <a:prstGeom prst="rect">
            <a:avLst/>
          </a:prstGeom>
          <a:noFill/>
          <a:effectLst>
            <a:glow rad="139700">
              <a:schemeClr val="accent4">
                <a:satMod val="175000"/>
                <a:alpha val="40000"/>
              </a:schemeClr>
            </a:glow>
          </a:effectLst>
        </p:spPr>
      </p:pic>
      <p:pic>
        <p:nvPicPr>
          <p:cNvPr id="8" name="Рисунок 7" descr="Безымянный.png"/>
          <p:cNvPicPr>
            <a:picLocks noChangeAspect="1"/>
          </p:cNvPicPr>
          <p:nvPr/>
        </p:nvPicPr>
        <p:blipFill>
          <a:blip r:embed="rId5" cstate="print"/>
          <a:stretch>
            <a:fillRect/>
          </a:stretch>
        </p:blipFill>
        <p:spPr>
          <a:xfrm>
            <a:off x="6457575" y="0"/>
            <a:ext cx="2686425" cy="2391109"/>
          </a:xfrm>
          <a:prstGeom prst="rect">
            <a:avLst/>
          </a:prstGeom>
        </p:spPr>
      </p:pic>
    </p:spTree>
    <p:extLst>
      <p:ext uri="{BB962C8B-B14F-4D97-AF65-F5344CB8AC3E}">
        <p14:creationId xmlns="" xmlns:p14="http://schemas.microsoft.com/office/powerpoint/2010/main" val="4212632314"/>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5562600"/>
            <a:ext cx="8229600" cy="1033166"/>
          </a:xfrm>
        </p:spPr>
        <p:txBody>
          <a:bodyPr>
            <a:noAutofit/>
          </a:bodyPr>
          <a:lstStyle/>
          <a:p>
            <a:r>
              <a:rPr lang="ru-RU" sz="3200" dirty="0" smtClean="0">
                <a:effectLst>
                  <a:outerShdw blurRad="38100" dist="38100" dir="2700000" algn="tl">
                    <a:srgbClr val="000000">
                      <a:alpha val="43137"/>
                    </a:srgbClr>
                  </a:outerShdw>
                </a:effectLst>
                <a:latin typeface="Times New Roman" pitchFamily="18" charset="0"/>
                <a:cs typeface="Times New Roman" pitchFamily="18" charset="0"/>
              </a:rPr>
              <a:t>На момент смерти (1940 г.) </a:t>
            </a:r>
            <a:br>
              <a:rPr lang="ru-RU" sz="32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dirty="0" smtClean="0">
                <a:effectLst>
                  <a:outerShdw blurRad="38100" dist="38100" dir="2700000" algn="tl">
                    <a:srgbClr val="000000">
                      <a:alpha val="43137"/>
                    </a:srgbClr>
                  </a:outerShdw>
                </a:effectLst>
                <a:latin typeface="Times New Roman" pitchFamily="18" charset="0"/>
                <a:cs typeface="Times New Roman" pitchFamily="18" charset="0"/>
              </a:rPr>
              <a:t>его рост составлял 272 см</a:t>
            </a:r>
            <a:endParaRPr lang="ru-RU"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Содержимое 5" descr="Безымянный.png"/>
          <p:cNvPicPr>
            <a:picLocks noGrp="1" noChangeAspect="1"/>
          </p:cNvPicPr>
          <p:nvPr>
            <p:ph idx="1"/>
          </p:nvPr>
        </p:nvPicPr>
        <p:blipFill>
          <a:blip r:embed="rId2" cstate="print"/>
          <a:stretch>
            <a:fillRect/>
          </a:stretch>
        </p:blipFill>
        <p:spPr>
          <a:xfrm>
            <a:off x="838200" y="381001"/>
            <a:ext cx="7619999" cy="5144924"/>
          </a:xfrm>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0" y="3276600"/>
            <a:ext cx="2971800" cy="1752600"/>
          </a:xfrm>
        </p:spPr>
        <p:txBody>
          <a:bodyPr>
            <a:noAutofit/>
          </a:bodyPr>
          <a:lstStyle/>
          <a:p>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Женщина-гигант</a:t>
            </a:r>
            <a:b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Анна Сван </a:t>
            </a:r>
            <a:b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(г.р. 1846) –</a:t>
            </a:r>
            <a:b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229 см</a:t>
            </a:r>
            <a:endParaRPr lang="ru-RU" sz="36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descr="Безымянный.png"/>
          <p:cNvPicPr>
            <a:picLocks noChangeAspect="1"/>
          </p:cNvPicPr>
          <p:nvPr/>
        </p:nvPicPr>
        <p:blipFill>
          <a:blip r:embed="rId2" cstate="print"/>
          <a:stretch>
            <a:fillRect/>
          </a:stretch>
        </p:blipFill>
        <p:spPr>
          <a:xfrm>
            <a:off x="228600" y="228600"/>
            <a:ext cx="5125166" cy="6420747"/>
          </a:xfrm>
          <a:prstGeom prst="rect">
            <a:avLst/>
          </a:prstGeom>
          <a:ln>
            <a:noFill/>
          </a:ln>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Безымянный.png"/>
          <p:cNvPicPr>
            <a:picLocks noGrp="1" noChangeAspect="1"/>
          </p:cNvPicPr>
          <p:nvPr>
            <p:ph sz="half" idx="2"/>
          </p:nvPr>
        </p:nvPicPr>
        <p:blipFill>
          <a:blip r:embed="rId2" cstate="print"/>
          <a:stretch>
            <a:fillRect/>
          </a:stretch>
        </p:blipFill>
        <p:spPr>
          <a:xfrm>
            <a:off x="4572000" y="228600"/>
            <a:ext cx="4310341" cy="6379305"/>
          </a:xfrm>
        </p:spPr>
      </p:pic>
      <p:pic>
        <p:nvPicPr>
          <p:cNvPr id="7" name="Рисунок 6" descr="Безымянный.png"/>
          <p:cNvPicPr>
            <a:picLocks noChangeAspect="1"/>
          </p:cNvPicPr>
          <p:nvPr/>
        </p:nvPicPr>
        <p:blipFill>
          <a:blip r:embed="rId3" cstate="print"/>
          <a:stretch>
            <a:fillRect/>
          </a:stretch>
        </p:blipFill>
        <p:spPr>
          <a:xfrm>
            <a:off x="228600" y="228600"/>
            <a:ext cx="3315163" cy="5220429"/>
          </a:xfrm>
          <a:prstGeom prst="rect">
            <a:avLst/>
          </a:prstGeom>
        </p:spPr>
      </p:pic>
      <p:sp>
        <p:nvSpPr>
          <p:cNvPr id="2" name="Заголовок 1"/>
          <p:cNvSpPr>
            <a:spLocks noGrp="1"/>
          </p:cNvSpPr>
          <p:nvPr>
            <p:ph type="title"/>
          </p:nvPr>
        </p:nvSpPr>
        <p:spPr>
          <a:xfrm>
            <a:off x="381000" y="5486400"/>
            <a:ext cx="4191000" cy="10331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Современные великаны</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876800" y="5562600"/>
            <a:ext cx="3962400" cy="914400"/>
          </a:xfrm>
        </p:spPr>
        <p:txBody>
          <a:bodyPr>
            <a:noAutofit/>
          </a:bodyPr>
          <a:lstStyle/>
          <a:p>
            <a:pPr marL="3175" indent="-3175" algn="ctr">
              <a:buNone/>
            </a:pP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Турецкий фермер </a:t>
            </a:r>
          </a:p>
          <a:p>
            <a:pPr marL="3175" indent="-3175" algn="ctr">
              <a:buNone/>
            </a:pP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Султан </a:t>
            </a:r>
            <a:r>
              <a:rPr lang="ru-RU" sz="24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Кёсен</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251 см</a:t>
            </a:r>
          </a:p>
          <a:p>
            <a:pPr>
              <a:buNone/>
            </a:pPr>
            <a:endParaRPr lang="ru-RU" sz="2400" dirty="0"/>
          </a:p>
        </p:txBody>
      </p:sp>
      <p:sp>
        <p:nvSpPr>
          <p:cNvPr id="6" name="TextBox 5"/>
          <p:cNvSpPr txBox="1"/>
          <p:nvPr/>
        </p:nvSpPr>
        <p:spPr>
          <a:xfrm>
            <a:off x="304800" y="4953000"/>
            <a:ext cx="3193695" cy="369332"/>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Китаянка </a:t>
            </a: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Яо</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Дефен</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- 234 см</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91200"/>
            <a:ext cx="8229600" cy="838200"/>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Женщина-статуэтка</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Содержимое 5" descr="Безымянный.png"/>
          <p:cNvPicPr>
            <a:picLocks noGrp="1" noChangeAspect="1"/>
          </p:cNvPicPr>
          <p:nvPr>
            <p:ph sz="half" idx="1"/>
          </p:nvPr>
        </p:nvPicPr>
        <p:blipFill>
          <a:blip r:embed="rId2" cstate="print"/>
          <a:stretch>
            <a:fillRect/>
          </a:stretch>
        </p:blipFill>
        <p:spPr>
          <a:xfrm>
            <a:off x="609600" y="381000"/>
            <a:ext cx="3836207" cy="5105400"/>
          </a:xfrm>
        </p:spPr>
      </p:pic>
      <p:pic>
        <p:nvPicPr>
          <p:cNvPr id="8" name="Содержимое 7" descr="Безымянный.png"/>
          <p:cNvPicPr>
            <a:picLocks noGrp="1" noChangeAspect="1"/>
          </p:cNvPicPr>
          <p:nvPr>
            <p:ph sz="half" idx="2"/>
          </p:nvPr>
        </p:nvPicPr>
        <p:blipFill>
          <a:blip r:embed="rId3" cstate="print"/>
          <a:stretch>
            <a:fillRect/>
          </a:stretch>
        </p:blipFill>
        <p:spPr>
          <a:xfrm>
            <a:off x="5181600" y="381000"/>
            <a:ext cx="3429000" cy="5105400"/>
          </a:xfrm>
        </p:spPr>
      </p:pic>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343400"/>
            <a:ext cx="4343400" cy="1828800"/>
          </a:xfrm>
        </p:spPr>
        <p:txBody>
          <a:bodyPr>
            <a:normAutofit fontScale="90000"/>
          </a:bodyPr>
          <a:lstStyle/>
          <a:p>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Паулина</a:t>
            </a: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700" b="1" dirty="0" err="1" smtClean="0">
                <a:effectLst>
                  <a:outerShdw blurRad="38100" dist="38100" dir="2700000" algn="tl">
                    <a:srgbClr val="000000">
                      <a:alpha val="43137"/>
                    </a:srgbClr>
                  </a:outerShdw>
                </a:effectLst>
                <a:latin typeface="Times New Roman" pitchFamily="18" charset="0"/>
                <a:cs typeface="Times New Roman" pitchFamily="18" charset="0"/>
              </a:rPr>
              <a:t>Мустерс</a:t>
            </a: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 </a:t>
            </a:r>
            <a:b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Pauline</a:t>
            </a: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Musters</a:t>
            </a: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 1876–1895) –  гражданка Нидерландов, имевшая рост 23 дюйма </a:t>
            </a:r>
            <a:b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(58 см)</a:t>
            </a:r>
            <a:b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sz="2800" dirty="0"/>
          </a:p>
        </p:txBody>
      </p:sp>
      <p:sp>
        <p:nvSpPr>
          <p:cNvPr id="7" name="TextBox 6"/>
          <p:cNvSpPr txBox="1"/>
          <p:nvPr/>
        </p:nvSpPr>
        <p:spPr>
          <a:xfrm>
            <a:off x="4724400" y="1219200"/>
            <a:ext cx="3962400" cy="1077218"/>
          </a:xfrm>
          <a:prstGeom prst="rect">
            <a:avLst/>
          </a:prstGeom>
          <a:noFill/>
        </p:spPr>
        <p:txBody>
          <a:bodyPr wrap="squar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Самая маленькая </a:t>
            </a:r>
          </a:p>
          <a:p>
            <a:r>
              <a:rPr lang="ru-RU"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женщина в истории</a:t>
            </a:r>
            <a:endParaRPr lang="ru-RU"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Содержимое 7" descr="Безымянный.png"/>
          <p:cNvPicPr>
            <a:picLocks noGrp="1" noChangeAspect="1"/>
          </p:cNvPicPr>
          <p:nvPr>
            <p:ph sz="half" idx="2"/>
          </p:nvPr>
        </p:nvPicPr>
        <p:blipFill>
          <a:blip r:embed="rId3" cstate="print"/>
          <a:stretch>
            <a:fillRect/>
          </a:stretch>
        </p:blipFill>
        <p:spPr>
          <a:xfrm>
            <a:off x="304800" y="457200"/>
            <a:ext cx="4038600" cy="3288817"/>
          </a:xfrm>
        </p:spPr>
      </p:pic>
      <p:pic>
        <p:nvPicPr>
          <p:cNvPr id="10" name="Содержимое 9" descr="Безымянный.png"/>
          <p:cNvPicPr>
            <a:picLocks noGrp="1" noChangeAspect="1"/>
          </p:cNvPicPr>
          <p:nvPr>
            <p:ph sz="half" idx="1"/>
          </p:nvPr>
        </p:nvPicPr>
        <p:blipFill>
          <a:blip r:embed="rId4" cstate="print"/>
          <a:stretch>
            <a:fillRect/>
          </a:stretch>
        </p:blipFill>
        <p:spPr>
          <a:xfrm>
            <a:off x="4648200" y="2514600"/>
            <a:ext cx="4038600" cy="4038600"/>
          </a:xfrm>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886200"/>
            <a:ext cx="3810000" cy="1033166"/>
          </a:xfrm>
        </p:spPr>
        <p:txBody>
          <a:bodyPr>
            <a:noAutofit/>
          </a:bodyPr>
          <a:lstStyle/>
          <a:p>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Современные карлики</a:t>
            </a:r>
            <a:endParaRPr lang="ru-RU"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3886200" y="5181600"/>
            <a:ext cx="5029201" cy="1569660"/>
          </a:xfrm>
          <a:prstGeom prst="rect">
            <a:avLst/>
          </a:prstGeom>
          <a:noFill/>
        </p:spPr>
        <p:txBody>
          <a:bodyPr wrap="square" rtlCol="0">
            <a:spAutoFit/>
          </a:bodyPr>
          <a:lstStyle/>
          <a:p>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У жителя удаленной непальской деревушки </a:t>
            </a:r>
            <a:r>
              <a:rPr lang="ru-RU"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Чандры</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Бахадура</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Данги</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рост составляет всего лишь 54.6 см</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Содержимое 7" descr="Безымянный.png"/>
          <p:cNvPicPr>
            <a:picLocks noGrp="1" noChangeAspect="1"/>
          </p:cNvPicPr>
          <p:nvPr>
            <p:ph sz="half" idx="2"/>
          </p:nvPr>
        </p:nvPicPr>
        <p:blipFill>
          <a:blip r:embed="rId2" cstate="print"/>
          <a:stretch>
            <a:fillRect/>
          </a:stretch>
        </p:blipFill>
        <p:spPr>
          <a:xfrm>
            <a:off x="304800" y="304800"/>
            <a:ext cx="3629532" cy="3448532"/>
          </a:xfrm>
        </p:spPr>
      </p:pic>
      <p:pic>
        <p:nvPicPr>
          <p:cNvPr id="10" name="Содержимое 9" descr="Безымянный.png"/>
          <p:cNvPicPr>
            <a:picLocks noGrp="1" noChangeAspect="1"/>
          </p:cNvPicPr>
          <p:nvPr>
            <p:ph sz="half" idx="1"/>
          </p:nvPr>
        </p:nvPicPr>
        <p:blipFill>
          <a:blip r:embed="rId3" cstate="print"/>
          <a:stretch>
            <a:fillRect/>
          </a:stretch>
        </p:blipFill>
        <p:spPr>
          <a:xfrm>
            <a:off x="4572000" y="1524000"/>
            <a:ext cx="4038600" cy="3310998"/>
          </a:xfrm>
        </p:spPr>
      </p:pic>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886200"/>
            <a:ext cx="4495800" cy="2209800"/>
          </a:xfrm>
        </p:spPr>
        <p:txBody>
          <a:bodyPr>
            <a:noAutofit/>
          </a:bodyPr>
          <a:lstStyle/>
          <a:p>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Джиоти</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Амге</a:t>
            </a:r>
            <a:b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(г. </a:t>
            </a:r>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Нагпур</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Индия) –</a:t>
            </a:r>
            <a:b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рост 61.95 см</a:t>
            </a:r>
            <a:b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Содержимое 7" descr="Безымянный.png"/>
          <p:cNvPicPr>
            <a:picLocks noGrp="1" noChangeAspect="1"/>
          </p:cNvPicPr>
          <p:nvPr>
            <p:ph sz="half" idx="2"/>
          </p:nvPr>
        </p:nvPicPr>
        <p:blipFill>
          <a:blip r:embed="rId2" cstate="print"/>
          <a:stretch>
            <a:fillRect/>
          </a:stretch>
        </p:blipFill>
        <p:spPr>
          <a:xfrm>
            <a:off x="228600" y="381000"/>
            <a:ext cx="4381742" cy="3048000"/>
          </a:xfrm>
        </p:spPr>
      </p:pic>
      <p:pic>
        <p:nvPicPr>
          <p:cNvPr id="10" name="Содержимое 9" descr="Безымянный.png"/>
          <p:cNvPicPr>
            <a:picLocks noGrp="1" noChangeAspect="1"/>
          </p:cNvPicPr>
          <p:nvPr>
            <p:ph sz="half" idx="1"/>
          </p:nvPr>
        </p:nvPicPr>
        <p:blipFill>
          <a:blip r:embed="rId3" cstate="print"/>
          <a:stretch>
            <a:fillRect/>
          </a:stretch>
        </p:blipFill>
        <p:spPr>
          <a:xfrm>
            <a:off x="5105400" y="1905000"/>
            <a:ext cx="3698044" cy="4525963"/>
          </a:xfrm>
        </p:spPr>
      </p:pic>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5638800"/>
            <a:ext cx="8229600" cy="8807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Самая маленькая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из ныне живущих женщин</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Содержимое 4" descr="Безымянный.png"/>
          <p:cNvPicPr>
            <a:picLocks noGrp="1" noChangeAspect="1"/>
          </p:cNvPicPr>
          <p:nvPr>
            <p:ph idx="1"/>
          </p:nvPr>
        </p:nvPicPr>
        <p:blipFill>
          <a:blip r:embed="rId3" cstate="print"/>
          <a:stretch>
            <a:fillRect/>
          </a:stretch>
        </p:blipFill>
        <p:spPr>
          <a:xfrm>
            <a:off x="914400" y="457200"/>
            <a:ext cx="7467600" cy="4879489"/>
          </a:xfrm>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Безымянный.png"/>
          <p:cNvPicPr>
            <a:picLocks noGrp="1" noChangeAspect="1"/>
          </p:cNvPicPr>
          <p:nvPr>
            <p:ph idx="1"/>
          </p:nvPr>
        </p:nvPicPr>
        <p:blipFill>
          <a:blip r:embed="rId3" cstate="print"/>
          <a:stretch>
            <a:fillRect/>
          </a:stretch>
        </p:blipFill>
        <p:spPr>
          <a:xfrm>
            <a:off x="3810000" y="1612066"/>
            <a:ext cx="5103748" cy="4971298"/>
          </a:xfrm>
        </p:spPr>
      </p:pic>
      <p:pic>
        <p:nvPicPr>
          <p:cNvPr id="5" name="Рисунок 4" descr="Безымянный.png"/>
          <p:cNvPicPr>
            <a:picLocks noChangeAspect="1"/>
          </p:cNvPicPr>
          <p:nvPr/>
        </p:nvPicPr>
        <p:blipFill>
          <a:blip r:embed="rId4" cstate="print"/>
          <a:stretch>
            <a:fillRect/>
          </a:stretch>
        </p:blipFill>
        <p:spPr>
          <a:xfrm>
            <a:off x="304800" y="228600"/>
            <a:ext cx="4001059" cy="4677428"/>
          </a:xfrm>
          <a:prstGeom prst="rect">
            <a:avLst/>
          </a:prstGeom>
        </p:spPr>
      </p:pic>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бык-великан.png"/>
          <p:cNvPicPr>
            <a:picLocks noGrp="1" noChangeAspect="1"/>
          </p:cNvPicPr>
          <p:nvPr>
            <p:ph sz="half" idx="1"/>
          </p:nvPr>
        </p:nvPicPr>
        <p:blipFill>
          <a:blip r:embed="rId3" cstate="print"/>
          <a:stretch>
            <a:fillRect/>
          </a:stretch>
        </p:blipFill>
        <p:spPr>
          <a:xfrm>
            <a:off x="152400" y="152400"/>
            <a:ext cx="4267200" cy="3152583"/>
          </a:xfrm>
        </p:spPr>
      </p:pic>
      <p:pic>
        <p:nvPicPr>
          <p:cNvPr id="13314" name="Picture 2"/>
          <p:cNvPicPr>
            <a:picLocks noChangeAspect="1" noChangeArrowheads="1"/>
          </p:cNvPicPr>
          <p:nvPr/>
        </p:nvPicPr>
        <p:blipFill>
          <a:blip r:embed="rId4" cstate="print"/>
          <a:srcRect/>
          <a:stretch>
            <a:fillRect/>
          </a:stretch>
        </p:blipFill>
        <p:spPr bwMode="auto">
          <a:xfrm>
            <a:off x="152400" y="3505200"/>
            <a:ext cx="4236131" cy="32004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4724400" y="152400"/>
            <a:ext cx="4230120" cy="31242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cstate="print"/>
          <a:srcRect/>
          <a:stretch>
            <a:fillRect/>
          </a:stretch>
        </p:blipFill>
        <p:spPr bwMode="auto">
          <a:xfrm>
            <a:off x="4724400" y="3505200"/>
            <a:ext cx="4191000" cy="31242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5638800"/>
            <a:ext cx="7086600" cy="8045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Великаны и карлики</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Содержимое 5" descr="Безымянный.png"/>
          <p:cNvPicPr>
            <a:picLocks noGrp="1" noChangeAspect="1"/>
          </p:cNvPicPr>
          <p:nvPr>
            <p:ph idx="1"/>
          </p:nvPr>
        </p:nvPicPr>
        <p:blipFill>
          <a:blip r:embed="rId3" cstate="print"/>
          <a:stretch>
            <a:fillRect/>
          </a:stretch>
        </p:blipFill>
        <p:spPr>
          <a:xfrm>
            <a:off x="762000" y="457200"/>
            <a:ext cx="7853662" cy="5232264"/>
          </a:xfrm>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5" descr="karlikovaya-koshka.png"/>
          <p:cNvPicPr>
            <a:picLocks noGrp="1" noChangeAspect="1"/>
          </p:cNvPicPr>
          <p:nvPr>
            <p:ph sz="half" idx="1"/>
          </p:nvPr>
        </p:nvPicPr>
        <p:blipFill>
          <a:blip r:embed="rId3" cstate="print"/>
          <a:stretch>
            <a:fillRect/>
          </a:stretch>
        </p:blipFill>
        <p:spPr>
          <a:xfrm>
            <a:off x="228600" y="3429000"/>
            <a:ext cx="4191000" cy="3237445"/>
          </a:xfrm>
        </p:spPr>
      </p:pic>
      <p:pic>
        <p:nvPicPr>
          <p:cNvPr id="6" name="Picture 3"/>
          <p:cNvPicPr>
            <a:picLocks noGrp="1" noChangeAspect="1" noChangeArrowheads="1"/>
          </p:cNvPicPr>
          <p:nvPr>
            <p:ph sz="half" idx="2"/>
          </p:nvPr>
        </p:nvPicPr>
        <p:blipFill>
          <a:blip r:embed="rId4" cstate="print"/>
          <a:srcRect/>
          <a:stretch>
            <a:fillRect/>
          </a:stretch>
        </p:blipFill>
        <p:spPr bwMode="auto">
          <a:xfrm>
            <a:off x="4648200" y="228600"/>
            <a:ext cx="4191000" cy="3048000"/>
          </a:xfrm>
          <a:prstGeom prst="rect">
            <a:avLst/>
          </a:prstGeom>
          <a:noFill/>
          <a:ln w="9525">
            <a:noFill/>
            <a:miter lim="800000"/>
            <a:headEnd/>
            <a:tailEnd/>
          </a:ln>
          <a:effectLst/>
        </p:spPr>
      </p:pic>
      <p:pic>
        <p:nvPicPr>
          <p:cNvPr id="6147" name="Picture 3" descr="C:\Users\801770\Desktop\до 24.11 к открытой лекции\рисунки\хомяк.jpg"/>
          <p:cNvPicPr>
            <a:picLocks noChangeAspect="1" noChangeArrowheads="1"/>
          </p:cNvPicPr>
          <p:nvPr/>
        </p:nvPicPr>
        <p:blipFill>
          <a:blip r:embed="rId5" cstate="print"/>
          <a:srcRect/>
          <a:stretch>
            <a:fillRect/>
          </a:stretch>
        </p:blipFill>
        <p:spPr bwMode="auto">
          <a:xfrm>
            <a:off x="4648200" y="3429000"/>
            <a:ext cx="4267200" cy="3200400"/>
          </a:xfrm>
          <a:prstGeom prst="rect">
            <a:avLst/>
          </a:prstGeom>
          <a:noFill/>
        </p:spPr>
      </p:pic>
      <p:pic>
        <p:nvPicPr>
          <p:cNvPr id="7" name="Picture 2" descr="C:\Users\801770\Desktop\до 24.11 к открытой лекции\рисунки\использовано\лошадка.jpg"/>
          <p:cNvPicPr>
            <a:picLocks noChangeAspect="1" noChangeArrowheads="1"/>
          </p:cNvPicPr>
          <p:nvPr/>
        </p:nvPicPr>
        <p:blipFill>
          <a:blip r:embed="rId6" cstate="print"/>
          <a:srcRect/>
          <a:stretch>
            <a:fillRect/>
          </a:stretch>
        </p:blipFill>
        <p:spPr bwMode="auto">
          <a:xfrm>
            <a:off x="228600" y="228600"/>
            <a:ext cx="4191000" cy="2981325"/>
          </a:xfrm>
          <a:prstGeom prst="rect">
            <a:avLst/>
          </a:prstGeom>
          <a:noFill/>
        </p:spPr>
      </p:pic>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5486400"/>
            <a:ext cx="3276600" cy="7283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Адам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Райнер</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latin typeface="Times New Roman" pitchFamily="18" charset="0"/>
                <a:cs typeface="Times New Roman" pitchFamily="18" charset="0"/>
              </a:rPr>
              <a:t>(г.р. 1899)</a:t>
            </a:r>
            <a:endParaRPr lang="ru-RU" sz="3600" dirty="0">
              <a:latin typeface="Times New Roman" pitchFamily="18" charset="0"/>
              <a:cs typeface="Times New Roman" pitchFamily="18" charset="0"/>
            </a:endParaRPr>
          </a:p>
        </p:txBody>
      </p:sp>
      <p:pic>
        <p:nvPicPr>
          <p:cNvPr id="4" name="the_image" descr="http://foboxs.com/_tmpp/45/_tmp/1422558931.jpg">
            <a:hlinkClick r:id="rId3"/>
          </p:cNvPr>
          <p:cNvPicPr>
            <a:picLocks noGrp="1"/>
          </p:cNvPicPr>
          <p:nvPr>
            <p:ph idx="1"/>
          </p:nvPr>
        </p:nvPicPr>
        <p:blipFill>
          <a:blip r:embed="rId4" cstate="print"/>
          <a:srcRect/>
          <a:stretch>
            <a:fillRect/>
          </a:stretch>
        </p:blipFill>
        <p:spPr bwMode="auto">
          <a:xfrm>
            <a:off x="228600" y="228600"/>
            <a:ext cx="4800600" cy="4495800"/>
          </a:xfrm>
          <a:prstGeom prst="rect">
            <a:avLst/>
          </a:prstGeom>
          <a:noFill/>
          <a:ln w="9525">
            <a:noFill/>
            <a:miter lim="800000"/>
            <a:headEnd/>
            <a:tailEnd/>
          </a:ln>
        </p:spPr>
      </p:pic>
      <p:pic>
        <p:nvPicPr>
          <p:cNvPr id="5" name="the_image" descr="http://foboxs.com/_tmpp/45/_tmp/1422558929.jpg">
            <a:hlinkClick r:id="rId5"/>
          </p:cNvPr>
          <p:cNvPicPr/>
          <p:nvPr/>
        </p:nvPicPr>
        <p:blipFill>
          <a:blip r:embed="rId6" cstate="print"/>
          <a:srcRect/>
          <a:stretch>
            <a:fillRect/>
          </a:stretch>
        </p:blipFill>
        <p:spPr bwMode="auto">
          <a:xfrm>
            <a:off x="3581400" y="4876800"/>
            <a:ext cx="5362575" cy="1787525"/>
          </a:xfrm>
          <a:prstGeom prst="rect">
            <a:avLst/>
          </a:prstGeom>
          <a:noFill/>
          <a:ln w="9525">
            <a:noFill/>
            <a:miter lim="800000"/>
            <a:headEnd/>
            <a:tailEnd/>
          </a:ln>
        </p:spPr>
      </p:pic>
      <p:sp>
        <p:nvSpPr>
          <p:cNvPr id="6" name="TextBox 5"/>
          <p:cNvSpPr txBox="1"/>
          <p:nvPr/>
        </p:nvSpPr>
        <p:spPr>
          <a:xfrm>
            <a:off x="5410200" y="1447800"/>
            <a:ext cx="3276600" cy="2893100"/>
          </a:xfrm>
          <a:prstGeom prst="rect">
            <a:avLst/>
          </a:prstGeom>
          <a:noFill/>
        </p:spPr>
        <p:txBody>
          <a:bodyPr wrap="square" rtlCol="0">
            <a:spAutoFit/>
          </a:bodyPr>
          <a:lstStyle/>
          <a:p>
            <a:pPr algn="ctr"/>
            <a:r>
              <a:rPr lang="ru-RU" sz="2600" dirty="0" smtClean="0">
                <a:solidFill>
                  <a:schemeClr val="bg1"/>
                </a:solidFill>
                <a:latin typeface="Times New Roman" pitchFamily="18" charset="0"/>
                <a:cs typeface="Times New Roman" pitchFamily="18" charset="0"/>
              </a:rPr>
              <a:t>Единственный человек в истории человечества, который по праву мог называть себя карликом и гигантом в одном лице.</a:t>
            </a:r>
            <a:endParaRPr lang="ru-RU" sz="2600" dirty="0">
              <a:solidFill>
                <a:schemeClr val="bg1"/>
              </a:solidFill>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0" y="3276600"/>
            <a:ext cx="3886200" cy="8382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Охотники на ведьм </a:t>
            </a:r>
            <a:r>
              <a:rPr lang="ru-RU" sz="3200" dirty="0" smtClean="0">
                <a:latin typeface="Times New Roman" pitchFamily="18" charset="0"/>
                <a:cs typeface="Times New Roman" pitchFamily="18" charset="0"/>
              </a:rPr>
              <a:t>(2013</a:t>
            </a:r>
            <a:r>
              <a:rPr lang="ru-RU" sz="3200" dirty="0" smtClean="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pic>
        <p:nvPicPr>
          <p:cNvPr id="12290" name="Picture 2" descr="https://www.kinopoisk.ru/images/film_big/462465.jpg"/>
          <p:cNvPicPr>
            <a:picLocks noChangeAspect="1" noChangeArrowheads="1"/>
          </p:cNvPicPr>
          <p:nvPr/>
        </p:nvPicPr>
        <p:blipFill>
          <a:blip r:embed="rId2" cstate="print"/>
          <a:srcRect b="6250"/>
          <a:stretch>
            <a:fillRect/>
          </a:stretch>
        </p:blipFill>
        <p:spPr bwMode="auto">
          <a:xfrm>
            <a:off x="228600" y="381000"/>
            <a:ext cx="4514048" cy="6019800"/>
          </a:xfrm>
          <a:prstGeom prst="rect">
            <a:avLst/>
          </a:prstGeom>
          <a:noFill/>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0" y="3276600"/>
            <a:ext cx="3276600" cy="10331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Близнецы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Содержимое 4" descr="Безымянный.png"/>
          <p:cNvPicPr>
            <a:picLocks noGrp="1" noChangeAspect="1"/>
          </p:cNvPicPr>
          <p:nvPr>
            <p:ph idx="1"/>
          </p:nvPr>
        </p:nvPicPr>
        <p:blipFill>
          <a:blip r:embed="rId3" cstate="print"/>
          <a:stretch>
            <a:fillRect/>
          </a:stretch>
        </p:blipFill>
        <p:spPr>
          <a:xfrm>
            <a:off x="381000" y="304800"/>
            <a:ext cx="5029200" cy="6208208"/>
          </a:xfrm>
        </p:spPr>
      </p:pic>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3" cstate="print"/>
          <a:srcRect/>
          <a:stretch>
            <a:fillRect/>
          </a:stretch>
        </p:blipFill>
        <p:spPr bwMode="auto">
          <a:xfrm>
            <a:off x="228600" y="228600"/>
            <a:ext cx="4003844" cy="5486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029200" y="228600"/>
            <a:ext cx="3911600" cy="5473700"/>
          </a:xfrm>
          <a:prstGeom prst="rect">
            <a:avLst/>
          </a:prstGeom>
          <a:noFill/>
          <a:ln w="9525">
            <a:noFill/>
            <a:miter lim="800000"/>
            <a:headEnd/>
            <a:tailEnd/>
          </a:ln>
        </p:spPr>
      </p:pic>
      <p:sp>
        <p:nvSpPr>
          <p:cNvPr id="7" name="Заголовок 1"/>
          <p:cNvSpPr>
            <a:spLocks noGrp="1"/>
          </p:cNvSpPr>
          <p:nvPr>
            <p:ph type="title"/>
          </p:nvPr>
        </p:nvSpPr>
        <p:spPr>
          <a:xfrm>
            <a:off x="457200" y="5867400"/>
            <a:ext cx="8229600" cy="728663"/>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Сиамские близнецы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8600" y="5410200"/>
            <a:ext cx="4040188" cy="990600"/>
          </a:xfrm>
        </p:spPr>
        <p:txBody>
          <a:bodyPr>
            <a:normAutofit fontScale="85000" lnSpcReduction="20000"/>
          </a:bodyPr>
          <a:lstStyle/>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Милли и Кристин </a:t>
            </a:r>
            <a:r>
              <a:rPr lang="ru-RU"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Маккой</a:t>
            </a: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«Двуглавый Соловей» </a:t>
            </a:r>
          </a:p>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(1851-1912)</a:t>
            </a:r>
            <a:endParaRPr lang="ru-RU"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Текст 4"/>
          <p:cNvSpPr>
            <a:spLocks noGrp="1"/>
          </p:cNvSpPr>
          <p:nvPr>
            <p:ph type="body" sz="quarter" idx="3"/>
          </p:nvPr>
        </p:nvSpPr>
        <p:spPr>
          <a:xfrm>
            <a:off x="5181600" y="1371600"/>
            <a:ext cx="3736975" cy="792162"/>
          </a:xfrm>
        </p:spPr>
        <p:txBody>
          <a:bodyPr/>
          <a:lstStyle/>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Роза и </a:t>
            </a:r>
            <a:r>
              <a:rPr lang="ru-RU"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Жозефа</a:t>
            </a: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Блажек</a:t>
            </a:r>
            <a:endParaRPr lang="ru-RU"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2" descr="C:\Users\801770\Desktop\до 24.11 к открытой лекции\рисунки\Милли и Кристина Маккой.jpg"/>
          <p:cNvPicPr>
            <a:picLocks noGrp="1" noChangeAspect="1" noChangeArrowheads="1"/>
          </p:cNvPicPr>
          <p:nvPr>
            <p:ph sz="half" idx="2"/>
          </p:nvPr>
        </p:nvPicPr>
        <p:blipFill>
          <a:blip r:embed="rId3" cstate="print"/>
          <a:srcRect/>
          <a:stretch>
            <a:fillRect/>
          </a:stretch>
        </p:blipFill>
        <p:spPr bwMode="auto">
          <a:xfrm>
            <a:off x="266535" y="304800"/>
            <a:ext cx="4001541" cy="4724400"/>
          </a:xfrm>
          <a:prstGeom prst="rect">
            <a:avLst/>
          </a:prstGeom>
          <a:noFill/>
        </p:spPr>
      </p:pic>
      <p:pic>
        <p:nvPicPr>
          <p:cNvPr id="8" name="Picture 3" descr="C:\Users\801770\Desktop\до 24.11 к открытой лекции\рисунки\Роза и Жозефа Блажек.jpg"/>
          <p:cNvPicPr>
            <a:picLocks noGrp="1" noChangeAspect="1" noChangeArrowheads="1"/>
          </p:cNvPicPr>
          <p:nvPr>
            <p:ph sz="quarter" idx="4"/>
          </p:nvPr>
        </p:nvPicPr>
        <p:blipFill>
          <a:blip r:embed="rId4" cstate="print"/>
          <a:srcRect/>
          <a:stretch>
            <a:fillRect/>
          </a:stretch>
        </p:blipFill>
        <p:spPr bwMode="auto">
          <a:xfrm>
            <a:off x="5257800" y="2438400"/>
            <a:ext cx="3657058" cy="4211516"/>
          </a:xfrm>
          <a:prstGeom prst="rect">
            <a:avLst/>
          </a:prstGeom>
          <a:noFill/>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5334000"/>
            <a:ext cx="4114800" cy="1033166"/>
          </a:xfrm>
        </p:spPr>
        <p:txBody>
          <a:bodyPr>
            <a:noAutofit/>
          </a:bodyPr>
          <a:lstStyle/>
          <a:p>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«Сиамские звезды» </a:t>
            </a:r>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Вайолет</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и </a:t>
            </a:r>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Дейзи</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Хилтон</a:t>
            </a:r>
            <a:endParaRPr lang="ru-RU"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C:\Users\801770\Desktop\до 24.11 к открытой лекции\рисунки\Violetdaisykids.jpg"/>
          <p:cNvPicPr>
            <a:picLocks noGrp="1" noChangeAspect="1" noChangeArrowheads="1"/>
          </p:cNvPicPr>
          <p:nvPr>
            <p:ph sz="half" idx="1"/>
          </p:nvPr>
        </p:nvPicPr>
        <p:blipFill>
          <a:blip r:embed="rId3" cstate="print">
            <a:lum bright="-20000" contrast="10000"/>
          </a:blip>
          <a:srcRect/>
          <a:stretch>
            <a:fillRect/>
          </a:stretch>
        </p:blipFill>
        <p:spPr bwMode="auto">
          <a:xfrm>
            <a:off x="304800" y="228600"/>
            <a:ext cx="3505200" cy="6402191"/>
          </a:xfrm>
          <a:prstGeom prst="rect">
            <a:avLst/>
          </a:prstGeom>
          <a:noFill/>
        </p:spPr>
      </p:pic>
      <p:pic>
        <p:nvPicPr>
          <p:cNvPr id="7171" name="Picture 3" descr="C:\Users\801770\Desktop\до 24.11 к открытой лекции\рисунки\вайолет и дейзи.jpg"/>
          <p:cNvPicPr>
            <a:picLocks noGrp="1" noChangeAspect="1" noChangeArrowheads="1"/>
          </p:cNvPicPr>
          <p:nvPr>
            <p:ph sz="half" idx="2"/>
          </p:nvPr>
        </p:nvPicPr>
        <p:blipFill>
          <a:blip r:embed="rId4" cstate="print"/>
          <a:srcRect/>
          <a:stretch>
            <a:fillRect/>
          </a:stretch>
        </p:blipFill>
        <p:spPr bwMode="auto">
          <a:xfrm>
            <a:off x="5105400" y="381000"/>
            <a:ext cx="3645533" cy="4525963"/>
          </a:xfrm>
          <a:prstGeom prst="rect">
            <a:avLst/>
          </a:prstGeom>
          <a:noFill/>
        </p:spPr>
      </p:pic>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81000" y="5867400"/>
            <a:ext cx="4040188" cy="639762"/>
          </a:xfrm>
        </p:spPr>
        <p:txBody>
          <a:bodyPr>
            <a:noAutofit/>
          </a:bodyPr>
          <a:lstStyle/>
          <a:p>
            <a:pPr algn="ct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Маша и Даша </a:t>
            </a:r>
            <a:r>
              <a:rPr lang="ru-RU" sz="28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Кривошляповы</a:t>
            </a:r>
            <a:endPar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Содержимое 6" descr="siam_04.jpg"/>
          <p:cNvPicPr>
            <a:picLocks noGrp="1" noChangeAspect="1"/>
          </p:cNvPicPr>
          <p:nvPr>
            <p:ph sz="half" idx="2"/>
          </p:nvPr>
        </p:nvPicPr>
        <p:blipFill>
          <a:blip r:embed="rId3" cstate="print"/>
          <a:stretch>
            <a:fillRect/>
          </a:stretch>
        </p:blipFill>
        <p:spPr>
          <a:xfrm>
            <a:off x="381000" y="2209800"/>
            <a:ext cx="4218953" cy="3234531"/>
          </a:xfrm>
        </p:spPr>
      </p:pic>
      <p:sp>
        <p:nvSpPr>
          <p:cNvPr id="5" name="Текст 4"/>
          <p:cNvSpPr>
            <a:spLocks noGrp="1"/>
          </p:cNvSpPr>
          <p:nvPr>
            <p:ph type="body" sz="quarter" idx="3"/>
          </p:nvPr>
        </p:nvSpPr>
        <p:spPr>
          <a:xfrm>
            <a:off x="5410200" y="4800600"/>
            <a:ext cx="3276600" cy="639762"/>
          </a:xfrm>
        </p:spPr>
        <p:txBody>
          <a:bodyPr>
            <a:noAutofit/>
          </a:bodyPr>
          <a:lstStyle/>
          <a:p>
            <a:pPr algn="ctr"/>
            <a:r>
              <a:rPr lang="ru-RU" sz="28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Зита</a:t>
            </a: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и Гита </a:t>
            </a:r>
          </a:p>
          <a:p>
            <a:pPr algn="ctr"/>
            <a:r>
              <a:rPr lang="ru-RU" sz="28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Резахановы</a:t>
            </a:r>
            <a:endPar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Содержимое 8" descr="siam_02.jpg"/>
          <p:cNvPicPr>
            <a:picLocks noGrp="1" noChangeAspect="1"/>
          </p:cNvPicPr>
          <p:nvPr>
            <p:ph sz="quarter" idx="4"/>
          </p:nvPr>
        </p:nvPicPr>
        <p:blipFill>
          <a:blip r:embed="rId4" cstate="print"/>
          <a:stretch>
            <a:fillRect/>
          </a:stretch>
        </p:blipFill>
        <p:spPr>
          <a:xfrm>
            <a:off x="4992687" y="475456"/>
            <a:ext cx="3810000" cy="3762375"/>
          </a:xfrm>
        </p:spPr>
      </p:pic>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95600"/>
            <a:ext cx="4038600" cy="10331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Чокнутый профессор </a:t>
            </a:r>
            <a:r>
              <a:rPr lang="ru-RU" sz="3600" dirty="0" smtClean="0">
                <a:latin typeface="Times New Roman" pitchFamily="18" charset="0"/>
                <a:cs typeface="Times New Roman" pitchFamily="18" charset="0"/>
              </a:rPr>
              <a:t>(1996)</a:t>
            </a:r>
            <a:endParaRPr lang="ru-RU" sz="3600" dirty="0">
              <a:latin typeface="Times New Roman" pitchFamily="18" charset="0"/>
              <a:cs typeface="Times New Roman" pitchFamily="18" charset="0"/>
            </a:endParaRPr>
          </a:p>
        </p:txBody>
      </p:sp>
      <p:pic>
        <p:nvPicPr>
          <p:cNvPr id="1026" name="Picture 2" descr="https://www.kinopoisk.ru/images/film_big/3786.jpg"/>
          <p:cNvPicPr>
            <a:picLocks noChangeAspect="1" noChangeArrowheads="1"/>
          </p:cNvPicPr>
          <p:nvPr/>
        </p:nvPicPr>
        <p:blipFill>
          <a:blip r:embed="rId2" cstate="print"/>
          <a:srcRect/>
          <a:stretch>
            <a:fillRect/>
          </a:stretch>
        </p:blipFill>
        <p:spPr bwMode="auto">
          <a:xfrm>
            <a:off x="4648200" y="533400"/>
            <a:ext cx="4240053" cy="6010275"/>
          </a:xfrm>
          <a:prstGeom prst="rect">
            <a:avLst/>
          </a:prstGeom>
          <a:noFill/>
        </p:spPr>
      </p:pic>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0"/>
            <a:ext cx="3352800" cy="8045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Толстяки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4" name="Picture 2"/>
          <p:cNvPicPr>
            <a:picLocks noGrp="1" noChangeAspect="1" noChangeArrowheads="1"/>
          </p:cNvPicPr>
          <p:nvPr>
            <p:ph idx="1"/>
          </p:nvPr>
        </p:nvPicPr>
        <p:blipFill>
          <a:blip r:embed="rId3" cstate="print"/>
          <a:srcRect/>
          <a:stretch>
            <a:fillRect/>
          </a:stretch>
        </p:blipFill>
        <p:spPr bwMode="auto">
          <a:xfrm>
            <a:off x="265388" y="254877"/>
            <a:ext cx="3562261" cy="355512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6617189" y="228600"/>
            <a:ext cx="2298211" cy="342900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038600" y="2743200"/>
            <a:ext cx="2553956" cy="38100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362200"/>
            <a:ext cx="4114800" cy="18288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Джек – покоритель великанов </a:t>
            </a:r>
            <a:r>
              <a:rPr lang="ru-RU" sz="3600" dirty="0" smtClean="0">
                <a:latin typeface="Times New Roman" pitchFamily="18" charset="0"/>
                <a:cs typeface="Times New Roman" pitchFamily="18" charset="0"/>
              </a:rPr>
              <a:t>(2013</a:t>
            </a: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pic>
        <p:nvPicPr>
          <p:cNvPr id="40962" name="Picture 2" descr="https://www.kinopoisk.ru/images/film_big/462453.jpg"/>
          <p:cNvPicPr>
            <a:picLocks noChangeAspect="1" noChangeArrowheads="1"/>
          </p:cNvPicPr>
          <p:nvPr/>
        </p:nvPicPr>
        <p:blipFill>
          <a:blip r:embed="rId3" cstate="print"/>
          <a:srcRect/>
          <a:stretch>
            <a:fillRect/>
          </a:stretch>
        </p:blipFill>
        <p:spPr bwMode="auto">
          <a:xfrm>
            <a:off x="4572000" y="304800"/>
            <a:ext cx="4165549" cy="6254578"/>
          </a:xfrm>
          <a:prstGeom prst="rect">
            <a:avLst/>
          </a:prstGeom>
          <a:noFill/>
        </p:spPr>
      </p:pic>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5410200"/>
            <a:ext cx="5029200" cy="1447800"/>
          </a:xfrm>
        </p:spPr>
        <p:txBody>
          <a:bodyPr>
            <a:noAutofit/>
          </a:bodyPr>
          <a:lstStyle/>
          <a:p>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Джон Брауэр </a:t>
            </a:r>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Миннох</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(1941-1983): при росте 185 см весил более 635 кг </a:t>
            </a:r>
            <a:b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C:\Users\801770\Desktop\до 24.11 к открытой лекции\рисунки\миннох.jpg"/>
          <p:cNvPicPr>
            <a:picLocks noGrp="1" noChangeAspect="1" noChangeArrowheads="1"/>
          </p:cNvPicPr>
          <p:nvPr>
            <p:ph sz="half" idx="1"/>
          </p:nvPr>
        </p:nvPicPr>
        <p:blipFill>
          <a:blip r:embed="rId3" cstate="print"/>
          <a:srcRect/>
          <a:stretch>
            <a:fillRect/>
          </a:stretch>
        </p:blipFill>
        <p:spPr bwMode="auto">
          <a:xfrm>
            <a:off x="228600" y="228600"/>
            <a:ext cx="3581400" cy="4593534"/>
          </a:xfrm>
          <a:prstGeom prst="rect">
            <a:avLst/>
          </a:prstGeom>
          <a:noFill/>
        </p:spPr>
      </p:pic>
      <p:pic>
        <p:nvPicPr>
          <p:cNvPr id="7171" name="Picture 3" descr="C:\Users\801770\Desktop\до 24.11 к открытой лекции\рисунки\2160347_44100nothumb500.jpg"/>
          <p:cNvPicPr>
            <a:picLocks noGrp="1" noChangeAspect="1" noChangeArrowheads="1"/>
          </p:cNvPicPr>
          <p:nvPr>
            <p:ph sz="half" idx="2"/>
          </p:nvPr>
        </p:nvPicPr>
        <p:blipFill>
          <a:blip r:embed="rId4" cstate="print"/>
          <a:srcRect l="1104" t="3055" r="55821" b="2227"/>
          <a:stretch>
            <a:fillRect/>
          </a:stretch>
        </p:blipFill>
        <p:spPr bwMode="auto">
          <a:xfrm>
            <a:off x="5334000" y="304800"/>
            <a:ext cx="3581400" cy="5693508"/>
          </a:xfrm>
          <a:prstGeom prst="rect">
            <a:avLst/>
          </a:prstGeom>
          <a:noFill/>
        </p:spPr>
      </p:pic>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5638800"/>
            <a:ext cx="8229600" cy="956966"/>
          </a:xfrm>
        </p:spPr>
        <p:txBody>
          <a:bodyPr>
            <a:normAutofit/>
          </a:bodyPr>
          <a:lstStyle/>
          <a:p>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Мануэль</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Урибе</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(597 кг)</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descr="C:\Users\801770\Desktop\до 24.11 к открытой лекции\Мануэль УРИБЭ.jpg"/>
          <p:cNvPicPr>
            <a:picLocks noChangeAspect="1" noChangeArrowheads="1"/>
          </p:cNvPicPr>
          <p:nvPr/>
        </p:nvPicPr>
        <p:blipFill>
          <a:blip r:embed="rId3" cstate="print"/>
          <a:srcRect/>
          <a:stretch>
            <a:fillRect/>
          </a:stretch>
        </p:blipFill>
        <p:spPr bwMode="auto">
          <a:xfrm>
            <a:off x="685800" y="381000"/>
            <a:ext cx="7937499" cy="5119687"/>
          </a:xfrm>
          <a:prstGeom prst="rect">
            <a:avLst/>
          </a:prstGeom>
          <a:noFill/>
        </p:spPr>
      </p:pic>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801770\Desktop\до 24.11 к открытой лекции\img033-1.jpg"/>
          <p:cNvPicPr>
            <a:picLocks noChangeAspect="1" noChangeArrowheads="1"/>
          </p:cNvPicPr>
          <p:nvPr/>
        </p:nvPicPr>
        <p:blipFill>
          <a:blip r:embed="rId3" cstate="print"/>
          <a:srcRect l="2553" t="8206" r="7234"/>
          <a:stretch>
            <a:fillRect/>
          </a:stretch>
        </p:blipFill>
        <p:spPr bwMode="auto">
          <a:xfrm>
            <a:off x="147747" y="152400"/>
            <a:ext cx="8870803" cy="6553095"/>
          </a:xfrm>
          <a:prstGeom prst="rect">
            <a:avLst/>
          </a:prstGeom>
          <a:noFill/>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5800" y="3429000"/>
            <a:ext cx="4267200" cy="8807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Три толстяка </a:t>
            </a:r>
            <a:r>
              <a:rPr lang="ru-RU" sz="3200" dirty="0" smtClean="0">
                <a:latin typeface="Times New Roman" pitchFamily="18" charset="0"/>
                <a:cs typeface="Times New Roman" pitchFamily="18" charset="0"/>
              </a:rPr>
              <a:t>(1966)</a:t>
            </a:r>
            <a:endParaRPr lang="ru-RU" sz="3200" dirty="0">
              <a:latin typeface="Times New Roman" pitchFamily="18" charset="0"/>
              <a:cs typeface="Times New Roman" pitchFamily="18" charset="0"/>
            </a:endParaRPr>
          </a:p>
        </p:txBody>
      </p:sp>
      <p:pic>
        <p:nvPicPr>
          <p:cNvPr id="109570" name="Picture 2" descr="https://www.kinopoisk.ru/images/film_big/42307.jpg"/>
          <p:cNvPicPr>
            <a:picLocks noChangeAspect="1" noChangeArrowheads="1"/>
          </p:cNvPicPr>
          <p:nvPr/>
        </p:nvPicPr>
        <p:blipFill>
          <a:blip r:embed="rId2" cstate="print"/>
          <a:srcRect/>
          <a:stretch>
            <a:fillRect/>
          </a:stretch>
        </p:blipFill>
        <p:spPr bwMode="auto">
          <a:xfrm>
            <a:off x="304800" y="381000"/>
            <a:ext cx="3849014" cy="6248400"/>
          </a:xfrm>
          <a:prstGeom prst="rect">
            <a:avLst/>
          </a:prstGeom>
          <a:noFill/>
        </p:spPr>
      </p:pic>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914400"/>
            <a:ext cx="4191000" cy="10668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Завтрак толстяка</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447800"/>
            <a:ext cx="3962400" cy="4525963"/>
          </a:xfrm>
        </p:spPr>
        <p:txBody>
          <a:bodyPr>
            <a:normAutofit fontScale="92500"/>
          </a:bodyPr>
          <a:lstStyle/>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Яичница из 20 яиц</a:t>
            </a:r>
          </a:p>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 стопки гречневых блинов со сливочным маслом и сиропом</a:t>
            </a:r>
          </a:p>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 кг ветчины или окорока</a:t>
            </a:r>
          </a:p>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10-12 л молока</a:t>
            </a:r>
          </a:p>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4 л апельсинового сока</a:t>
            </a:r>
          </a:p>
          <a:p>
            <a:pPr marL="514350" indent="-514350">
              <a:buFont typeface="+mj-lt"/>
              <a:buAutoNum type="arabicPeriod"/>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Яблочный пирог</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0" y="3048000"/>
            <a:ext cx="4367561" cy="35814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5410200"/>
            <a:ext cx="4876800" cy="10331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Оборотни в кино</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cstate="print"/>
          <a:srcRect/>
          <a:stretch>
            <a:fillRect/>
          </a:stretch>
        </p:blipFill>
        <p:spPr bwMode="auto">
          <a:xfrm>
            <a:off x="5283200" y="3962400"/>
            <a:ext cx="3860800" cy="2895600"/>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cstate="print"/>
          <a:srcRect/>
          <a:stretch>
            <a:fillRect/>
          </a:stretch>
        </p:blipFill>
        <p:spPr bwMode="auto">
          <a:xfrm>
            <a:off x="6524625" y="0"/>
            <a:ext cx="2619375" cy="3429000"/>
          </a:xfrm>
          <a:prstGeom prst="rect">
            <a:avLst/>
          </a:prstGeom>
          <a:noFill/>
          <a:ln w="9525">
            <a:noFill/>
            <a:miter lim="800000"/>
            <a:headEnd/>
            <a:tailEnd/>
          </a:ln>
          <a:effectLst/>
        </p:spPr>
      </p:pic>
      <p:pic>
        <p:nvPicPr>
          <p:cNvPr id="8194" name="Picture 2"/>
          <p:cNvPicPr>
            <a:picLocks noGrp="1" noChangeAspect="1" noChangeArrowheads="1"/>
          </p:cNvPicPr>
          <p:nvPr>
            <p:ph sz="half" idx="1"/>
          </p:nvPr>
        </p:nvPicPr>
        <p:blipFill>
          <a:blip r:embed="rId4" cstate="print"/>
          <a:srcRect/>
          <a:stretch>
            <a:fillRect/>
          </a:stretch>
        </p:blipFill>
        <p:spPr bwMode="auto">
          <a:xfrm>
            <a:off x="0" y="381000"/>
            <a:ext cx="3017309" cy="4525963"/>
          </a:xfrm>
          <a:prstGeom prst="rect">
            <a:avLst/>
          </a:prstGeom>
          <a:noFill/>
          <a:ln w="9525">
            <a:noFill/>
            <a:miter lim="800000"/>
            <a:headEnd/>
            <a:tailEnd/>
          </a:ln>
          <a:effectLst/>
        </p:spPr>
      </p:pic>
      <p:pic>
        <p:nvPicPr>
          <p:cNvPr id="54275" name="Picture 3" descr="C:\Users\801770\Desktop\до 24.11 к открытой лекции\рисунки\4611.jpg"/>
          <p:cNvPicPr>
            <a:picLocks noChangeAspect="1" noChangeArrowheads="1"/>
          </p:cNvPicPr>
          <p:nvPr/>
        </p:nvPicPr>
        <p:blipFill>
          <a:blip r:embed="rId5" cstate="print"/>
          <a:srcRect/>
          <a:stretch>
            <a:fillRect/>
          </a:stretch>
        </p:blipFill>
        <p:spPr bwMode="auto">
          <a:xfrm>
            <a:off x="3200400" y="228600"/>
            <a:ext cx="2937891" cy="4191000"/>
          </a:xfrm>
          <a:prstGeom prst="rect">
            <a:avLst/>
          </a:prstGeom>
          <a:noFill/>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0" y="2514600"/>
            <a:ext cx="3733800" cy="2057400"/>
          </a:xfrm>
        </p:spPr>
        <p:txBody>
          <a:bodyPr>
            <a:no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Van </a:t>
            </a:r>
            <a:r>
              <a:rPr lang="en-US" sz="3600" b="1" dirty="0" err="1" smtClean="0">
                <a:effectLst>
                  <a:outerShdw blurRad="38100" dist="38100" dir="2700000" algn="tl">
                    <a:srgbClr val="000000">
                      <a:alpha val="43137"/>
                    </a:srgbClr>
                  </a:outerShdw>
                </a:effectLst>
                <a:latin typeface="Times New Roman" pitchFamily="18" charset="0"/>
                <a:cs typeface="Times New Roman" pitchFamily="18" charset="0"/>
              </a:rPr>
              <a:t>Helsing's</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Werewolf Transformation</a:t>
            </a:r>
            <a:r>
              <a:rPr lang="ru-RU" sz="3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800" dirty="0" smtClean="0">
                <a:latin typeface="Times New Roman" pitchFamily="18" charset="0"/>
                <a:cs typeface="Times New Roman" pitchFamily="18" charset="0"/>
              </a:rPr>
              <a:t>(Ван Хелсинг, 2004)</a:t>
            </a:r>
            <a:endParaRPr lang="ru-RU" sz="2800" dirty="0">
              <a:latin typeface="Times New Roman" pitchFamily="18" charset="0"/>
              <a:cs typeface="Times New Roman" pitchFamily="18" charset="0"/>
            </a:endParaRPr>
          </a:p>
        </p:txBody>
      </p:sp>
      <p:pic>
        <p:nvPicPr>
          <p:cNvPr id="106498" name="Picture 2" descr="https://www.kinopoisk.ru/images/film_big/3491.jpg"/>
          <p:cNvPicPr>
            <a:picLocks noChangeAspect="1" noChangeArrowheads="1"/>
          </p:cNvPicPr>
          <p:nvPr/>
        </p:nvPicPr>
        <p:blipFill>
          <a:blip r:embed="rId3" cstate="print"/>
          <a:srcRect/>
          <a:stretch>
            <a:fillRect/>
          </a:stretch>
        </p:blipFill>
        <p:spPr bwMode="auto">
          <a:xfrm>
            <a:off x="304800" y="533400"/>
            <a:ext cx="4563009" cy="6019800"/>
          </a:xfrm>
          <a:prstGeom prst="rect">
            <a:avLst/>
          </a:prstGeom>
          <a:noFill/>
        </p:spPr>
      </p:pic>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057400"/>
            <a:ext cx="3657600" cy="2743200"/>
          </a:xfrm>
        </p:spPr>
        <p:txBody>
          <a:bodyPr>
            <a:normAutofit fontScale="90000"/>
          </a:bodyPr>
          <a:lstStyle/>
          <a:p>
            <a:r>
              <a:rPr lang="ru-RU" dirty="0" smtClean="0">
                <a:latin typeface="Times New Roman" pitchFamily="18" charset="0"/>
                <a:cs typeface="Times New Roman" pitchFamily="18" charset="0"/>
              </a:rPr>
              <a:t>Трансформация профессора Люпина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t>
            </a:r>
            <a:r>
              <a:rPr lang="ru-RU" sz="2700" dirty="0" smtClean="0">
                <a:latin typeface="Times New Roman" pitchFamily="18" charset="0"/>
                <a:cs typeface="Times New Roman" pitchFamily="18" charset="0"/>
              </a:rPr>
              <a:t>(Гарри </a:t>
            </a:r>
            <a:r>
              <a:rPr lang="ru-RU" sz="2700" dirty="0" err="1" smtClean="0">
                <a:latin typeface="Times New Roman" pitchFamily="18" charset="0"/>
                <a:cs typeface="Times New Roman" pitchFamily="18" charset="0"/>
              </a:rPr>
              <a:t>Поттер</a:t>
            </a:r>
            <a:r>
              <a:rPr lang="ru-RU" sz="2700" dirty="0" smtClean="0">
                <a:latin typeface="Times New Roman" pitchFamily="18" charset="0"/>
                <a:cs typeface="Times New Roman" pitchFamily="18" charset="0"/>
              </a:rPr>
              <a:t> и узник </a:t>
            </a:r>
            <a:r>
              <a:rPr lang="ru-RU" sz="2700" dirty="0" err="1" smtClean="0">
                <a:latin typeface="Times New Roman" pitchFamily="18" charset="0"/>
                <a:cs typeface="Times New Roman" pitchFamily="18" charset="0"/>
              </a:rPr>
              <a:t>Азкабана</a:t>
            </a:r>
            <a:r>
              <a:rPr lang="ru-RU" sz="2700" dirty="0" smtClean="0">
                <a:latin typeface="Times New Roman" pitchFamily="18" charset="0"/>
                <a:cs typeface="Times New Roman" pitchFamily="18" charset="0"/>
              </a:rPr>
              <a:t>, 2004)</a:t>
            </a:r>
            <a:endParaRPr lang="ru-RU" sz="2700" dirty="0">
              <a:latin typeface="Times New Roman" pitchFamily="18" charset="0"/>
              <a:cs typeface="Times New Roman" pitchFamily="18" charset="0"/>
            </a:endParaRPr>
          </a:p>
        </p:txBody>
      </p:sp>
      <p:pic>
        <p:nvPicPr>
          <p:cNvPr id="104450" name="Picture 2" descr="https://www.kinopoisk.ru/images/film_big/322.jpg"/>
          <p:cNvPicPr>
            <a:picLocks noChangeAspect="1" noChangeArrowheads="1"/>
          </p:cNvPicPr>
          <p:nvPr/>
        </p:nvPicPr>
        <p:blipFill>
          <a:blip r:embed="rId2" cstate="print"/>
          <a:srcRect/>
          <a:stretch>
            <a:fillRect/>
          </a:stretch>
        </p:blipFill>
        <p:spPr bwMode="auto">
          <a:xfrm>
            <a:off x="4191000" y="457200"/>
            <a:ext cx="4640961" cy="6096000"/>
          </a:xfrm>
          <a:prstGeom prst="rect">
            <a:avLst/>
          </a:prstGeom>
          <a:noFill/>
        </p:spPr>
      </p:pic>
    </p:spTree>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369398174_gipertrihoz2.jpg"/>
          <p:cNvPicPr>
            <a:picLocks noGrp="1" noChangeAspect="1"/>
          </p:cNvPicPr>
          <p:nvPr>
            <p:ph sz="half" idx="1"/>
          </p:nvPr>
        </p:nvPicPr>
        <p:blipFill>
          <a:blip r:embed="rId3" cstate="print"/>
          <a:srcRect l="1887" t="4197"/>
          <a:stretch>
            <a:fillRect/>
          </a:stretch>
        </p:blipFill>
        <p:spPr>
          <a:xfrm>
            <a:off x="5334000" y="152400"/>
            <a:ext cx="3528401" cy="3097518"/>
          </a:xfrm>
        </p:spPr>
      </p:pic>
      <p:pic>
        <p:nvPicPr>
          <p:cNvPr id="6" name="Содержимое 5" descr="30s02-pojke-707.psd.jpg"/>
          <p:cNvPicPr>
            <a:picLocks noGrp="1" noChangeAspect="1"/>
          </p:cNvPicPr>
          <p:nvPr>
            <p:ph sz="half" idx="2"/>
          </p:nvPr>
        </p:nvPicPr>
        <p:blipFill>
          <a:blip r:embed="rId4" cstate="print"/>
          <a:stretch>
            <a:fillRect/>
          </a:stretch>
        </p:blipFill>
        <p:spPr>
          <a:xfrm>
            <a:off x="5334000" y="3581400"/>
            <a:ext cx="3581400" cy="3028950"/>
          </a:xfrm>
        </p:spPr>
      </p:pic>
      <p:pic>
        <p:nvPicPr>
          <p:cNvPr id="4098" name="Picture 2" descr="C:\Users\801770\Desktop\до 24.11 к открытой лекции\105637956_4171694_portreti_volosatih_jenshin.jpg"/>
          <p:cNvPicPr>
            <a:picLocks noChangeAspect="1" noChangeArrowheads="1"/>
          </p:cNvPicPr>
          <p:nvPr/>
        </p:nvPicPr>
        <p:blipFill>
          <a:blip r:embed="rId5" cstate="print"/>
          <a:srcRect/>
          <a:stretch>
            <a:fillRect/>
          </a:stretch>
        </p:blipFill>
        <p:spPr bwMode="auto">
          <a:xfrm>
            <a:off x="152400" y="152400"/>
            <a:ext cx="4495800" cy="5755613"/>
          </a:xfrm>
          <a:prstGeom prst="rect">
            <a:avLst/>
          </a:prstGeom>
          <a:noFill/>
        </p:spPr>
      </p:pic>
      <p:sp>
        <p:nvSpPr>
          <p:cNvPr id="9" name="Заголовок 1"/>
          <p:cNvSpPr txBox="1">
            <a:spLocks/>
          </p:cNvSpPr>
          <p:nvPr/>
        </p:nvSpPr>
        <p:spPr>
          <a:xfrm>
            <a:off x="381000" y="5715000"/>
            <a:ext cx="43434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«Люди-волки»</a:t>
            </a:r>
            <a:endParaRPr kumimoji="0" lang="ru-RU"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28600" y="1447800"/>
            <a:ext cx="3810000" cy="4800600"/>
          </a:xfrm>
        </p:spPr>
        <p:txBody>
          <a:bodyPr>
            <a:normAutofit lnSpcReduction="10000"/>
          </a:bodyPr>
          <a:lstStyle/>
          <a:p>
            <a:pPr indent="11113" algn="ctr">
              <a:buNone/>
            </a:pP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Адриан</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Жевтычев</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родом с Кавказа, был одним из первых «</a:t>
            </a: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людей‑волков</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выступавших в Париже, где появился впервые в 1873 г. с сыном, который был настоящей миниатюрой отца.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2" descr="C:\Users\801770\Desktop\до 24.11 к открытой лекции\рисунки\Adrian-and-Fedor-Jeftichew-by-Lumiere-c1875.png"/>
          <p:cNvPicPr>
            <a:picLocks noGrp="1" noChangeAspect="1" noChangeArrowheads="1"/>
          </p:cNvPicPr>
          <p:nvPr>
            <p:ph sz="half" idx="2"/>
          </p:nvPr>
        </p:nvPicPr>
        <p:blipFill>
          <a:blip r:embed="rId2" cstate="print"/>
          <a:srcRect/>
          <a:stretch>
            <a:fillRect/>
          </a:stretch>
        </p:blipFill>
        <p:spPr bwMode="auto">
          <a:xfrm>
            <a:off x="4572000" y="39244"/>
            <a:ext cx="4402252" cy="6818756"/>
          </a:xfrm>
          <a:prstGeom prst="rect">
            <a:avLst/>
          </a:prstGeom>
          <a:noFill/>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0" y="2209800"/>
            <a:ext cx="3810000" cy="1905000"/>
          </a:xfrm>
        </p:spPr>
        <p:txBody>
          <a:bodyPr>
            <a:noAutofit/>
          </a:bodyPr>
          <a:lstStyle/>
          <a:p>
            <a:r>
              <a:rPr lang="ru-RU" sz="4000" b="1" dirty="0" smtClean="0">
                <a:latin typeface="Times New Roman" pitchFamily="18" charset="0"/>
                <a:cs typeface="Times New Roman" pitchFamily="18" charset="0"/>
              </a:rPr>
              <a:t>Путешествия Гулливера </a:t>
            </a: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a:t>
            </a:r>
            <a:r>
              <a:rPr lang="ru-RU" sz="3600" dirty="0" smtClean="0">
                <a:latin typeface="Times New Roman" pitchFamily="18" charset="0"/>
                <a:cs typeface="Times New Roman" pitchFamily="18" charset="0"/>
              </a:rPr>
              <a:t>2010</a:t>
            </a: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pic>
        <p:nvPicPr>
          <p:cNvPr id="28674" name="Picture 2" descr="https://www.kinopoisk.ru/images/film_big/432723.jpg"/>
          <p:cNvPicPr>
            <a:picLocks noChangeAspect="1" noChangeArrowheads="1"/>
          </p:cNvPicPr>
          <p:nvPr/>
        </p:nvPicPr>
        <p:blipFill>
          <a:blip r:embed="rId2" cstate="print"/>
          <a:srcRect/>
          <a:stretch>
            <a:fillRect/>
          </a:stretch>
        </p:blipFill>
        <p:spPr bwMode="auto">
          <a:xfrm>
            <a:off x="304800" y="381000"/>
            <a:ext cx="4419600" cy="6281032"/>
          </a:xfrm>
          <a:prstGeom prst="rect">
            <a:avLst/>
          </a:prstGeom>
          <a:noFill/>
        </p:spPr>
      </p:pic>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rot="1058827">
            <a:off x="5958829" y="300796"/>
            <a:ext cx="2623185" cy="4114800"/>
          </a:xfrm>
          <a:prstGeom prst="rect">
            <a:avLst/>
          </a:prstGeom>
          <a:noFill/>
          <a:ln w="9525">
            <a:noFill/>
            <a:miter lim="800000"/>
            <a:headEnd/>
            <a:tailEnd/>
          </a:ln>
          <a:effectLst/>
        </p:spPr>
      </p:pic>
      <p:sp>
        <p:nvSpPr>
          <p:cNvPr id="4" name="Содержимое 3"/>
          <p:cNvSpPr>
            <a:spLocks noGrp="1"/>
          </p:cNvSpPr>
          <p:nvPr>
            <p:ph sz="half" idx="2"/>
          </p:nvPr>
        </p:nvSpPr>
        <p:spPr>
          <a:xfrm>
            <a:off x="5257800" y="4724400"/>
            <a:ext cx="3657600" cy="1935163"/>
          </a:xfrm>
        </p:spPr>
        <p:txBody>
          <a:bodyPr>
            <a:normAutofit fontScale="92500" lnSpcReduction="10000"/>
          </a:bodyPr>
          <a:lstStyle/>
          <a:p>
            <a:pPr indent="1270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Федор </a:t>
            </a:r>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Жевтычев</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(родился в 1864 г. в Санкт-Петербурге) унаследовал гипертрихоз от отца</a:t>
            </a:r>
          </a:p>
          <a:p>
            <a:pPr indent="12700" algn="ctr">
              <a:buNone/>
            </a:pP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C:\Users\801770\Desktop\до 24.11 к открытой лекции\8.jpg"/>
          <p:cNvPicPr>
            <a:picLocks noGrp="1" noChangeAspect="1" noChangeArrowheads="1"/>
          </p:cNvPicPr>
          <p:nvPr>
            <p:ph sz="half" idx="1"/>
          </p:nvPr>
        </p:nvPicPr>
        <p:blipFill>
          <a:blip r:embed="rId4" cstate="print"/>
          <a:srcRect/>
          <a:stretch>
            <a:fillRect/>
          </a:stretch>
        </p:blipFill>
        <p:spPr bwMode="auto">
          <a:xfrm>
            <a:off x="228600" y="228600"/>
            <a:ext cx="4755163" cy="5638800"/>
          </a:xfrm>
          <a:prstGeom prst="rect">
            <a:avLst/>
          </a:prstGeom>
          <a:noFill/>
        </p:spPr>
      </p:pic>
      <p:sp>
        <p:nvSpPr>
          <p:cNvPr id="6" name="Прямоугольник 5"/>
          <p:cNvSpPr/>
          <p:nvPr/>
        </p:nvSpPr>
        <p:spPr>
          <a:xfrm>
            <a:off x="228600" y="6019800"/>
            <a:ext cx="5194371" cy="584775"/>
          </a:xfrm>
          <a:prstGeom prst="rect">
            <a:avLst/>
          </a:prstGeom>
        </p:spPr>
        <p:txBody>
          <a:bodyPr wrap="none">
            <a:spAutoFit/>
          </a:bodyPr>
          <a:lstStyle/>
          <a:p>
            <a:r>
              <a:rPr lang="ru-RU"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«Русский мальчик-собака»</a:t>
            </a:r>
            <a:endParaRPr lang="ru-RU" sz="3200" dirty="0">
              <a:solidFill>
                <a:schemeClr val="bg1"/>
              </a:solidFill>
            </a:endParaRPr>
          </a:p>
        </p:txBody>
      </p:sp>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5638800"/>
            <a:ext cx="4191000" cy="1033166"/>
          </a:xfrm>
        </p:spPr>
        <p:txBody>
          <a:bodyPr>
            <a:normAutofit fontScale="90000"/>
          </a:bodyPr>
          <a:lstStyle/>
          <a:p>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Фахардо</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Ачевес</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descr="C:\Users\801770\Desktop\до 24.11 к открытой лекции\Congenital_hypertrichosis_vellus Фахардо Ачевес.jpeg"/>
          <p:cNvPicPr>
            <a:picLocks noGrp="1" noChangeAspect="1" noChangeArrowheads="1"/>
          </p:cNvPicPr>
          <p:nvPr>
            <p:ph idx="1"/>
          </p:nvPr>
        </p:nvPicPr>
        <p:blipFill>
          <a:blip r:embed="rId3" cstate="print"/>
          <a:srcRect/>
          <a:stretch>
            <a:fillRect/>
          </a:stretch>
        </p:blipFill>
        <p:spPr bwMode="auto">
          <a:xfrm>
            <a:off x="4876800" y="457200"/>
            <a:ext cx="3864167" cy="5410200"/>
          </a:xfrm>
          <a:prstGeom prst="rect">
            <a:avLst/>
          </a:prstGeom>
          <a:noFill/>
        </p:spPr>
      </p:pic>
      <p:pic>
        <p:nvPicPr>
          <p:cNvPr id="1027" name="Picture 3" descr="C:\Users\801770\Desktop\до 24.11 к открытой лекции\рисунки\Ларри Волчонок Гомез страдает от гипертрихоза или синдрома оборотня.jpg"/>
          <p:cNvPicPr>
            <a:picLocks noChangeAspect="1" noChangeArrowheads="1"/>
          </p:cNvPicPr>
          <p:nvPr/>
        </p:nvPicPr>
        <p:blipFill>
          <a:blip r:embed="rId4" cstate="print"/>
          <a:srcRect/>
          <a:stretch>
            <a:fillRect/>
          </a:stretch>
        </p:blipFill>
        <p:spPr bwMode="auto">
          <a:xfrm>
            <a:off x="228600" y="457200"/>
            <a:ext cx="3705263" cy="5372100"/>
          </a:xfrm>
          <a:prstGeom prst="rect">
            <a:avLst/>
          </a:prstGeom>
          <a:noFill/>
        </p:spPr>
      </p:pic>
      <p:sp>
        <p:nvSpPr>
          <p:cNvPr id="6" name="TextBox 5"/>
          <p:cNvSpPr txBox="1"/>
          <p:nvPr/>
        </p:nvSpPr>
        <p:spPr>
          <a:xfrm>
            <a:off x="533400" y="5867400"/>
            <a:ext cx="3129062" cy="707886"/>
          </a:xfrm>
          <a:prstGeom prst="rect">
            <a:avLst/>
          </a:prstGeom>
          <a:noFill/>
        </p:spPr>
        <p:txBody>
          <a:bodyPr wrap="none" rtlCol="0">
            <a:spAutoFit/>
          </a:bodyPr>
          <a:lstStyle/>
          <a:p>
            <a:r>
              <a:rPr lang="ru-RU" sz="40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Ларри</a:t>
            </a:r>
            <a:r>
              <a:rPr lang="ru-RU"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0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Гомез</a:t>
            </a:r>
            <a:endParaRPr lang="ru-RU" sz="4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286000"/>
            <a:ext cx="4038600" cy="12954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История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одного вампира </a:t>
            </a:r>
            <a:r>
              <a:rPr lang="ru-RU" sz="3600" dirty="0" smtClean="0">
                <a:latin typeface="Times New Roman" pitchFamily="18" charset="0"/>
                <a:cs typeface="Times New Roman" pitchFamily="18" charset="0"/>
              </a:rPr>
              <a:t>(2009)</a:t>
            </a:r>
            <a:endParaRPr lang="ru-RU" sz="3600" dirty="0">
              <a:latin typeface="Times New Roman" pitchFamily="18" charset="0"/>
              <a:cs typeface="Times New Roman" pitchFamily="18" charset="0"/>
            </a:endParaRPr>
          </a:p>
        </p:txBody>
      </p:sp>
      <p:pic>
        <p:nvPicPr>
          <p:cNvPr id="96258" name="Picture 2" descr="https://www.kinopoisk.ru/images/film_big/102393.jpg"/>
          <p:cNvPicPr>
            <a:picLocks noChangeAspect="1" noChangeArrowheads="1"/>
          </p:cNvPicPr>
          <p:nvPr/>
        </p:nvPicPr>
        <p:blipFill>
          <a:blip r:embed="rId3" cstate="print"/>
          <a:srcRect/>
          <a:stretch>
            <a:fillRect/>
          </a:stretch>
        </p:blipFill>
        <p:spPr bwMode="auto">
          <a:xfrm>
            <a:off x="4572000" y="381000"/>
            <a:ext cx="4303776" cy="6096000"/>
          </a:xfrm>
          <a:prstGeom prst="rect">
            <a:avLst/>
          </a:prstGeom>
          <a:noFill/>
        </p:spPr>
      </p:pic>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1200" y="3429000"/>
            <a:ext cx="3048000" cy="880766"/>
          </a:xfrm>
        </p:spPr>
        <p:txBody>
          <a:bodyPr>
            <a:noAutofit/>
          </a:bodyPr>
          <a:lstStyle/>
          <a:p>
            <a:r>
              <a:rPr lang="ru-RU" sz="3600" dirty="0" err="1" smtClean="0">
                <a:latin typeface="Times New Roman" pitchFamily="18" charset="0"/>
                <a:cs typeface="Times New Roman" pitchFamily="18" charset="0"/>
              </a:rPr>
              <a:t>Энни</a:t>
            </a:r>
            <a:r>
              <a:rPr lang="ru-RU" sz="3600" dirty="0" smtClean="0">
                <a:latin typeface="Times New Roman" pitchFamily="18" charset="0"/>
                <a:cs typeface="Times New Roman" pitchFamily="18" charset="0"/>
              </a:rPr>
              <a:t> Джонс</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(г.р. 1865) </a:t>
            </a:r>
            <a:endParaRPr lang="ru-RU" sz="3600" dirty="0">
              <a:latin typeface="Times New Roman" pitchFamily="18" charset="0"/>
              <a:cs typeface="Times New Roman" pitchFamily="18" charset="0"/>
            </a:endParaRPr>
          </a:p>
        </p:txBody>
      </p:sp>
      <p:pic>
        <p:nvPicPr>
          <p:cNvPr id="4098" name="Picture 2" descr="C:\Users\801770\Desktop\до 24.11 к открытой лекции\рисунки\Энни джонс.jpg"/>
          <p:cNvPicPr>
            <a:picLocks noGrp="1" noChangeAspect="1" noChangeArrowheads="1"/>
          </p:cNvPicPr>
          <p:nvPr>
            <p:ph sz="half" idx="1"/>
          </p:nvPr>
        </p:nvPicPr>
        <p:blipFill>
          <a:blip r:embed="rId3" cstate="print">
            <a:lum bright="-10000" contrast="30000"/>
          </a:blip>
          <a:srcRect/>
          <a:stretch>
            <a:fillRect/>
          </a:stretch>
        </p:blipFill>
        <p:spPr bwMode="auto">
          <a:xfrm>
            <a:off x="228600" y="304800"/>
            <a:ext cx="5486400" cy="4648200"/>
          </a:xfrm>
          <a:prstGeom prst="rect">
            <a:avLst/>
          </a:prstGeom>
          <a:noFill/>
        </p:spPr>
      </p:pic>
      <p:sp>
        <p:nvSpPr>
          <p:cNvPr id="7" name="Заголовок 1"/>
          <p:cNvSpPr txBox="1">
            <a:spLocks/>
          </p:cNvSpPr>
          <p:nvPr/>
        </p:nvSpPr>
        <p:spPr>
          <a:xfrm>
            <a:off x="304800" y="5715000"/>
            <a:ext cx="8382000" cy="88076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Бородатые женщины</a:t>
            </a:r>
            <a:endParaRPr kumimoji="0" lang="ru-RU"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801770\Desktop\до 24.11 к открытой лекции\рисунки\15883445182_886c9c7646_b.jpg"/>
          <p:cNvPicPr>
            <a:picLocks noGrp="1" noChangeAspect="1" noChangeArrowheads="1"/>
          </p:cNvPicPr>
          <p:nvPr>
            <p:ph idx="1"/>
          </p:nvPr>
        </p:nvPicPr>
        <p:blipFill>
          <a:blip r:embed="rId3" cstate="print"/>
          <a:srcRect/>
          <a:stretch>
            <a:fillRect/>
          </a:stretch>
        </p:blipFill>
        <p:spPr bwMode="auto">
          <a:xfrm>
            <a:off x="4648200" y="228600"/>
            <a:ext cx="4267200" cy="6496943"/>
          </a:xfrm>
          <a:prstGeom prst="rect">
            <a:avLst/>
          </a:prstGeom>
          <a:noFill/>
        </p:spPr>
      </p:pic>
      <p:pic>
        <p:nvPicPr>
          <p:cNvPr id="3074" name="Picture 2" descr="C:\Users\801770\Desktop\до 24.11 к открытой лекции\рисунки\бородачка.jpg"/>
          <p:cNvPicPr>
            <a:picLocks noChangeAspect="1" noChangeArrowheads="1"/>
          </p:cNvPicPr>
          <p:nvPr/>
        </p:nvPicPr>
        <p:blipFill>
          <a:blip r:embed="rId4" cstate="print"/>
          <a:srcRect/>
          <a:stretch>
            <a:fillRect/>
          </a:stretch>
        </p:blipFill>
        <p:spPr bwMode="auto">
          <a:xfrm>
            <a:off x="304800" y="304800"/>
            <a:ext cx="3903079" cy="5105400"/>
          </a:xfrm>
          <a:prstGeom prst="rect">
            <a:avLst/>
          </a:prstGeom>
          <a:noFill/>
        </p:spPr>
      </p:pic>
      <p:sp>
        <p:nvSpPr>
          <p:cNvPr id="5" name="TextBox 4"/>
          <p:cNvSpPr txBox="1"/>
          <p:nvPr/>
        </p:nvSpPr>
        <p:spPr>
          <a:xfrm>
            <a:off x="457200" y="5715000"/>
            <a:ext cx="3503233" cy="861774"/>
          </a:xfrm>
          <a:prstGeom prst="rect">
            <a:avLst/>
          </a:prstGeom>
          <a:noFill/>
        </p:spPr>
        <p:txBody>
          <a:bodyPr wrap="square" rtlCol="0">
            <a:spAutoFit/>
          </a:bodyPr>
          <a:lstStyle/>
          <a:p>
            <a:pPr algn="ctr"/>
            <a:r>
              <a:rPr lang="ru-RU" sz="25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Юлиана </a:t>
            </a:r>
            <a:r>
              <a:rPr lang="ru-RU" sz="25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Пастрана</a:t>
            </a:r>
            <a:endParaRPr lang="ru-RU" sz="25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5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(г.р. 1832)</a:t>
            </a:r>
            <a:endParaRPr lang="ru-RU" sz="25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5410200"/>
            <a:ext cx="8534400" cy="10331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«Самая волосатая девочка в мире»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Супатра</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Сасупфан</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2" descr="C:\Users\801770\Desktop\до 24.11 к открытой лекции\рисунки\022.jpg"/>
          <p:cNvPicPr>
            <a:picLocks noGrp="1" noChangeAspect="1" noChangeArrowheads="1"/>
          </p:cNvPicPr>
          <p:nvPr>
            <p:ph idx="1"/>
          </p:nvPr>
        </p:nvPicPr>
        <p:blipFill>
          <a:blip r:embed="rId3" cstate="print"/>
          <a:srcRect/>
          <a:stretch>
            <a:fillRect/>
          </a:stretch>
        </p:blipFill>
        <p:spPr bwMode="auto">
          <a:xfrm>
            <a:off x="1066800" y="381000"/>
            <a:ext cx="6857520" cy="4525963"/>
          </a:xfrm>
          <a:prstGeom prst="rect">
            <a:avLst/>
          </a:prstGeom>
          <a:noFill/>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C:\Users\801770\Desktop\до 24.11 к открытой лекции\рисунки\1727.jpg"/>
          <p:cNvPicPr>
            <a:picLocks noChangeAspect="1" noChangeArrowheads="1"/>
          </p:cNvPicPr>
          <p:nvPr/>
        </p:nvPicPr>
        <p:blipFill>
          <a:blip r:embed="rId3" cstate="print"/>
          <a:srcRect/>
          <a:stretch>
            <a:fillRect/>
          </a:stretch>
        </p:blipFill>
        <p:spPr bwMode="auto">
          <a:xfrm>
            <a:off x="2133600" y="0"/>
            <a:ext cx="2611526" cy="3886200"/>
          </a:xfrm>
          <a:prstGeom prst="rect">
            <a:avLst/>
          </a:prstGeom>
          <a:noFill/>
        </p:spPr>
      </p:pic>
      <p:pic>
        <p:nvPicPr>
          <p:cNvPr id="38915" name="Picture 3" descr="C:\Users\801770\Desktop\до 24.11 к открытой лекции\рисунки\4815.jpg"/>
          <p:cNvPicPr>
            <a:picLocks noChangeAspect="1" noChangeArrowheads="1"/>
          </p:cNvPicPr>
          <p:nvPr/>
        </p:nvPicPr>
        <p:blipFill>
          <a:blip r:embed="rId4" cstate="print"/>
          <a:srcRect/>
          <a:stretch>
            <a:fillRect/>
          </a:stretch>
        </p:blipFill>
        <p:spPr bwMode="auto">
          <a:xfrm>
            <a:off x="6212596" y="1"/>
            <a:ext cx="2931404" cy="3733800"/>
          </a:xfrm>
          <a:prstGeom prst="rect">
            <a:avLst/>
          </a:prstGeom>
          <a:noFill/>
        </p:spPr>
      </p:pic>
      <p:pic>
        <p:nvPicPr>
          <p:cNvPr id="38919" name="Picture 7" descr="C:\Users\801770\Desktop\до 24.11 к открытой лекции\рисунки\395057.jpg"/>
          <p:cNvPicPr>
            <a:picLocks noChangeAspect="1" noChangeArrowheads="1"/>
          </p:cNvPicPr>
          <p:nvPr/>
        </p:nvPicPr>
        <p:blipFill>
          <a:blip r:embed="rId5" cstate="print"/>
          <a:srcRect/>
          <a:stretch>
            <a:fillRect/>
          </a:stretch>
        </p:blipFill>
        <p:spPr bwMode="auto">
          <a:xfrm>
            <a:off x="4267200" y="3124200"/>
            <a:ext cx="2621128" cy="3733800"/>
          </a:xfrm>
          <a:prstGeom prst="rect">
            <a:avLst/>
          </a:prstGeom>
          <a:noFill/>
        </p:spPr>
      </p:pic>
      <p:pic>
        <p:nvPicPr>
          <p:cNvPr id="38917" name="Picture 5" descr="C:\Users\801770\Desktop\до 24.11 к открытой лекции\рисунки\22412.jpg"/>
          <p:cNvPicPr>
            <a:picLocks noChangeAspect="1" noChangeArrowheads="1"/>
          </p:cNvPicPr>
          <p:nvPr/>
        </p:nvPicPr>
        <p:blipFill>
          <a:blip r:embed="rId6" cstate="print"/>
          <a:srcRect/>
          <a:stretch>
            <a:fillRect/>
          </a:stretch>
        </p:blipFill>
        <p:spPr bwMode="auto">
          <a:xfrm>
            <a:off x="0" y="3429000"/>
            <a:ext cx="2403353" cy="3429000"/>
          </a:xfrm>
          <a:prstGeom prst="rect">
            <a:avLst/>
          </a:prstGeom>
          <a:noFill/>
        </p:spPr>
      </p:pic>
      <p:sp>
        <p:nvSpPr>
          <p:cNvPr id="2" name="Заголовок 1"/>
          <p:cNvSpPr>
            <a:spLocks noGrp="1"/>
          </p:cNvSpPr>
          <p:nvPr>
            <p:ph type="title"/>
          </p:nvPr>
        </p:nvSpPr>
        <p:spPr>
          <a:xfrm>
            <a:off x="2133600" y="4343400"/>
            <a:ext cx="2438400" cy="1524000"/>
          </a:xfrm>
        </p:spPr>
        <p:txBody>
          <a:bodyPr>
            <a:noAutofit/>
          </a:bodyPr>
          <a:lstStyle/>
          <a:p>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Легенды </a:t>
            </a:r>
            <a:b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о </a:t>
            </a:r>
            <a:b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вампирах</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8914" name="Picture 2" descr="C:\Users\801770\Desktop\до 24.11 к открытой лекции\рисунки\521.jpg"/>
          <p:cNvPicPr>
            <a:picLocks noChangeAspect="1" noChangeArrowheads="1"/>
          </p:cNvPicPr>
          <p:nvPr/>
        </p:nvPicPr>
        <p:blipFill>
          <a:blip r:embed="rId7" cstate="print"/>
          <a:srcRect/>
          <a:stretch>
            <a:fillRect/>
          </a:stretch>
        </p:blipFill>
        <p:spPr bwMode="auto">
          <a:xfrm>
            <a:off x="4495800" y="0"/>
            <a:ext cx="2056486" cy="3124200"/>
          </a:xfrm>
          <a:prstGeom prst="rect">
            <a:avLst/>
          </a:prstGeom>
          <a:noFill/>
        </p:spPr>
      </p:pic>
      <p:pic>
        <p:nvPicPr>
          <p:cNvPr id="38916" name="Picture 4" descr="C:\Users\801770\Desktop\до 24.11 к открытой лекции\рисунки\5278.jpg"/>
          <p:cNvPicPr>
            <a:picLocks noChangeAspect="1" noChangeArrowheads="1"/>
          </p:cNvPicPr>
          <p:nvPr/>
        </p:nvPicPr>
        <p:blipFill>
          <a:blip r:embed="rId8" cstate="print"/>
          <a:srcRect/>
          <a:stretch>
            <a:fillRect/>
          </a:stretch>
        </p:blipFill>
        <p:spPr bwMode="auto">
          <a:xfrm>
            <a:off x="0" y="0"/>
            <a:ext cx="2386584" cy="3429000"/>
          </a:xfrm>
          <a:prstGeom prst="rect">
            <a:avLst/>
          </a:prstGeom>
          <a:noFill/>
        </p:spPr>
      </p:pic>
      <p:pic>
        <p:nvPicPr>
          <p:cNvPr id="38918" name="Picture 6" descr="C:\Users\801770\Desktop\до 24.11 к открытой лекции\рисунки\17176.jpg"/>
          <p:cNvPicPr>
            <a:picLocks noChangeAspect="1" noChangeArrowheads="1"/>
          </p:cNvPicPr>
          <p:nvPr/>
        </p:nvPicPr>
        <p:blipFill>
          <a:blip r:embed="rId9" cstate="print"/>
          <a:srcRect/>
          <a:stretch>
            <a:fillRect/>
          </a:stretch>
        </p:blipFill>
        <p:spPr bwMode="auto">
          <a:xfrm>
            <a:off x="6858000" y="3471333"/>
            <a:ext cx="2286000" cy="3386667"/>
          </a:xfrm>
          <a:prstGeom prst="rect">
            <a:avLst/>
          </a:prstGeom>
          <a:noFill/>
        </p:spPr>
      </p:pic>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0" y="2209800"/>
            <a:ext cx="3810000" cy="2252366"/>
          </a:xfrm>
        </p:spPr>
        <p:txBody>
          <a:bodyPr>
            <a:normAutofit fontScale="90000"/>
          </a:bodyPr>
          <a:lstStyle/>
          <a:p>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Порфириновая</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болезнь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b="1" dirty="0" smtClean="0">
                <a:latin typeface="Times New Roman" pitchFamily="18" charset="0"/>
                <a:cs typeface="Times New Roman" pitchFamily="18" charset="0"/>
              </a:rPr>
              <a:t>(По ту сторону света, 2011)</a:t>
            </a:r>
            <a:endParaRPr lang="ru-RU" dirty="0"/>
          </a:p>
        </p:txBody>
      </p:sp>
      <p:pic>
        <p:nvPicPr>
          <p:cNvPr id="86018" name="Picture 2" descr="По ту сторону света (2011) SATRip"/>
          <p:cNvPicPr>
            <a:picLocks noChangeAspect="1" noChangeArrowheads="1"/>
          </p:cNvPicPr>
          <p:nvPr/>
        </p:nvPicPr>
        <p:blipFill>
          <a:blip r:embed="rId3" cstate="print"/>
          <a:srcRect/>
          <a:stretch>
            <a:fillRect/>
          </a:stretch>
        </p:blipFill>
        <p:spPr bwMode="auto">
          <a:xfrm>
            <a:off x="304800" y="457200"/>
            <a:ext cx="4356681" cy="6173434"/>
          </a:xfrm>
          <a:prstGeom prst="rect">
            <a:avLst/>
          </a:prstGeom>
          <a:noFill/>
        </p:spPr>
      </p:pic>
    </p:spTree>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048000"/>
            <a:ext cx="3505200" cy="10331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Дети шпионов – 2 </a:t>
            </a:r>
            <a:r>
              <a:rPr lang="ru-RU" sz="3200" dirty="0" smtClean="0">
                <a:latin typeface="Times New Roman" pitchFamily="18" charset="0"/>
                <a:cs typeface="Times New Roman" pitchFamily="18" charset="0"/>
              </a:rPr>
              <a:t>(2002)</a:t>
            </a:r>
            <a:endParaRPr lang="ru-RU" sz="3200" dirty="0">
              <a:latin typeface="Times New Roman" pitchFamily="18" charset="0"/>
              <a:cs typeface="Times New Roman" pitchFamily="18" charset="0"/>
            </a:endParaRPr>
          </a:p>
        </p:txBody>
      </p:sp>
      <p:pic>
        <p:nvPicPr>
          <p:cNvPr id="83970" name="Picture 2" descr="https://www.kinopoisk.ru/images/film_big/842.jpg"/>
          <p:cNvPicPr>
            <a:picLocks noChangeAspect="1" noChangeArrowheads="1"/>
          </p:cNvPicPr>
          <p:nvPr/>
        </p:nvPicPr>
        <p:blipFill>
          <a:blip r:embed="rId2" cstate="print"/>
          <a:srcRect/>
          <a:stretch>
            <a:fillRect/>
          </a:stretch>
        </p:blipFill>
        <p:spPr bwMode="auto">
          <a:xfrm>
            <a:off x="4267200" y="228600"/>
            <a:ext cx="4589374" cy="6400800"/>
          </a:xfrm>
          <a:prstGeom prst="rect">
            <a:avLst/>
          </a:prstGeom>
          <a:noFill/>
        </p:spPr>
      </p:pic>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438400"/>
            <a:ext cx="4267200" cy="8045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Миниатюрные животные</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125" name="Picture 5" descr="C:\Users\801770\Desktop\до 24.11 к открытой лекции\рисунки\использовано\яванский малый оленек.jpeg"/>
          <p:cNvPicPr>
            <a:picLocks noChangeAspect="1" noChangeArrowheads="1"/>
          </p:cNvPicPr>
          <p:nvPr/>
        </p:nvPicPr>
        <p:blipFill>
          <a:blip r:embed="rId3" cstate="print"/>
          <a:srcRect/>
          <a:stretch>
            <a:fillRect/>
          </a:stretch>
        </p:blipFill>
        <p:spPr bwMode="auto">
          <a:xfrm>
            <a:off x="4800600" y="3962400"/>
            <a:ext cx="4022007" cy="2671762"/>
          </a:xfrm>
          <a:prstGeom prst="rect">
            <a:avLst/>
          </a:prstGeom>
          <a:noFill/>
        </p:spPr>
      </p:pic>
      <p:pic>
        <p:nvPicPr>
          <p:cNvPr id="5126" name="Picture 6" descr="C:\Users\801770\Desktop\до 24.11 к открытой лекции\рисунки\использовано\колибри.jpg"/>
          <p:cNvPicPr>
            <a:picLocks noChangeAspect="1" noChangeArrowheads="1"/>
          </p:cNvPicPr>
          <p:nvPr/>
        </p:nvPicPr>
        <p:blipFill>
          <a:blip r:embed="rId4" cstate="print"/>
          <a:srcRect/>
          <a:stretch>
            <a:fillRect/>
          </a:stretch>
        </p:blipFill>
        <p:spPr bwMode="auto">
          <a:xfrm>
            <a:off x="5638800" y="228600"/>
            <a:ext cx="3254644" cy="3200400"/>
          </a:xfrm>
          <a:prstGeom prst="rect">
            <a:avLst/>
          </a:prstGeom>
          <a:noFill/>
        </p:spPr>
      </p:pic>
      <p:pic>
        <p:nvPicPr>
          <p:cNvPr id="9" name="Picture 2" descr="C:\Users\801770\Desktop\до 24.11 к открытой лекции\рисунки\хамелеон.jpg"/>
          <p:cNvPicPr>
            <a:picLocks noChangeAspect="1" noChangeArrowheads="1"/>
          </p:cNvPicPr>
          <p:nvPr/>
        </p:nvPicPr>
        <p:blipFill>
          <a:blip r:embed="rId5" cstate="print"/>
          <a:srcRect/>
          <a:stretch>
            <a:fillRect/>
          </a:stretch>
        </p:blipFill>
        <p:spPr bwMode="auto">
          <a:xfrm>
            <a:off x="304800" y="3505200"/>
            <a:ext cx="4267200" cy="3047999"/>
          </a:xfrm>
          <a:prstGeom prst="rect">
            <a:avLst/>
          </a:prstGeom>
          <a:noFill/>
        </p:spPr>
      </p:pic>
      <p:pic>
        <p:nvPicPr>
          <p:cNvPr id="5127" name="Picture 7" descr="C:\Users\801770\Desktop\до 24.11 к открытой лекции\рисунки\использовано\лягушка.jpg"/>
          <p:cNvPicPr>
            <a:picLocks noChangeAspect="1" noChangeArrowheads="1"/>
          </p:cNvPicPr>
          <p:nvPr/>
        </p:nvPicPr>
        <p:blipFill>
          <a:blip r:embed="rId6" cstate="print"/>
          <a:srcRect/>
          <a:stretch>
            <a:fillRect/>
          </a:stretch>
        </p:blipFill>
        <p:spPr bwMode="auto">
          <a:xfrm>
            <a:off x="304800" y="152400"/>
            <a:ext cx="4885403" cy="2019300"/>
          </a:xfrm>
          <a:prstGeom prst="rect">
            <a:avLst/>
          </a:prstGeom>
          <a:noFill/>
        </p:spPr>
      </p:pic>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0" y="3581400"/>
            <a:ext cx="3581400" cy="1600200"/>
          </a:xfrm>
        </p:spPr>
        <p:txBody>
          <a:bodyPr>
            <a:noAutofit/>
          </a:bodyPr>
          <a:lstStyle/>
          <a:p>
            <a:r>
              <a:rPr lang="ru-RU" sz="2800" dirty="0" smtClean="0">
                <a:effectLst>
                  <a:outerShdw blurRad="38100" dist="38100" dir="2700000" algn="tl">
                    <a:srgbClr val="000000">
                      <a:alpha val="43137"/>
                    </a:srgbClr>
                  </a:outerShdw>
                </a:effectLst>
                <a:latin typeface="Times New Roman" pitchFamily="18" charset="0"/>
                <a:cs typeface="Times New Roman" pitchFamily="18" charset="0"/>
              </a:rPr>
              <a:t>Упоминания о великанах есть даже в древних источниках.  Голиаф из </a:t>
            </a:r>
            <a:r>
              <a:rPr lang="ru-RU" sz="2800" dirty="0" err="1" smtClean="0">
                <a:effectLst>
                  <a:outerShdw blurRad="38100" dist="38100" dir="2700000" algn="tl">
                    <a:srgbClr val="000000">
                      <a:alpha val="43137"/>
                    </a:srgbClr>
                  </a:outerShdw>
                </a:effectLst>
                <a:latin typeface="Times New Roman" pitchFamily="18" charset="0"/>
                <a:cs typeface="Times New Roman" pitchFamily="18" charset="0"/>
              </a:rPr>
              <a:t>Гефа</a:t>
            </a:r>
            <a:r>
              <a:rPr lang="ru-RU" sz="2800" dirty="0" smtClean="0">
                <a:effectLst>
                  <a:outerShdw blurRad="38100" dist="38100" dir="2700000" algn="tl">
                    <a:srgbClr val="000000">
                      <a:alpha val="43137"/>
                    </a:srgbClr>
                  </a:outerShdw>
                </a:effectLst>
                <a:latin typeface="Times New Roman" pitchFamily="18" charset="0"/>
                <a:cs typeface="Times New Roman" pitchFamily="18" charset="0"/>
              </a:rPr>
              <a:t> был ростом более 2,7 м.</a:t>
            </a:r>
            <a:endParaRPr lang="ru-RU" sz="2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Содержимое 5" descr="Безымянный.png"/>
          <p:cNvPicPr>
            <a:picLocks noGrp="1" noChangeAspect="1"/>
          </p:cNvPicPr>
          <p:nvPr>
            <p:ph idx="1"/>
          </p:nvPr>
        </p:nvPicPr>
        <p:blipFill>
          <a:blip r:embed="rId3" cstate="print"/>
          <a:stretch>
            <a:fillRect/>
          </a:stretch>
        </p:blipFill>
        <p:spPr>
          <a:xfrm>
            <a:off x="381000" y="304800"/>
            <a:ext cx="4891939" cy="6262443"/>
          </a:xfrm>
        </p:spPr>
      </p:pic>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0" y="457200"/>
            <a:ext cx="3276600" cy="8807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Животные-гибриды</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7" name="Picture 3" descr="C:\Users\801770\Desktop\до 24.11 к открытой лекции\рисунки\зеброид.jpg"/>
          <p:cNvPicPr>
            <a:picLocks noChangeAspect="1" noChangeArrowheads="1"/>
          </p:cNvPicPr>
          <p:nvPr/>
        </p:nvPicPr>
        <p:blipFill>
          <a:blip r:embed="rId3" cstate="print"/>
          <a:srcRect/>
          <a:stretch>
            <a:fillRect/>
          </a:stretch>
        </p:blipFill>
        <p:spPr bwMode="auto">
          <a:xfrm>
            <a:off x="4648200" y="2667000"/>
            <a:ext cx="3939732" cy="3810000"/>
          </a:xfrm>
          <a:prstGeom prst="rect">
            <a:avLst/>
          </a:prstGeom>
          <a:noFill/>
        </p:spPr>
      </p:pic>
      <p:pic>
        <p:nvPicPr>
          <p:cNvPr id="6148" name="Picture 4" descr="C:\Users\801770\Desktop\до 24.11 к открытой лекции\рисунки\хонорик.jpg"/>
          <p:cNvPicPr>
            <a:picLocks noChangeAspect="1" noChangeArrowheads="1"/>
          </p:cNvPicPr>
          <p:nvPr/>
        </p:nvPicPr>
        <p:blipFill>
          <a:blip r:embed="rId4" cstate="print"/>
          <a:srcRect/>
          <a:stretch>
            <a:fillRect/>
          </a:stretch>
        </p:blipFill>
        <p:spPr bwMode="auto">
          <a:xfrm>
            <a:off x="228600" y="304800"/>
            <a:ext cx="4203700" cy="3152775"/>
          </a:xfrm>
          <a:prstGeom prst="rect">
            <a:avLst/>
          </a:prstGeom>
          <a:noFill/>
        </p:spPr>
      </p:pic>
      <p:pic>
        <p:nvPicPr>
          <p:cNvPr id="6149" name="Picture 5" descr="C:\Users\801770\Desktop\до 24.11 к открытой лекции\рисунки\тиглон.jpg"/>
          <p:cNvPicPr>
            <a:picLocks noChangeAspect="1" noChangeArrowheads="1"/>
          </p:cNvPicPr>
          <p:nvPr/>
        </p:nvPicPr>
        <p:blipFill>
          <a:blip r:embed="rId5" cstate="print"/>
          <a:srcRect/>
          <a:stretch>
            <a:fillRect/>
          </a:stretch>
        </p:blipFill>
        <p:spPr bwMode="auto">
          <a:xfrm>
            <a:off x="381000" y="3657600"/>
            <a:ext cx="3886200" cy="2914650"/>
          </a:xfrm>
          <a:prstGeom prst="rect">
            <a:avLst/>
          </a:prstGeom>
          <a:noFill/>
        </p:spPr>
      </p:pic>
      <p:pic>
        <p:nvPicPr>
          <p:cNvPr id="6150" name="Picture 6" descr="C:\Users\801770\Desktop\до 24.11 к открытой лекции\рисунки\левопард.jpg"/>
          <p:cNvPicPr>
            <a:picLocks noChangeAspect="1" noChangeArrowheads="1"/>
          </p:cNvPicPr>
          <p:nvPr/>
        </p:nvPicPr>
        <p:blipFill>
          <a:blip r:embed="rId6" cstate="print"/>
          <a:srcRect/>
          <a:stretch>
            <a:fillRect/>
          </a:stretch>
        </p:blipFill>
        <p:spPr bwMode="auto">
          <a:xfrm>
            <a:off x="2819400" y="1905000"/>
            <a:ext cx="5486400" cy="2495550"/>
          </a:xfrm>
          <a:prstGeom prst="rect">
            <a:avLst/>
          </a:prstGeom>
          <a:noFill/>
        </p:spPr>
      </p:pic>
      <p:pic>
        <p:nvPicPr>
          <p:cNvPr id="7" name="Рисунок 6" descr="Невероятные гибриды животных"/>
          <p:cNvPicPr/>
          <p:nvPr/>
        </p:nvPicPr>
        <p:blipFill>
          <a:blip r:embed="rId7" cstate="print"/>
          <a:srcRect/>
          <a:stretch>
            <a:fillRect/>
          </a:stretch>
        </p:blipFill>
        <p:spPr bwMode="auto">
          <a:xfrm>
            <a:off x="1905000" y="2466975"/>
            <a:ext cx="5238750" cy="3933825"/>
          </a:xfrm>
          <a:prstGeom prst="rect">
            <a:avLst/>
          </a:prstGeom>
          <a:noFill/>
          <a:ln w="9525">
            <a:noFill/>
            <a:miter lim="800000"/>
            <a:headEnd/>
            <a:tailEnd/>
          </a:ln>
        </p:spPr>
      </p:pic>
      <p:pic>
        <p:nvPicPr>
          <p:cNvPr id="8" name="Picture 1" descr="Bactrian Camel, Whipsnade - geograph.org.uk - 857721.jpg"/>
          <p:cNvPicPr>
            <a:picLocks noChangeAspect="1" noChangeArrowheads="1"/>
          </p:cNvPicPr>
          <p:nvPr/>
        </p:nvPicPr>
        <p:blipFill>
          <a:blip r:embed="rId8" r:link="rId9" cstate="print"/>
          <a:srcRect/>
          <a:stretch>
            <a:fillRect/>
          </a:stretch>
        </p:blipFill>
        <p:spPr bwMode="auto">
          <a:xfrm>
            <a:off x="1066800" y="914400"/>
            <a:ext cx="4876800" cy="3737826"/>
          </a:xfrm>
          <a:prstGeom prst="rect">
            <a:avLst/>
          </a:prstGeom>
          <a:noFill/>
        </p:spPr>
      </p:pic>
      <p:pic>
        <p:nvPicPr>
          <p:cNvPr id="1026" name="Picture 2" descr="C:\Users\801770\Desktop\до 24.11 к открытой лекции\shocking-animal-hybrids-emgn-2 гролар - полярный гризли.jpg"/>
          <p:cNvPicPr>
            <a:picLocks noChangeAspect="1" noChangeArrowheads="1"/>
          </p:cNvPicPr>
          <p:nvPr/>
        </p:nvPicPr>
        <p:blipFill>
          <a:blip r:embed="rId10" cstate="print"/>
          <a:srcRect/>
          <a:stretch>
            <a:fillRect/>
          </a:stretch>
        </p:blipFill>
        <p:spPr bwMode="auto">
          <a:xfrm>
            <a:off x="3733800" y="2800350"/>
            <a:ext cx="5029200" cy="37719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ppt_x</p:attrName>
                                        </p:attrNameLst>
                                      </p:cBhvr>
                                      <p:tavLst>
                                        <p:tav tm="0">
                                          <p:val>
                                            <p:strVal val="#ppt_x-.2"/>
                                          </p:val>
                                        </p:tav>
                                        <p:tav tm="100000">
                                          <p:val>
                                            <p:strVal val="#ppt_x"/>
                                          </p:val>
                                        </p:tav>
                                      </p:tavLst>
                                    </p:anim>
                                    <p:anim calcmode="lin" valueType="num">
                                      <p:cBhvr>
                                        <p:cTn id="8" dur="1000" fill="hold"/>
                                        <p:tgtEl>
                                          <p:spTgt spid="61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149"/>
                                        </p:tgtEl>
                                        <p:attrNameLst>
                                          <p:attrName>style.visibility</p:attrName>
                                        </p:attrNameLst>
                                      </p:cBhvr>
                                      <p:to>
                                        <p:strVal val="visible"/>
                                      </p:to>
                                    </p:set>
                                    <p:anim calcmode="lin" valueType="num">
                                      <p:cBhvr>
                                        <p:cTn id="14" dur="1000" fill="hold"/>
                                        <p:tgtEl>
                                          <p:spTgt spid="6149"/>
                                        </p:tgtEl>
                                        <p:attrNameLst>
                                          <p:attrName>ppt_x</p:attrName>
                                        </p:attrNameLst>
                                      </p:cBhvr>
                                      <p:tavLst>
                                        <p:tav tm="0">
                                          <p:val>
                                            <p:strVal val="#ppt_x-.2"/>
                                          </p:val>
                                        </p:tav>
                                        <p:tav tm="100000">
                                          <p:val>
                                            <p:strVal val="#ppt_x"/>
                                          </p:val>
                                        </p:tav>
                                      </p:tavLst>
                                    </p:anim>
                                    <p:anim calcmode="lin" valueType="num">
                                      <p:cBhvr>
                                        <p:cTn id="15"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1000" fill="hold"/>
                                        <p:tgtEl>
                                          <p:spTgt spid="6147"/>
                                        </p:tgtEl>
                                        <p:attrNameLst>
                                          <p:attrName>ppt_x</p:attrName>
                                        </p:attrNameLst>
                                      </p:cBhvr>
                                      <p:tavLst>
                                        <p:tav tm="0">
                                          <p:val>
                                            <p:strVal val="#ppt_x-.2"/>
                                          </p:val>
                                        </p:tav>
                                        <p:tav tm="100000">
                                          <p:val>
                                            <p:strVal val="#ppt_x"/>
                                          </p:val>
                                        </p:tav>
                                      </p:tavLst>
                                    </p:anim>
                                    <p:anim calcmode="lin" valueType="num">
                                      <p:cBhvr>
                                        <p:cTn id="22" dur="1000" fill="hold"/>
                                        <p:tgtEl>
                                          <p:spTgt spid="614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14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150"/>
                                        </p:tgtEl>
                                        <p:attrNameLst>
                                          <p:attrName>style.visibility</p:attrName>
                                        </p:attrNameLst>
                                      </p:cBhvr>
                                      <p:to>
                                        <p:strVal val="visible"/>
                                      </p:to>
                                    </p:set>
                                    <p:anim calcmode="lin" valueType="num">
                                      <p:cBhvr>
                                        <p:cTn id="28" dur="1000" fill="hold"/>
                                        <p:tgtEl>
                                          <p:spTgt spid="6150"/>
                                        </p:tgtEl>
                                        <p:attrNameLst>
                                          <p:attrName>ppt_x</p:attrName>
                                        </p:attrNameLst>
                                      </p:cBhvr>
                                      <p:tavLst>
                                        <p:tav tm="0">
                                          <p:val>
                                            <p:strVal val="#ppt_x-.2"/>
                                          </p:val>
                                        </p:tav>
                                        <p:tav tm="100000">
                                          <p:val>
                                            <p:strVal val="#ppt_x"/>
                                          </p:val>
                                        </p:tav>
                                      </p:tavLst>
                                    </p:anim>
                                    <p:anim calcmode="lin" valueType="num">
                                      <p:cBhvr>
                                        <p:cTn id="29"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150"/>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ppt_x</p:attrName>
                                        </p:attrNameLst>
                                      </p:cBhvr>
                                      <p:tavLst>
                                        <p:tav tm="0">
                                          <p:val>
                                            <p:strVal val="#ppt_x-.2"/>
                                          </p:val>
                                        </p:tav>
                                        <p:tav tm="100000">
                                          <p:val>
                                            <p:strVal val="#ppt_x"/>
                                          </p:val>
                                        </p:tav>
                                      </p:tavLst>
                                    </p:anim>
                                    <p:anim calcmode="lin" valueType="num">
                                      <p:cBhvr>
                                        <p:cTn id="3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ppt_x</p:attrName>
                                        </p:attrNameLst>
                                      </p:cBhvr>
                                      <p:tavLst>
                                        <p:tav tm="0">
                                          <p:val>
                                            <p:strVal val="#ppt_x-.2"/>
                                          </p:val>
                                        </p:tav>
                                        <p:tav tm="100000">
                                          <p:val>
                                            <p:strVal val="#ppt_x"/>
                                          </p:val>
                                        </p:tav>
                                      </p:tavLst>
                                    </p:anim>
                                    <p:anim calcmode="lin" valueType="num">
                                      <p:cBhvr>
                                        <p:cTn id="4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1000" fill="hold"/>
                                        <p:tgtEl>
                                          <p:spTgt spid="1026"/>
                                        </p:tgtEl>
                                        <p:attrNameLst>
                                          <p:attrName>ppt_x</p:attrName>
                                        </p:attrNameLst>
                                      </p:cBhvr>
                                      <p:tavLst>
                                        <p:tav tm="0">
                                          <p:val>
                                            <p:strVal val="#ppt_x-.2"/>
                                          </p:val>
                                        </p:tav>
                                        <p:tav tm="100000">
                                          <p:val>
                                            <p:strVal val="#ppt_x"/>
                                          </p:val>
                                        </p:tav>
                                      </p:tavLst>
                                    </p:anim>
                                    <p:anim calcmode="lin" valueType="num">
                                      <p:cBhvr>
                                        <p:cTn id="50"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801770\YandexDisk\Скриншоты\2016-11-27_18-11-06.png"/>
          <p:cNvPicPr/>
          <p:nvPr/>
        </p:nvPicPr>
        <p:blipFill>
          <a:blip r:embed="rId3" cstate="print"/>
          <a:srcRect l="3933" t="1974" r="2060" b="2303"/>
          <a:stretch>
            <a:fillRect/>
          </a:stretch>
        </p:blipFill>
        <p:spPr bwMode="auto">
          <a:xfrm>
            <a:off x="381000" y="609600"/>
            <a:ext cx="8382000" cy="56388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1600" y="2971800"/>
            <a:ext cx="3352800" cy="1033166"/>
          </a:xfrm>
        </p:spPr>
        <p:txBody>
          <a:bodyPr>
            <a:no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Чудовище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dirty="0" smtClean="0">
                <a:latin typeface="Times New Roman" pitchFamily="18" charset="0"/>
                <a:cs typeface="Times New Roman" pitchFamily="18" charset="0"/>
              </a:rPr>
              <a:t>(~ Тварь, 1996)</a:t>
            </a:r>
            <a:endParaRPr lang="ru-RU" sz="3200" dirty="0">
              <a:latin typeface="Times New Roman" pitchFamily="18" charset="0"/>
              <a:cs typeface="Times New Roman" pitchFamily="18" charset="0"/>
            </a:endParaRPr>
          </a:p>
        </p:txBody>
      </p:sp>
      <p:pic>
        <p:nvPicPr>
          <p:cNvPr id="76802" name="Picture 2" descr="https://www.kinopoisk.ru/images/film_big/161188.jpg"/>
          <p:cNvPicPr>
            <a:picLocks noChangeAspect="1" noChangeArrowheads="1"/>
          </p:cNvPicPr>
          <p:nvPr/>
        </p:nvPicPr>
        <p:blipFill>
          <a:blip r:embed="rId3" cstate="print"/>
          <a:srcRect/>
          <a:stretch>
            <a:fillRect/>
          </a:stretch>
        </p:blipFill>
        <p:spPr bwMode="auto">
          <a:xfrm>
            <a:off x="304800" y="533400"/>
            <a:ext cx="4213860" cy="6019800"/>
          </a:xfrm>
          <a:prstGeom prst="rect">
            <a:avLst/>
          </a:prstGeom>
          <a:noFill/>
        </p:spPr>
      </p:pic>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91200"/>
            <a:ext cx="8229600" cy="8807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Гигантский кальмар</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Содержимое 3" descr="Новозеландские ученые изучают гигантского кальмара"/>
          <p:cNvPicPr>
            <a:picLocks noGrp="1"/>
          </p:cNvPicPr>
          <p:nvPr>
            <p:ph idx="1"/>
          </p:nvPr>
        </p:nvPicPr>
        <p:blipFill>
          <a:blip r:embed="rId3" cstate="print"/>
          <a:srcRect/>
          <a:stretch>
            <a:fillRect/>
          </a:stretch>
        </p:blipFill>
        <p:spPr bwMode="auto">
          <a:xfrm>
            <a:off x="304800" y="304800"/>
            <a:ext cx="8534400" cy="53340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igantskii-kalmar06-500x347.jpg"/>
          <p:cNvPicPr>
            <a:picLocks noGrp="1" noChangeAspect="1"/>
          </p:cNvPicPr>
          <p:nvPr>
            <p:ph idx="1"/>
          </p:nvPr>
        </p:nvPicPr>
        <p:blipFill>
          <a:blip r:embed="rId2" cstate="print"/>
          <a:stretch>
            <a:fillRect/>
          </a:stretch>
        </p:blipFill>
        <p:spPr>
          <a:xfrm>
            <a:off x="304800" y="304800"/>
            <a:ext cx="8530666" cy="6248400"/>
          </a:xfrm>
        </p:spPr>
      </p:pic>
    </p:spTree>
  </p:cSld>
  <p:clrMapOvr>
    <a:masterClrMapping/>
  </p:clrMapOvr>
  <p:transition>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5791200"/>
            <a:ext cx="8610600" cy="880766"/>
          </a:xfrm>
        </p:spPr>
        <p:txBody>
          <a:bodyPr>
            <a:noAutofit/>
          </a:bodyPr>
          <a:lstStyle/>
          <a:p>
            <a:r>
              <a:rPr lang="ru-RU" sz="3600" b="1" dirty="0" smtClean="0">
                <a:effectLst>
                  <a:outerShdw blurRad="38100" dist="38100" dir="2700000" algn="tl">
                    <a:srgbClr val="000000">
                      <a:alpha val="43137"/>
                    </a:srgbClr>
                  </a:outerShdw>
                </a:effectLst>
                <a:latin typeface="Times New Roman" pitchFamily="18" charset="0"/>
                <a:cs typeface="Times New Roman" pitchFamily="18" charset="0"/>
              </a:rPr>
              <a:t>Хищные растения: в кино и в жизни</a:t>
            </a:r>
            <a:endParaRPr lang="ru-RU"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834738" y="152400"/>
            <a:ext cx="5785262" cy="56388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438400"/>
            <a:ext cx="3429000" cy="19050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День триффидов </a:t>
            </a:r>
            <a:r>
              <a:rPr lang="ru-RU" sz="3600" dirty="0" smtClean="0">
                <a:latin typeface="Times New Roman" pitchFamily="18" charset="0"/>
                <a:cs typeface="Times New Roman" pitchFamily="18" charset="0"/>
              </a:rPr>
              <a:t>(2009)</a:t>
            </a:r>
            <a:endParaRPr lang="ru-RU" sz="3600" dirty="0">
              <a:latin typeface="Times New Roman" pitchFamily="18" charset="0"/>
              <a:cs typeface="Times New Roman" pitchFamily="18" charset="0"/>
            </a:endParaRPr>
          </a:p>
        </p:txBody>
      </p:sp>
      <p:pic>
        <p:nvPicPr>
          <p:cNvPr id="70658" name="Picture 2" descr="https://www.kinopoisk.ru/images/film_big/438271.jpg"/>
          <p:cNvPicPr>
            <a:picLocks noChangeAspect="1" noChangeArrowheads="1"/>
          </p:cNvPicPr>
          <p:nvPr/>
        </p:nvPicPr>
        <p:blipFill>
          <a:blip r:embed="rId3" cstate="print"/>
          <a:srcRect/>
          <a:stretch>
            <a:fillRect/>
          </a:stretch>
        </p:blipFill>
        <p:spPr bwMode="auto">
          <a:xfrm>
            <a:off x="4495800" y="457200"/>
            <a:ext cx="4375160" cy="6096000"/>
          </a:xfrm>
          <a:prstGeom prst="rect">
            <a:avLst/>
          </a:prstGeom>
          <a:noFill/>
        </p:spPr>
      </p:pic>
    </p:spTree>
  </p:cSld>
  <p:clrMapOvr>
    <a:masterClrMapping/>
  </p:clrMapOvr>
  <p:transition>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венерина мухоловкак.jpg"/>
          <p:cNvPicPr>
            <a:picLocks noGrp="1" noChangeAspect="1"/>
          </p:cNvPicPr>
          <p:nvPr>
            <p:ph sz="half" idx="1"/>
          </p:nvPr>
        </p:nvPicPr>
        <p:blipFill>
          <a:blip r:embed="rId3" cstate="print"/>
          <a:stretch>
            <a:fillRect/>
          </a:stretch>
        </p:blipFill>
        <p:spPr>
          <a:xfrm>
            <a:off x="0" y="0"/>
            <a:ext cx="4038600" cy="2687709"/>
          </a:xfrm>
        </p:spPr>
      </p:pic>
      <p:sp>
        <p:nvSpPr>
          <p:cNvPr id="6" name="TextBox 5"/>
          <p:cNvSpPr txBox="1"/>
          <p:nvPr/>
        </p:nvSpPr>
        <p:spPr>
          <a:xfrm>
            <a:off x="0" y="2362200"/>
            <a:ext cx="2345322" cy="369332"/>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Венерина мухоловка</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4450" name="Picture 2" descr="C:\Users\801770\Desktop\до 24.11 к открытой лекции\рисунки\библис.jpg"/>
          <p:cNvPicPr>
            <a:picLocks noChangeAspect="1" noChangeArrowheads="1"/>
          </p:cNvPicPr>
          <p:nvPr/>
        </p:nvPicPr>
        <p:blipFill>
          <a:blip r:embed="rId4" cstate="print"/>
          <a:srcRect l="17944" t="9889" r="4007" b="5432"/>
          <a:stretch>
            <a:fillRect/>
          </a:stretch>
        </p:blipFill>
        <p:spPr bwMode="auto">
          <a:xfrm>
            <a:off x="0" y="4267200"/>
            <a:ext cx="3352800" cy="2590800"/>
          </a:xfrm>
          <a:prstGeom prst="rect">
            <a:avLst/>
          </a:prstGeom>
          <a:noFill/>
        </p:spPr>
      </p:pic>
      <p:sp>
        <p:nvSpPr>
          <p:cNvPr id="10" name="TextBox 9"/>
          <p:cNvSpPr txBox="1"/>
          <p:nvPr/>
        </p:nvSpPr>
        <p:spPr>
          <a:xfrm>
            <a:off x="2209800" y="6248400"/>
            <a:ext cx="1087157" cy="400110"/>
          </a:xfrm>
          <a:prstGeom prst="rect">
            <a:avLst/>
          </a:prstGeom>
          <a:noFill/>
        </p:spPr>
        <p:txBody>
          <a:bodyPr wrap="none" rtlCol="0">
            <a:spAutoFit/>
          </a:bodyPr>
          <a:lstStyle/>
          <a:p>
            <a:r>
              <a:rPr lang="ru-RU" sz="20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Библис</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4452" name="Picture 4" descr="C:\Users\801770\Desktop\до 24.11 к открытой лекции\рисунки\непентес кувшинчиковый.jpg"/>
          <p:cNvPicPr>
            <a:picLocks noChangeAspect="1" noChangeArrowheads="1"/>
          </p:cNvPicPr>
          <p:nvPr/>
        </p:nvPicPr>
        <p:blipFill>
          <a:blip r:embed="rId5" cstate="print"/>
          <a:srcRect/>
          <a:stretch>
            <a:fillRect/>
          </a:stretch>
        </p:blipFill>
        <p:spPr bwMode="auto">
          <a:xfrm>
            <a:off x="6604000" y="0"/>
            <a:ext cx="2540000" cy="3390900"/>
          </a:xfrm>
          <a:prstGeom prst="rect">
            <a:avLst/>
          </a:prstGeom>
          <a:noFill/>
        </p:spPr>
      </p:pic>
      <p:sp>
        <p:nvSpPr>
          <p:cNvPr id="13" name="TextBox 12"/>
          <p:cNvSpPr txBox="1"/>
          <p:nvPr/>
        </p:nvSpPr>
        <p:spPr>
          <a:xfrm>
            <a:off x="6629400" y="0"/>
            <a:ext cx="1215013" cy="369332"/>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Непентес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4453" name="Picture 5" descr="C:\Users\801770\Desktop\до 24.11 к открытой лекции\рисунки\росянка.jpg"/>
          <p:cNvPicPr>
            <a:picLocks noChangeAspect="1" noChangeArrowheads="1"/>
          </p:cNvPicPr>
          <p:nvPr/>
        </p:nvPicPr>
        <p:blipFill>
          <a:blip r:embed="rId6" cstate="print"/>
          <a:srcRect/>
          <a:stretch>
            <a:fillRect/>
          </a:stretch>
        </p:blipFill>
        <p:spPr bwMode="auto">
          <a:xfrm>
            <a:off x="5313810" y="4462463"/>
            <a:ext cx="3830190" cy="2395537"/>
          </a:xfrm>
          <a:prstGeom prst="rect">
            <a:avLst/>
          </a:prstGeom>
          <a:noFill/>
        </p:spPr>
      </p:pic>
      <p:sp>
        <p:nvSpPr>
          <p:cNvPr id="15" name="TextBox 14"/>
          <p:cNvSpPr txBox="1"/>
          <p:nvPr/>
        </p:nvSpPr>
        <p:spPr>
          <a:xfrm>
            <a:off x="8045238" y="4572000"/>
            <a:ext cx="1098762" cy="369332"/>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Росянка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4454" name="Picture 6" descr="C:\Users\801770\Desktop\до 24.11 к открытой лекции\рисунки\саррацения.jpg"/>
          <p:cNvPicPr>
            <a:picLocks noChangeAspect="1" noChangeArrowheads="1"/>
          </p:cNvPicPr>
          <p:nvPr/>
        </p:nvPicPr>
        <p:blipFill>
          <a:blip r:embed="rId7" cstate="print"/>
          <a:srcRect/>
          <a:stretch>
            <a:fillRect/>
          </a:stretch>
        </p:blipFill>
        <p:spPr bwMode="auto">
          <a:xfrm>
            <a:off x="1600200" y="1066800"/>
            <a:ext cx="2902860" cy="4657726"/>
          </a:xfrm>
          <a:prstGeom prst="rect">
            <a:avLst/>
          </a:prstGeom>
          <a:noFill/>
        </p:spPr>
      </p:pic>
      <p:sp>
        <p:nvSpPr>
          <p:cNvPr id="17" name="TextBox 16"/>
          <p:cNvSpPr txBox="1"/>
          <p:nvPr/>
        </p:nvSpPr>
        <p:spPr>
          <a:xfrm>
            <a:off x="2133600" y="1143000"/>
            <a:ext cx="1523174" cy="369332"/>
          </a:xfrm>
          <a:prstGeom prst="rect">
            <a:avLst/>
          </a:prstGeom>
          <a:noFill/>
        </p:spPr>
        <p:txBody>
          <a:bodyPr wrap="none" rtlCol="0">
            <a:spAutoFit/>
          </a:bodyPr>
          <a:lstStyle/>
          <a:p>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Саррацения</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4455" name="Picture 7" descr="C:\Users\801770\Desktop\до 24.11 к открытой лекции\рисунки\росолист.jpg"/>
          <p:cNvPicPr>
            <a:picLocks noChangeAspect="1" noChangeArrowheads="1"/>
          </p:cNvPicPr>
          <p:nvPr/>
        </p:nvPicPr>
        <p:blipFill>
          <a:blip r:embed="rId8" cstate="print"/>
          <a:srcRect/>
          <a:stretch>
            <a:fillRect/>
          </a:stretch>
        </p:blipFill>
        <p:spPr bwMode="auto">
          <a:xfrm>
            <a:off x="3962400" y="1219200"/>
            <a:ext cx="4804871" cy="3005137"/>
          </a:xfrm>
          <a:prstGeom prst="rect">
            <a:avLst/>
          </a:prstGeom>
          <a:noFill/>
        </p:spPr>
      </p:pic>
      <p:sp>
        <p:nvSpPr>
          <p:cNvPr id="19" name="TextBox 18"/>
          <p:cNvSpPr txBox="1"/>
          <p:nvPr/>
        </p:nvSpPr>
        <p:spPr>
          <a:xfrm>
            <a:off x="7086600" y="1524000"/>
            <a:ext cx="1187376" cy="369332"/>
          </a:xfrm>
          <a:prstGeom prst="rect">
            <a:avLst/>
          </a:prstGeom>
          <a:noFill/>
        </p:spPr>
        <p:txBody>
          <a:bodyPr wrap="none" rtlCol="0">
            <a:spAutoFit/>
          </a:bodyPr>
          <a:lstStyle/>
          <a:p>
            <a:r>
              <a:rPr lang="ru-RU"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Росолист</a:t>
            </a: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Содержимое 6" descr="дарлингтония.jpg"/>
          <p:cNvPicPr>
            <a:picLocks noGrp="1" noChangeAspect="1"/>
          </p:cNvPicPr>
          <p:nvPr>
            <p:ph sz="half" idx="2"/>
          </p:nvPr>
        </p:nvPicPr>
        <p:blipFill>
          <a:blip r:embed="rId9" cstate="print"/>
          <a:stretch>
            <a:fillRect/>
          </a:stretch>
        </p:blipFill>
        <p:spPr>
          <a:xfrm>
            <a:off x="2819400" y="2514600"/>
            <a:ext cx="4038600" cy="3032468"/>
          </a:xfrm>
        </p:spPr>
      </p:pic>
      <p:sp>
        <p:nvSpPr>
          <p:cNvPr id="8" name="TextBox 7"/>
          <p:cNvSpPr txBox="1"/>
          <p:nvPr/>
        </p:nvSpPr>
        <p:spPr>
          <a:xfrm>
            <a:off x="2971800" y="2819400"/>
            <a:ext cx="2028056" cy="646331"/>
          </a:xfrm>
          <a:prstGeom prst="rect">
            <a:avLst/>
          </a:prstGeom>
          <a:noFill/>
        </p:spPr>
        <p:txBody>
          <a:bodyPr wrap="none" rtlCol="0">
            <a:spAutoFit/>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Дарлингтония </a:t>
            </a:r>
          </a:p>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калифорнийская</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p:cTn id="7" dur="1000" fill="hold"/>
                                        <p:tgtEl>
                                          <p:spTgt spid="104453"/>
                                        </p:tgtEl>
                                        <p:attrNameLst>
                                          <p:attrName>ppt_x</p:attrName>
                                        </p:attrNameLst>
                                      </p:cBhvr>
                                      <p:tavLst>
                                        <p:tav tm="0">
                                          <p:val>
                                            <p:strVal val="#ppt_x-.2"/>
                                          </p:val>
                                        </p:tav>
                                        <p:tav tm="100000">
                                          <p:val>
                                            <p:strVal val="#ppt_x"/>
                                          </p:val>
                                        </p:tav>
                                      </p:tavLst>
                                    </p:anim>
                                    <p:anim calcmode="lin" valueType="num">
                                      <p:cBhvr>
                                        <p:cTn id="8" dur="1000" fill="hold"/>
                                        <p:tgtEl>
                                          <p:spTgt spid="10445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445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04450"/>
                                        </p:tgtEl>
                                        <p:attrNameLst>
                                          <p:attrName>style.visibility</p:attrName>
                                        </p:attrNameLst>
                                      </p:cBhvr>
                                      <p:to>
                                        <p:strVal val="visible"/>
                                      </p:to>
                                    </p:set>
                                    <p:anim calcmode="lin" valueType="num">
                                      <p:cBhvr>
                                        <p:cTn id="35" dur="1000" fill="hold"/>
                                        <p:tgtEl>
                                          <p:spTgt spid="104450"/>
                                        </p:tgtEl>
                                        <p:attrNameLst>
                                          <p:attrName>ppt_x</p:attrName>
                                        </p:attrNameLst>
                                      </p:cBhvr>
                                      <p:tavLst>
                                        <p:tav tm="0">
                                          <p:val>
                                            <p:strVal val="#ppt_x-.2"/>
                                          </p:val>
                                        </p:tav>
                                        <p:tav tm="100000">
                                          <p:val>
                                            <p:strVal val="#ppt_x"/>
                                          </p:val>
                                        </p:tav>
                                      </p:tavLst>
                                    </p:anim>
                                    <p:anim calcmode="lin" valueType="num">
                                      <p:cBhvr>
                                        <p:cTn id="36" dur="1000" fill="hold"/>
                                        <p:tgtEl>
                                          <p:spTgt spid="10445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4450"/>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04452"/>
                                        </p:tgtEl>
                                        <p:attrNameLst>
                                          <p:attrName>style.visibility</p:attrName>
                                        </p:attrNameLst>
                                      </p:cBhvr>
                                      <p:to>
                                        <p:strVal val="visible"/>
                                      </p:to>
                                    </p:set>
                                    <p:anim calcmode="lin" valueType="num">
                                      <p:cBhvr>
                                        <p:cTn id="49" dur="1000" fill="hold"/>
                                        <p:tgtEl>
                                          <p:spTgt spid="104452"/>
                                        </p:tgtEl>
                                        <p:attrNameLst>
                                          <p:attrName>ppt_x</p:attrName>
                                        </p:attrNameLst>
                                      </p:cBhvr>
                                      <p:tavLst>
                                        <p:tav tm="0">
                                          <p:val>
                                            <p:strVal val="#ppt_x-.2"/>
                                          </p:val>
                                        </p:tav>
                                        <p:tav tm="100000">
                                          <p:val>
                                            <p:strVal val="#ppt_x"/>
                                          </p:val>
                                        </p:tav>
                                      </p:tavLst>
                                    </p:anim>
                                    <p:anim calcmode="lin" valueType="num">
                                      <p:cBhvr>
                                        <p:cTn id="50" dur="1000" fill="hold"/>
                                        <p:tgtEl>
                                          <p:spTgt spid="10445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4452"/>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ppt_x</p:attrName>
                                        </p:attrNameLst>
                                      </p:cBhvr>
                                      <p:tavLst>
                                        <p:tav tm="0">
                                          <p:val>
                                            <p:strVal val="#ppt_x-.2"/>
                                          </p:val>
                                        </p:tav>
                                        <p:tav tm="100000">
                                          <p:val>
                                            <p:strVal val="#ppt_x"/>
                                          </p:val>
                                        </p:tav>
                                      </p:tavLst>
                                    </p:anim>
                                    <p:anim calcmode="lin" valueType="num">
                                      <p:cBhvr>
                                        <p:cTn id="57"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04455"/>
                                        </p:tgtEl>
                                        <p:attrNameLst>
                                          <p:attrName>style.visibility</p:attrName>
                                        </p:attrNameLst>
                                      </p:cBhvr>
                                      <p:to>
                                        <p:strVal val="visible"/>
                                      </p:to>
                                    </p:set>
                                    <p:anim calcmode="lin" valueType="num">
                                      <p:cBhvr>
                                        <p:cTn id="63" dur="1000" fill="hold"/>
                                        <p:tgtEl>
                                          <p:spTgt spid="104455"/>
                                        </p:tgtEl>
                                        <p:attrNameLst>
                                          <p:attrName>ppt_x</p:attrName>
                                        </p:attrNameLst>
                                      </p:cBhvr>
                                      <p:tavLst>
                                        <p:tav tm="0">
                                          <p:val>
                                            <p:strVal val="#ppt_x-.2"/>
                                          </p:val>
                                        </p:tav>
                                        <p:tav tm="100000">
                                          <p:val>
                                            <p:strVal val="#ppt_x"/>
                                          </p:val>
                                        </p:tav>
                                      </p:tavLst>
                                    </p:anim>
                                    <p:anim calcmode="lin" valueType="num">
                                      <p:cBhvr>
                                        <p:cTn id="64" dur="1000" fill="hold"/>
                                        <p:tgtEl>
                                          <p:spTgt spid="10445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445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ppt_x</p:attrName>
                                        </p:attrNameLst>
                                      </p:cBhvr>
                                      <p:tavLst>
                                        <p:tav tm="0">
                                          <p:val>
                                            <p:strVal val="#ppt_x-.2"/>
                                          </p:val>
                                        </p:tav>
                                        <p:tav tm="100000">
                                          <p:val>
                                            <p:strVal val="#ppt_x"/>
                                          </p:val>
                                        </p:tav>
                                      </p:tavLst>
                                    </p:anim>
                                    <p:anim calcmode="lin" valueType="num">
                                      <p:cBhvr>
                                        <p:cTn id="7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04454"/>
                                        </p:tgtEl>
                                        <p:attrNameLst>
                                          <p:attrName>style.visibility</p:attrName>
                                        </p:attrNameLst>
                                      </p:cBhvr>
                                      <p:to>
                                        <p:strVal val="visible"/>
                                      </p:to>
                                    </p:set>
                                    <p:anim calcmode="lin" valueType="num">
                                      <p:cBhvr>
                                        <p:cTn id="77" dur="1000" fill="hold"/>
                                        <p:tgtEl>
                                          <p:spTgt spid="104454"/>
                                        </p:tgtEl>
                                        <p:attrNameLst>
                                          <p:attrName>ppt_x</p:attrName>
                                        </p:attrNameLst>
                                      </p:cBhvr>
                                      <p:tavLst>
                                        <p:tav tm="0">
                                          <p:val>
                                            <p:strVal val="#ppt_x-.2"/>
                                          </p:val>
                                        </p:tav>
                                        <p:tav tm="100000">
                                          <p:val>
                                            <p:strVal val="#ppt_x"/>
                                          </p:val>
                                        </p:tav>
                                      </p:tavLst>
                                    </p:anim>
                                    <p:anim calcmode="lin" valueType="num">
                                      <p:cBhvr>
                                        <p:cTn id="78" dur="1000" fill="hold"/>
                                        <p:tgtEl>
                                          <p:spTgt spid="104454"/>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04454"/>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ppt_x</p:attrName>
                                        </p:attrNameLst>
                                      </p:cBhvr>
                                      <p:tavLst>
                                        <p:tav tm="0">
                                          <p:val>
                                            <p:strVal val="#ppt_x-.2"/>
                                          </p:val>
                                        </p:tav>
                                        <p:tav tm="100000">
                                          <p:val>
                                            <p:strVal val="#ppt_x"/>
                                          </p:val>
                                        </p:tav>
                                      </p:tavLst>
                                    </p:anim>
                                    <p:anim calcmode="lin" valueType="num">
                                      <p:cBhvr>
                                        <p:cTn id="8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1000" fill="hold"/>
                                        <p:tgtEl>
                                          <p:spTgt spid="7"/>
                                        </p:tgtEl>
                                        <p:attrNameLst>
                                          <p:attrName>ppt_x</p:attrName>
                                        </p:attrNameLst>
                                      </p:cBhvr>
                                      <p:tavLst>
                                        <p:tav tm="0">
                                          <p:val>
                                            <p:strVal val="#ppt_x-.2"/>
                                          </p:val>
                                        </p:tav>
                                        <p:tav tm="100000">
                                          <p:val>
                                            <p:strVal val="#ppt_x"/>
                                          </p:val>
                                        </p:tav>
                                      </p:tavLst>
                                    </p:anim>
                                    <p:anim calcmode="lin" valueType="num">
                                      <p:cBhvr>
                                        <p:cTn id="9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3" dur="10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1000" fill="hold"/>
                                        <p:tgtEl>
                                          <p:spTgt spid="8"/>
                                        </p:tgtEl>
                                        <p:attrNameLst>
                                          <p:attrName>ppt_x</p:attrName>
                                        </p:attrNameLst>
                                      </p:cBhvr>
                                      <p:tavLst>
                                        <p:tav tm="0">
                                          <p:val>
                                            <p:strVal val="#ppt_x-.2"/>
                                          </p:val>
                                        </p:tav>
                                        <p:tav tm="100000">
                                          <p:val>
                                            <p:strVal val="#ppt_x"/>
                                          </p:val>
                                        </p:tav>
                                      </p:tavLst>
                                    </p:anim>
                                    <p:anim calcmode="lin" valueType="num">
                                      <p:cBhvr>
                                        <p:cTn id="9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5" grpId="0"/>
      <p:bldP spid="17" grpId="0"/>
      <p:bldP spid="19"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7800" y="2438400"/>
            <a:ext cx="3124200" cy="1490366"/>
          </a:xfrm>
        </p:spPr>
        <p:txBody>
          <a:bodyPr>
            <a:norm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Тень </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latin typeface="Times New Roman" pitchFamily="18" charset="0"/>
                <a:cs typeface="Times New Roman" pitchFamily="18" charset="0"/>
              </a:rPr>
              <a:t>(1994)</a:t>
            </a:r>
            <a:endParaRPr lang="ru-RU" sz="3600" dirty="0">
              <a:latin typeface="Times New Roman" pitchFamily="18" charset="0"/>
              <a:cs typeface="Times New Roman" pitchFamily="18" charset="0"/>
            </a:endParaRPr>
          </a:p>
        </p:txBody>
      </p:sp>
      <p:pic>
        <p:nvPicPr>
          <p:cNvPr id="66562" name="Picture 2" descr="https://www.kinopoisk.ru/images/film_big/3509.jpg"/>
          <p:cNvPicPr>
            <a:picLocks noChangeAspect="1" noChangeArrowheads="1"/>
          </p:cNvPicPr>
          <p:nvPr/>
        </p:nvPicPr>
        <p:blipFill>
          <a:blip r:embed="rId2" cstate="print"/>
          <a:srcRect/>
          <a:stretch>
            <a:fillRect/>
          </a:stretch>
        </p:blipFill>
        <p:spPr bwMode="auto">
          <a:xfrm>
            <a:off x="381000" y="457200"/>
            <a:ext cx="4343401" cy="6049305"/>
          </a:xfrm>
          <a:prstGeom prst="rect">
            <a:avLst/>
          </a:prstGeom>
          <a:noFill/>
        </p:spPr>
      </p:pic>
    </p:spTree>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066800"/>
            <a:ext cx="8229600" cy="10331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Восприятие цветов</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304800" y="2057400"/>
            <a:ext cx="4040188" cy="639762"/>
          </a:xfrm>
        </p:spPr>
        <p:txBody>
          <a:bodyPr>
            <a:normAutofit/>
          </a:bodyPr>
          <a:lstStyle/>
          <a:p>
            <a:pPr algn="ct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норме</a:t>
            </a:r>
            <a:r>
              <a:rPr lang="ru-RU" sz="28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2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Содержимое 9" descr="дальт1.png"/>
          <p:cNvPicPr>
            <a:picLocks noGrp="1" noChangeAspect="1"/>
          </p:cNvPicPr>
          <p:nvPr>
            <p:ph sz="half" idx="2"/>
          </p:nvPr>
        </p:nvPicPr>
        <p:blipFill>
          <a:blip r:embed="rId3" cstate="print">
            <a:lum contrast="30000"/>
          </a:blip>
          <a:stretch>
            <a:fillRect/>
          </a:stretch>
        </p:blipFill>
        <p:spPr>
          <a:xfrm>
            <a:off x="228600" y="2971800"/>
            <a:ext cx="4110643" cy="3429000"/>
          </a:xfrm>
        </p:spPr>
      </p:pic>
      <p:sp>
        <p:nvSpPr>
          <p:cNvPr id="5" name="Текст 4"/>
          <p:cNvSpPr>
            <a:spLocks noGrp="1"/>
          </p:cNvSpPr>
          <p:nvPr>
            <p:ph type="body" sz="quarter" idx="3"/>
          </p:nvPr>
        </p:nvSpPr>
        <p:spPr>
          <a:xfrm>
            <a:off x="4800600" y="2133600"/>
            <a:ext cx="4041775" cy="639762"/>
          </a:xfrm>
        </p:spPr>
        <p:txBody>
          <a:bodyPr>
            <a:normAutofit/>
          </a:bodyPr>
          <a:lstStyle/>
          <a:p>
            <a:pPr algn="ct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При дальтонизме</a:t>
            </a:r>
            <a:endPar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Содержимое 10" descr="дальт2.png"/>
          <p:cNvPicPr>
            <a:picLocks noGrp="1" noChangeAspect="1"/>
          </p:cNvPicPr>
          <p:nvPr>
            <p:ph sz="quarter" idx="4"/>
          </p:nvPr>
        </p:nvPicPr>
        <p:blipFill>
          <a:blip r:embed="rId4" cstate="print">
            <a:lum contrast="30000"/>
          </a:blip>
          <a:stretch>
            <a:fillRect/>
          </a:stretch>
        </p:blipFill>
        <p:spPr>
          <a:xfrm>
            <a:off x="4724400" y="2971800"/>
            <a:ext cx="4149015" cy="3420407"/>
          </a:xfr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2"/>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5410200"/>
            <a:ext cx="3962400" cy="7620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Федор Махнов</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(г.р. 1878) </a:t>
            </a:r>
            <a:endParaRPr lang="ru-RU" sz="3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800600" y="5334000"/>
            <a:ext cx="3962400" cy="1371600"/>
          </a:xfrm>
        </p:spPr>
        <p:txBody>
          <a:bodyPr>
            <a:noAutofit/>
          </a:bodyPr>
          <a:lstStyle/>
          <a:p>
            <a:pPr marL="0" indent="0" algn="ctr">
              <a:buNone/>
            </a:pP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Рост – 285 см. Вес – 182 кг </a:t>
            </a:r>
          </a:p>
          <a:p>
            <a:pPr marL="0" indent="0" algn="ctr">
              <a:buNone/>
            </a:pP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Длина ладони – 32 см</a:t>
            </a:r>
          </a:p>
          <a:p>
            <a:pPr marL="0" indent="0" algn="ctr">
              <a:buNone/>
            </a:pP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Длина стопы – 51 см  </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Содержимое 6" descr="Безымянный.png"/>
          <p:cNvPicPr>
            <a:picLocks noGrp="1" noChangeAspect="1"/>
          </p:cNvPicPr>
          <p:nvPr>
            <p:ph sz="half" idx="2"/>
          </p:nvPr>
        </p:nvPicPr>
        <p:blipFill>
          <a:blip r:embed="rId3" cstate="print"/>
          <a:stretch>
            <a:fillRect/>
          </a:stretch>
        </p:blipFill>
        <p:spPr>
          <a:xfrm>
            <a:off x="685800" y="304800"/>
            <a:ext cx="8077200" cy="4816980"/>
          </a:xfrm>
        </p:spPr>
      </p:pic>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5943600"/>
            <a:ext cx="8229600" cy="728366"/>
          </a:xfrm>
        </p:spPr>
        <p:txBody>
          <a:bodyPr>
            <a:no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Мир глазами дальтоника</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2466" name="Picture 2" descr="http://thehz.ru/wp-content/uploads/2017/01/11109.jpg"/>
          <p:cNvPicPr>
            <a:picLocks noChangeAspect="1" noChangeArrowheads="1"/>
          </p:cNvPicPr>
          <p:nvPr/>
        </p:nvPicPr>
        <p:blipFill>
          <a:blip r:embed="rId2" cstate="print"/>
          <a:srcRect/>
          <a:stretch>
            <a:fillRect/>
          </a:stretch>
        </p:blipFill>
        <p:spPr bwMode="auto">
          <a:xfrm>
            <a:off x="1600200" y="228600"/>
            <a:ext cx="5775325" cy="5775325"/>
          </a:xfrm>
          <a:prstGeom prst="rect">
            <a:avLst/>
          </a:prstGeom>
          <a:noFill/>
        </p:spPr>
      </p:pic>
    </p:spTree>
  </p:cSld>
  <p:clrMapOvr>
    <a:masterClrMapping/>
  </p:clrMapOvr>
  <p:transition>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Users\801770\YandexDisk\Скриншоты\2016-11-23_20-31-10.png"/>
          <p:cNvPicPr>
            <a:picLocks noGrp="1" noChangeAspect="1" noChangeArrowheads="1"/>
          </p:cNvPicPr>
          <p:nvPr>
            <p:ph sz="half" idx="2"/>
          </p:nvPr>
        </p:nvPicPr>
        <p:blipFill>
          <a:blip r:embed="rId3" cstate="print"/>
          <a:srcRect/>
          <a:stretch>
            <a:fillRect/>
          </a:stretch>
        </p:blipFill>
        <p:spPr bwMode="auto">
          <a:xfrm>
            <a:off x="4572000" y="3502359"/>
            <a:ext cx="2376488" cy="3355641"/>
          </a:xfrm>
          <a:prstGeom prst="rect">
            <a:avLst/>
          </a:prstGeom>
          <a:noFill/>
        </p:spPr>
      </p:pic>
      <p:pic>
        <p:nvPicPr>
          <p:cNvPr id="105477" name="Picture 5" descr="C:\Users\801770\Desktop\до 24.11 к открытой лекции\рисунки\1014801352.jpg"/>
          <p:cNvPicPr>
            <a:picLocks noChangeAspect="1" noChangeArrowheads="1"/>
          </p:cNvPicPr>
          <p:nvPr/>
        </p:nvPicPr>
        <p:blipFill>
          <a:blip r:embed="rId4" cstate="print"/>
          <a:srcRect l="4234" t="2264" r="-1615" b="2631"/>
          <a:stretch>
            <a:fillRect/>
          </a:stretch>
        </p:blipFill>
        <p:spPr bwMode="auto">
          <a:xfrm>
            <a:off x="6934200" y="0"/>
            <a:ext cx="2209800" cy="3505200"/>
          </a:xfrm>
          <a:prstGeom prst="rect">
            <a:avLst/>
          </a:prstGeom>
          <a:noFill/>
        </p:spPr>
      </p:pic>
      <p:pic>
        <p:nvPicPr>
          <p:cNvPr id="105478" name="Picture 6" descr="C:\Users\801770\Desktop\до 24.11 к открытой лекции\рисунки\32_114.jpg"/>
          <p:cNvPicPr>
            <a:picLocks noChangeAspect="1" noChangeArrowheads="1"/>
          </p:cNvPicPr>
          <p:nvPr/>
        </p:nvPicPr>
        <p:blipFill>
          <a:blip r:embed="rId5" cstate="print"/>
          <a:srcRect/>
          <a:stretch>
            <a:fillRect/>
          </a:stretch>
        </p:blipFill>
        <p:spPr bwMode="auto">
          <a:xfrm>
            <a:off x="5181600" y="0"/>
            <a:ext cx="2057400" cy="2895600"/>
          </a:xfrm>
          <a:prstGeom prst="rect">
            <a:avLst/>
          </a:prstGeom>
          <a:noFill/>
        </p:spPr>
      </p:pic>
      <p:pic>
        <p:nvPicPr>
          <p:cNvPr id="1026" name="Picture 2" descr="C:\Users\801770\Desktop\до 24.11 к открытой лекции\рисунки\145381.jpg"/>
          <p:cNvPicPr>
            <a:picLocks noChangeAspect="1" noChangeArrowheads="1"/>
          </p:cNvPicPr>
          <p:nvPr/>
        </p:nvPicPr>
        <p:blipFill>
          <a:blip r:embed="rId6" cstate="print"/>
          <a:srcRect/>
          <a:stretch>
            <a:fillRect/>
          </a:stretch>
        </p:blipFill>
        <p:spPr bwMode="auto">
          <a:xfrm>
            <a:off x="6934200" y="3505200"/>
            <a:ext cx="2209800" cy="3352800"/>
          </a:xfrm>
          <a:prstGeom prst="rect">
            <a:avLst/>
          </a:prstGeom>
          <a:noFill/>
        </p:spPr>
      </p:pic>
      <p:sp>
        <p:nvSpPr>
          <p:cNvPr id="2" name="Заголовок 1"/>
          <p:cNvSpPr>
            <a:spLocks noGrp="1"/>
          </p:cNvSpPr>
          <p:nvPr>
            <p:ph type="title"/>
          </p:nvPr>
        </p:nvSpPr>
        <p:spPr>
          <a:xfrm>
            <a:off x="2514600" y="2743200"/>
            <a:ext cx="3810000" cy="804566"/>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Книги по теме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3554" name="Picture 2" descr="https://ozon-st.cdn.ngenix.net/multimedia/1010595479.jpg"/>
          <p:cNvPicPr>
            <a:picLocks noChangeAspect="1" noChangeArrowheads="1"/>
          </p:cNvPicPr>
          <p:nvPr/>
        </p:nvPicPr>
        <p:blipFill>
          <a:blip r:embed="rId7" cstate="print"/>
          <a:srcRect l="3429" t="8399" r="4000" b="16010"/>
          <a:stretch>
            <a:fillRect/>
          </a:stretch>
        </p:blipFill>
        <p:spPr bwMode="auto">
          <a:xfrm>
            <a:off x="0" y="0"/>
            <a:ext cx="5257800" cy="2895600"/>
          </a:xfrm>
          <a:prstGeom prst="rect">
            <a:avLst/>
          </a:prstGeom>
          <a:noFill/>
        </p:spPr>
      </p:pic>
      <p:pic>
        <p:nvPicPr>
          <p:cNvPr id="105476" name="Picture 4" descr="C:\Users\801770\Desktop\до 24.11 к открытой лекции\рисунки\1007096506.jpg"/>
          <p:cNvPicPr>
            <a:picLocks noChangeAspect="1" noChangeArrowheads="1"/>
          </p:cNvPicPr>
          <p:nvPr/>
        </p:nvPicPr>
        <p:blipFill>
          <a:blip r:embed="rId8" cstate="print"/>
          <a:srcRect/>
          <a:stretch>
            <a:fillRect/>
          </a:stretch>
        </p:blipFill>
        <p:spPr bwMode="auto">
          <a:xfrm>
            <a:off x="0" y="1752600"/>
            <a:ext cx="2209800" cy="3276600"/>
          </a:xfrm>
          <a:prstGeom prst="rect">
            <a:avLst/>
          </a:prstGeom>
          <a:noFill/>
        </p:spPr>
      </p:pic>
      <p:pic>
        <p:nvPicPr>
          <p:cNvPr id="3" name="Picture 2"/>
          <p:cNvPicPr>
            <a:picLocks noChangeAspect="1" noChangeArrowheads="1"/>
          </p:cNvPicPr>
          <p:nvPr/>
        </p:nvPicPr>
        <p:blipFill>
          <a:blip r:embed="rId9" cstate="print"/>
          <a:srcRect/>
          <a:stretch>
            <a:fillRect/>
          </a:stretch>
        </p:blipFill>
        <p:spPr bwMode="auto">
          <a:xfrm>
            <a:off x="2209800" y="3505200"/>
            <a:ext cx="2362200" cy="3352800"/>
          </a:xfrm>
          <a:prstGeom prst="rect">
            <a:avLst/>
          </a:prstGeom>
          <a:noFill/>
          <a:ln w="9525">
            <a:noFill/>
            <a:miter lim="800000"/>
            <a:headEnd/>
            <a:tailEnd/>
          </a:ln>
          <a:effectLst/>
        </p:spPr>
      </p:pic>
      <p:pic>
        <p:nvPicPr>
          <p:cNvPr id="105474" name="Picture 2" descr="C:\Users\801770\YandexDisk\Скриншоты\2016-11-23_20-28-51.png"/>
          <p:cNvPicPr>
            <a:picLocks noGrp="1" noChangeAspect="1" noChangeArrowheads="1"/>
          </p:cNvPicPr>
          <p:nvPr>
            <p:ph sz="half" idx="1"/>
          </p:nvPr>
        </p:nvPicPr>
        <p:blipFill>
          <a:blip r:embed="rId10" cstate="print"/>
          <a:srcRect l="10731" t="4651"/>
          <a:stretch>
            <a:fillRect/>
          </a:stretch>
        </p:blipFill>
        <p:spPr bwMode="auto">
          <a:xfrm>
            <a:off x="0" y="3733800"/>
            <a:ext cx="2209800" cy="3124200"/>
          </a:xfrm>
          <a:prstGeom prst="rect">
            <a:avLst/>
          </a:prstGeom>
          <a:noFill/>
        </p:spPr>
      </p:pic>
    </p:spTree>
  </p:cSld>
  <p:clrMapOvr>
    <a:masterClrMapping/>
  </p:clrMapOvr>
  <p:transition>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0"/>
            <a:ext cx="8229600" cy="1033166"/>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Спасибо за внимание</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524000"/>
            <a:ext cx="3276600" cy="4233566"/>
          </a:xfrm>
        </p:spPr>
        <p:txBody>
          <a:bodyPr>
            <a:noAutofit/>
          </a:bodyPr>
          <a:lstStyle/>
          <a:p>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Жена Федора, Ефросинья Лебедева, имела рост 2.15 м, поэтому  деревеньку, где они жили, называли «</a:t>
            </a:r>
            <a:r>
              <a:rPr lang="ru-RU" sz="2400" dirty="0" err="1" smtClean="0">
                <a:effectLst>
                  <a:outerShdw blurRad="38100" dist="38100" dir="2700000" algn="tl">
                    <a:srgbClr val="000000">
                      <a:alpha val="43137"/>
                    </a:srgbClr>
                  </a:outerShdw>
                </a:effectLst>
                <a:latin typeface="Times New Roman" pitchFamily="18" charset="0"/>
                <a:cs typeface="Times New Roman" pitchFamily="18" charset="0"/>
              </a:rPr>
              <a:t>Великановым</a:t>
            </a:r>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 хутором». </a:t>
            </a:r>
            <a:b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Пятеро их ребятишек выросли почти </a:t>
            </a:r>
            <a:b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до 2-х метров.</a:t>
            </a: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Содержимое 5" descr="Безымянный.png"/>
          <p:cNvPicPr>
            <a:picLocks noGrp="1" noChangeAspect="1"/>
          </p:cNvPicPr>
          <p:nvPr>
            <p:ph idx="1"/>
          </p:nvPr>
        </p:nvPicPr>
        <p:blipFill>
          <a:blip r:embed="rId2" cstate="print"/>
          <a:stretch>
            <a:fillRect/>
          </a:stretch>
        </p:blipFill>
        <p:spPr>
          <a:xfrm>
            <a:off x="3505200" y="304800"/>
            <a:ext cx="5334000" cy="6181278"/>
          </a:xfrm>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419600"/>
            <a:ext cx="3810000" cy="1371600"/>
          </a:xfrm>
        </p:spPr>
        <p:txBody>
          <a:bodyPr>
            <a:normAutofit fontScale="90000"/>
          </a:bodyPr>
          <a:lstStyle/>
          <a:p>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«Добрый великан» </a:t>
            </a:r>
            <a:b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Роберт  Першинг </a:t>
            </a:r>
            <a:r>
              <a:rPr lang="ru-RU" sz="3200" b="1" dirty="0" err="1" smtClean="0">
                <a:effectLst>
                  <a:outerShdw blurRad="38100" dist="38100" dir="2700000" algn="tl">
                    <a:srgbClr val="000000">
                      <a:alpha val="43137"/>
                    </a:srgbClr>
                  </a:outerShdw>
                </a:effectLst>
                <a:latin typeface="Times New Roman" pitchFamily="18" charset="0"/>
                <a:cs typeface="Times New Roman" pitchFamily="18" charset="0"/>
              </a:rPr>
              <a:t>Вадлоу</a:t>
            </a:r>
            <a:r>
              <a:rPr lang="ru-RU" sz="3200" b="1" dirty="0" smtClean="0">
                <a:effectLst>
                  <a:outerShdw blurRad="38100" dist="38100" dir="2700000" algn="tl">
                    <a:srgbClr val="000000">
                      <a:alpha val="43137"/>
                    </a:srgbClr>
                  </a:outerShdw>
                </a:effectLst>
                <a:latin typeface="Times New Roman" pitchFamily="18" charset="0"/>
                <a:cs typeface="Times New Roman" pitchFamily="18" charset="0"/>
              </a:rPr>
              <a:t> (г.р. 1918)</a:t>
            </a:r>
            <a:endParaRPr lang="ru-RU" sz="3200" dirty="0"/>
          </a:p>
        </p:txBody>
      </p:sp>
      <p:pic>
        <p:nvPicPr>
          <p:cNvPr id="8" name="Содержимое 7" descr="Безымянный.png"/>
          <p:cNvPicPr>
            <a:picLocks noGrp="1" noChangeAspect="1"/>
          </p:cNvPicPr>
          <p:nvPr>
            <p:ph sz="half" idx="2"/>
          </p:nvPr>
        </p:nvPicPr>
        <p:blipFill>
          <a:blip r:embed="rId2" cstate="print"/>
          <a:stretch>
            <a:fillRect/>
          </a:stretch>
        </p:blipFill>
        <p:spPr>
          <a:xfrm>
            <a:off x="381000" y="304800"/>
            <a:ext cx="4495800" cy="3475281"/>
          </a:xfrm>
        </p:spPr>
      </p:pic>
      <p:pic>
        <p:nvPicPr>
          <p:cNvPr id="10" name="Содержимое 9" descr="Безымянный.png"/>
          <p:cNvPicPr>
            <a:picLocks noGrp="1" noChangeAspect="1"/>
          </p:cNvPicPr>
          <p:nvPr>
            <p:ph sz="half" idx="1"/>
          </p:nvPr>
        </p:nvPicPr>
        <p:blipFill>
          <a:blip r:embed="rId3" cstate="print"/>
          <a:stretch>
            <a:fillRect/>
          </a:stretch>
        </p:blipFill>
        <p:spPr>
          <a:xfrm>
            <a:off x="4414672" y="3124200"/>
            <a:ext cx="4424528" cy="3494421"/>
          </a:xfrm>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5486400" y="1676400"/>
            <a:ext cx="3657600" cy="3124200"/>
          </a:xfrm>
        </p:spPr>
        <p:txBody>
          <a:bodyPr>
            <a:normAutofit fontScale="92500" lnSpcReduction="20000"/>
          </a:bodyPr>
          <a:lstStyle/>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5 лет достиг 170 см, </a:t>
            </a:r>
          </a:p>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12 лет - 220 см, </a:t>
            </a:r>
          </a:p>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13 лет – 230 см, </a:t>
            </a:r>
          </a:p>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14 лет – 240.</a:t>
            </a:r>
          </a:p>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возрасте 21 года имел рост 263 см, </a:t>
            </a:r>
          </a:p>
          <a:p>
            <a:pPr marL="0" indent="0" algn="ctr">
              <a:buNone/>
            </a:pPr>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вес - 223 кг, размер ладони 32,4 см.</a:t>
            </a:r>
          </a:p>
          <a:p>
            <a:pPr marL="0" indent="0" algn="ctr">
              <a:buNone/>
            </a:pP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Содержимое 6" descr="Безымянный.png"/>
          <p:cNvPicPr>
            <a:picLocks noGrp="1" noChangeAspect="1"/>
          </p:cNvPicPr>
          <p:nvPr>
            <p:ph sz="half" idx="1"/>
          </p:nvPr>
        </p:nvPicPr>
        <p:blipFill>
          <a:blip r:embed="rId2" cstate="print"/>
          <a:stretch>
            <a:fillRect/>
          </a:stretch>
        </p:blipFill>
        <p:spPr>
          <a:xfrm>
            <a:off x="381000" y="457200"/>
            <a:ext cx="5105400" cy="6019800"/>
          </a:xfrm>
        </p:spPr>
      </p:pic>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2716</TotalTime>
  <Words>2636</Words>
  <Application>Microsoft Office PowerPoint</Application>
  <PresentationFormat>Экран (4:3)</PresentationFormat>
  <Paragraphs>189</Paragraphs>
  <Slides>62</Slides>
  <Notes>39</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Office Theme</vt:lpstr>
      <vt:lpstr>БИОЛОГИЯ В КИНО:  ПРАВДА ИЛИ ВЫМЫСЕЛ</vt:lpstr>
      <vt:lpstr>Великаны и карлики</vt:lpstr>
      <vt:lpstr>Джек – покоритель великанов (2013) </vt:lpstr>
      <vt:lpstr>Путешествия Гулливера  (2010) </vt:lpstr>
      <vt:lpstr>Упоминания о великанах есть даже в древних источниках.  Голиаф из Гефа был ростом более 2,7 м.</vt:lpstr>
      <vt:lpstr>Федор Махнов (г.р. 1878) </vt:lpstr>
      <vt:lpstr>Жена Федора, Ефросинья Лебедева, имела рост 2.15 м, поэтому  деревеньку, где они жили, называли «Великановым хутором».  Пятеро их ребятишек выросли почти  до 2-х метров.</vt:lpstr>
      <vt:lpstr>«Добрый великан»  Роберт  Першинг Вадлоу (г.р. 1918)</vt:lpstr>
      <vt:lpstr>Слайд 9</vt:lpstr>
      <vt:lpstr>На момент смерти (1940 г.)  его рост составлял 272 см</vt:lpstr>
      <vt:lpstr>Женщина-гигант Анна Сван  (г.р. 1846) – 229 см</vt:lpstr>
      <vt:lpstr>Современные великаны</vt:lpstr>
      <vt:lpstr>Женщина-статуэтка</vt:lpstr>
      <vt:lpstr>Паулина Мустерс  (Pauline Musters, 1876–1895) –  гражданка Нидерландов, имевшая рост 23 дюйма  (58 см) </vt:lpstr>
      <vt:lpstr>Современные карлики</vt:lpstr>
      <vt:lpstr>Джиоти Амге (г. Нагпур, Индия) – рост 61.95 см </vt:lpstr>
      <vt:lpstr>Самая маленькая  из ныне живущих женщин</vt:lpstr>
      <vt:lpstr>Слайд 18</vt:lpstr>
      <vt:lpstr>Слайд 19</vt:lpstr>
      <vt:lpstr>Слайд 20</vt:lpstr>
      <vt:lpstr>Адам Райнер (г.р. 1899)</vt:lpstr>
      <vt:lpstr>Охотники на ведьм (2013)</vt:lpstr>
      <vt:lpstr>Близнецы </vt:lpstr>
      <vt:lpstr>Сиамские близнецы </vt:lpstr>
      <vt:lpstr>Слайд 25</vt:lpstr>
      <vt:lpstr>«Сиамские звезды» Вайолет и Дейзи Хилтон</vt:lpstr>
      <vt:lpstr>Слайд 27</vt:lpstr>
      <vt:lpstr>Чокнутый профессор (1996)</vt:lpstr>
      <vt:lpstr>Толстяки </vt:lpstr>
      <vt:lpstr>Джон Брауэр Миннох (1941-1983): при росте 185 см весил более 635 кг   </vt:lpstr>
      <vt:lpstr>Мануэль Урибе (597 кг)</vt:lpstr>
      <vt:lpstr>Слайд 32</vt:lpstr>
      <vt:lpstr>Три толстяка (1966)</vt:lpstr>
      <vt:lpstr>Завтрак толстяка</vt:lpstr>
      <vt:lpstr>Оборотни в кино</vt:lpstr>
      <vt:lpstr>Van Helsing's Werewolf Transformation (Ван Хелсинг, 2004)</vt:lpstr>
      <vt:lpstr>Трансформация профессора Люпина  (Гарри Поттер и узник Азкабана, 2004)</vt:lpstr>
      <vt:lpstr>Слайд 38</vt:lpstr>
      <vt:lpstr>Слайд 39</vt:lpstr>
      <vt:lpstr>Слайд 40</vt:lpstr>
      <vt:lpstr>Фахардо Ачевес</vt:lpstr>
      <vt:lpstr>История  одного вампира (2009)</vt:lpstr>
      <vt:lpstr>Энни Джонс (г.р. 1865) </vt:lpstr>
      <vt:lpstr>Слайд 44</vt:lpstr>
      <vt:lpstr>«Самая волосатая девочка в мире» Супатра Сасупфан </vt:lpstr>
      <vt:lpstr>Легенды  о  вампирах</vt:lpstr>
      <vt:lpstr>Порфириновая болезнь  (По ту сторону света, 2011)</vt:lpstr>
      <vt:lpstr>Дети шпионов – 2 (2002)</vt:lpstr>
      <vt:lpstr>Миниатюрные животные</vt:lpstr>
      <vt:lpstr>Животные-гибриды</vt:lpstr>
      <vt:lpstr>Слайд 51</vt:lpstr>
      <vt:lpstr>Чудовище  (~ Тварь, 1996)</vt:lpstr>
      <vt:lpstr>Гигантский кальмар</vt:lpstr>
      <vt:lpstr>Слайд 54</vt:lpstr>
      <vt:lpstr>Хищные растения: в кино и в жизни</vt:lpstr>
      <vt:lpstr>День триффидов (2009)</vt:lpstr>
      <vt:lpstr>Слайд 57</vt:lpstr>
      <vt:lpstr>Тень  (1994)</vt:lpstr>
      <vt:lpstr>Восприятие цветов</vt:lpstr>
      <vt:lpstr>Мир глазами дальтоника</vt:lpstr>
      <vt:lpstr>Книги по теме </vt:lpstr>
      <vt:lpstr>Спасибо за внимание</vt:lpstr>
    </vt:vector>
  </TitlesOfParts>
  <Company>HYATT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IS</dc:creator>
  <cp:lastModifiedBy>Ксения</cp:lastModifiedBy>
  <cp:revision>92</cp:revision>
  <dcterms:created xsi:type="dcterms:W3CDTF">2015-12-09T15:59:37Z</dcterms:created>
  <dcterms:modified xsi:type="dcterms:W3CDTF">2018-02-23T16:00:38Z</dcterms:modified>
</cp:coreProperties>
</file>