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73" r:id="rId5"/>
    <p:sldId id="260" r:id="rId6"/>
    <p:sldId id="261" r:id="rId7"/>
    <p:sldId id="262" r:id="rId8"/>
    <p:sldId id="265" r:id="rId9"/>
    <p:sldId id="266" r:id="rId10"/>
    <p:sldId id="272" r:id="rId11"/>
    <p:sldId id="274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310C8-B110-4227-A16A-13424ADDE688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9FB0E-035F-40AE-BE31-42DBDAC3F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41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9552" y="908720"/>
            <a:ext cx="7918450" cy="4826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8F69EF"/>
                </a:solidFill>
                <a:latin typeface="+mn-lt"/>
              </a:rPr>
              <a:t>Презентация </a:t>
            </a:r>
            <a:br>
              <a:rPr lang="ru-RU" sz="3600" b="1" dirty="0">
                <a:solidFill>
                  <a:srgbClr val="8F69EF"/>
                </a:solidFill>
                <a:latin typeface="+mn-lt"/>
              </a:rPr>
            </a:br>
            <a:r>
              <a:rPr lang="ru-RU" sz="3600" b="1" dirty="0">
                <a:solidFill>
                  <a:srgbClr val="8F69EF"/>
                </a:solidFill>
                <a:latin typeface="+mn-lt"/>
              </a:rPr>
              <a:t>к уроку русского языка </a:t>
            </a:r>
            <a:br>
              <a:rPr lang="ru-RU" sz="3600" b="1" dirty="0">
                <a:solidFill>
                  <a:srgbClr val="8F69EF"/>
                </a:solidFill>
                <a:latin typeface="+mn-lt"/>
              </a:rPr>
            </a:br>
            <a:r>
              <a:rPr lang="ru-RU" sz="3600" b="1" dirty="0">
                <a:solidFill>
                  <a:srgbClr val="8F69EF"/>
                </a:solidFill>
                <a:latin typeface="+mn-lt"/>
              </a:rPr>
              <a:t>по теме </a:t>
            </a:r>
            <a:br>
              <a:rPr lang="ru-RU" sz="3600" b="1" dirty="0">
                <a:solidFill>
                  <a:srgbClr val="8F69EF"/>
                </a:solidFill>
                <a:latin typeface="+mn-lt"/>
              </a:rPr>
            </a:br>
            <a:r>
              <a:rPr lang="ru-RU" sz="3600" b="1" i="1" dirty="0">
                <a:solidFill>
                  <a:srgbClr val="8F69EF"/>
                </a:solidFill>
                <a:latin typeface="+mn-lt"/>
              </a:rPr>
              <a:t>«Падеж имен</a:t>
            </a:r>
            <a:br>
              <a:rPr lang="ru-RU" sz="3600" b="1" i="1" dirty="0">
                <a:solidFill>
                  <a:srgbClr val="8F69EF"/>
                </a:solidFill>
                <a:latin typeface="+mn-lt"/>
              </a:rPr>
            </a:br>
            <a:r>
              <a:rPr lang="ru-RU" sz="3600" b="1" i="1" dirty="0">
                <a:solidFill>
                  <a:srgbClr val="8F69EF"/>
                </a:solidFill>
                <a:latin typeface="+mn-lt"/>
              </a:rPr>
              <a:t> существительных»</a:t>
            </a:r>
            <a:br>
              <a:rPr lang="ru-RU" sz="3600" b="1" i="1" dirty="0">
                <a:solidFill>
                  <a:srgbClr val="8F69EF"/>
                </a:solidFill>
                <a:latin typeface="+mn-lt"/>
              </a:rPr>
            </a:br>
            <a:r>
              <a:rPr lang="ru-RU" sz="3600" b="1" i="1" dirty="0">
                <a:solidFill>
                  <a:srgbClr val="8F69EF"/>
                </a:solidFill>
                <a:latin typeface="+mn-lt"/>
              </a:rPr>
              <a:t>3 класс</a:t>
            </a:r>
            <a:br>
              <a:rPr lang="ru-RU" sz="3600" b="1" i="1" dirty="0">
                <a:solidFill>
                  <a:srgbClr val="8F69EF"/>
                </a:solidFill>
                <a:latin typeface="+mn-lt"/>
              </a:rPr>
            </a:br>
            <a:endParaRPr lang="ru-RU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415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Проверка. Пословицы.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 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лесу(</a:t>
            </a:r>
            <a:r>
              <a:rPr lang="ru-RU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Д.п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.) 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надо  с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умом(Т.п.) 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ходить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Лето(</a:t>
            </a:r>
            <a:r>
              <a:rPr lang="ru-RU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И.п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.) собирает, а зима(</a:t>
            </a:r>
            <a:r>
              <a:rPr lang="ru-RU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И.п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 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подбирает.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ветром (Т.п.)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поле(</a:t>
            </a:r>
            <a:r>
              <a:rPr lang="ru-RU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П.п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 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 угонишься.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Солнце(</a:t>
            </a:r>
            <a:r>
              <a:rPr lang="ru-RU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И.п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.)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встаёт, так и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утро(</a:t>
            </a:r>
            <a:r>
              <a:rPr lang="ru-RU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И.п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.)  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настаёт.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2070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В русском языке есть слова, которые не склоняются. Как правило, они иностранного происхождения. Прочитай объяснение смысла слов. Соедини их стрелочками с понятиями.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428347"/>
              </p:ext>
            </p:extLst>
          </p:nvPr>
        </p:nvGraphicFramePr>
        <p:xfrm>
          <a:off x="1187624" y="1556791"/>
          <a:ext cx="6696743" cy="5246152"/>
        </p:xfrm>
        <a:graphic>
          <a:graphicData uri="http://schemas.openxmlformats.org/drawingml/2006/table">
            <a:tbl>
              <a:tblPr firstRow="1" firstCol="1" bandRow="1"/>
              <a:tblGrid>
                <a:gridCol w="5044035"/>
                <a:gridCol w="1652708"/>
              </a:tblGrid>
              <a:tr h="4921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Здание для ремонта и стоянки паровозов и вагонов.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сопрано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1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Мастерская для шитья одежды.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пальто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1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Сладкое студенистое кушанье из фруктовых соков.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ателье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1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Шейный шарф, платок.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пенсне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7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Игра на особых картах с номерами, которые закрываются фишками или бочонками.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депо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1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Верхняя одежда, обычно ниже колен.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кашне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7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Род очков, держащихся с помощью пружинки, защемляющей переносицу.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желе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1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Наиболее  высокий женский голос.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лото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50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16824" cy="79695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Несклоняемые  имена существительные</a:t>
            </a:r>
            <a:endParaRPr lang="ru-RU" sz="32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47087"/>
            <a:ext cx="1152244" cy="1920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199" y="1268760"/>
            <a:ext cx="259228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28977"/>
            <a:ext cx="3658409" cy="136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20595"/>
            <a:ext cx="3024336" cy="156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098" y="4674618"/>
            <a:ext cx="2183382" cy="218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806472"/>
            <a:ext cx="3379854" cy="190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32" y="4937095"/>
            <a:ext cx="1804722" cy="164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705" y="1126704"/>
            <a:ext cx="26384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65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38100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3816424" cy="253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62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Минутка чистописания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57342"/>
            <a:ext cx="1800200" cy="174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r="23404"/>
          <a:stretch/>
        </p:blipFill>
        <p:spPr bwMode="auto">
          <a:xfrm>
            <a:off x="2699792" y="1792725"/>
            <a:ext cx="2495251" cy="142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ребусы по географ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44823"/>
            <a:ext cx="3420380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39" y="4326959"/>
            <a:ext cx="256201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4039887"/>
            <a:ext cx="28384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7"/>
            <a:ext cx="2547190" cy="191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68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778098"/>
          </a:xfrm>
        </p:spPr>
        <p:txBody>
          <a:bodyPr/>
          <a:lstStyle/>
          <a:p>
            <a:r>
              <a:rPr lang="ru-RU" dirty="0" smtClean="0"/>
              <a:t>ПОМНИ!</a:t>
            </a:r>
            <a:endParaRPr lang="ru-RU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58605" y="908050"/>
            <a:ext cx="18002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5400" dirty="0" err="1">
                <a:latin typeface="+mn-lt"/>
              </a:rPr>
              <a:t>И.п</a:t>
            </a:r>
            <a:r>
              <a:rPr lang="ru-RU" altLang="ru-RU" sz="5400" dirty="0">
                <a:latin typeface="+mn-lt"/>
              </a:rPr>
              <a:t>.</a:t>
            </a:r>
          </a:p>
          <a:p>
            <a:pPr eaLnBrk="1" hangingPunct="1"/>
            <a:r>
              <a:rPr lang="ru-RU" altLang="ru-RU" sz="5400" dirty="0" err="1">
                <a:latin typeface="+mn-lt"/>
              </a:rPr>
              <a:t>Р.п</a:t>
            </a:r>
            <a:r>
              <a:rPr lang="ru-RU" altLang="ru-RU" sz="5400" dirty="0">
                <a:latin typeface="+mn-lt"/>
              </a:rPr>
              <a:t>.</a:t>
            </a:r>
          </a:p>
          <a:p>
            <a:pPr eaLnBrk="1" hangingPunct="1"/>
            <a:r>
              <a:rPr lang="ru-RU" altLang="ru-RU" sz="5400" dirty="0" err="1">
                <a:latin typeface="+mn-lt"/>
              </a:rPr>
              <a:t>Д.п</a:t>
            </a:r>
            <a:r>
              <a:rPr lang="ru-RU" altLang="ru-RU" sz="5400" dirty="0">
                <a:latin typeface="+mn-lt"/>
              </a:rPr>
              <a:t>.</a:t>
            </a:r>
          </a:p>
          <a:p>
            <a:pPr eaLnBrk="1" hangingPunct="1"/>
            <a:r>
              <a:rPr lang="ru-RU" altLang="ru-RU" sz="5400" dirty="0" err="1">
                <a:latin typeface="+mn-lt"/>
              </a:rPr>
              <a:t>В.п</a:t>
            </a:r>
            <a:r>
              <a:rPr lang="ru-RU" altLang="ru-RU" sz="5400" dirty="0">
                <a:latin typeface="+mn-lt"/>
              </a:rPr>
              <a:t>.</a:t>
            </a:r>
          </a:p>
          <a:p>
            <a:pPr eaLnBrk="1" hangingPunct="1"/>
            <a:r>
              <a:rPr lang="ru-RU" altLang="ru-RU" sz="5400" dirty="0">
                <a:latin typeface="+mn-lt"/>
              </a:rPr>
              <a:t>Т.п.</a:t>
            </a:r>
          </a:p>
          <a:p>
            <a:pPr eaLnBrk="1" hangingPunct="1"/>
            <a:r>
              <a:rPr lang="ru-RU" altLang="ru-RU" sz="5400" dirty="0" err="1">
                <a:latin typeface="+mn-lt"/>
              </a:rPr>
              <a:t>П.п</a:t>
            </a:r>
            <a:r>
              <a:rPr lang="ru-RU" altLang="ru-RU" sz="5400" dirty="0">
                <a:latin typeface="+mn-lt"/>
              </a:rPr>
              <a:t>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771775" y="908050"/>
            <a:ext cx="55641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400" dirty="0">
                <a:latin typeface="+mn-lt"/>
              </a:rPr>
              <a:t>кто? что?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771775" y="1773238"/>
            <a:ext cx="597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400" dirty="0">
                <a:latin typeface="+mn-lt"/>
              </a:rPr>
              <a:t>кого? чего?        </a:t>
            </a:r>
            <a:r>
              <a:rPr lang="ru-RU" altLang="ru-RU" sz="4400" dirty="0" smtClean="0">
                <a:latin typeface="+mn-lt"/>
              </a:rPr>
              <a:t>нет</a:t>
            </a:r>
            <a:endParaRPr lang="ru-RU" altLang="ru-RU" sz="4400" dirty="0">
              <a:latin typeface="+mn-lt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628106" y="2634545"/>
            <a:ext cx="61928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000" dirty="0">
                <a:latin typeface="+mn-lt"/>
              </a:rPr>
              <a:t>кому? чему?    </a:t>
            </a:r>
            <a:r>
              <a:rPr lang="ru-RU" altLang="ru-RU" sz="4000" dirty="0" smtClean="0">
                <a:latin typeface="+mn-lt"/>
              </a:rPr>
              <a:t>    </a:t>
            </a:r>
            <a:r>
              <a:rPr lang="ru-RU" altLang="ru-RU" sz="4000" dirty="0">
                <a:latin typeface="+mn-lt"/>
              </a:rPr>
              <a:t>рад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613577" y="3429000"/>
            <a:ext cx="58785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400" dirty="0">
                <a:latin typeface="+mn-lt"/>
              </a:rPr>
              <a:t>кого? что?      </a:t>
            </a:r>
            <a:r>
              <a:rPr lang="ru-RU" altLang="ru-RU" sz="4400" dirty="0" smtClean="0">
                <a:latin typeface="+mn-lt"/>
              </a:rPr>
              <a:t>   </a:t>
            </a:r>
            <a:r>
              <a:rPr lang="ru-RU" altLang="ru-RU" sz="4400" dirty="0">
                <a:latin typeface="+mn-lt"/>
              </a:rPr>
              <a:t>вижу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613577" y="4293096"/>
            <a:ext cx="60486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400" dirty="0">
                <a:latin typeface="+mn-lt"/>
              </a:rPr>
              <a:t>кем? чем?     </a:t>
            </a:r>
            <a:r>
              <a:rPr lang="ru-RU" altLang="ru-RU" sz="4400" dirty="0" smtClean="0">
                <a:latin typeface="+mn-lt"/>
              </a:rPr>
              <a:t>  </a:t>
            </a:r>
            <a:r>
              <a:rPr lang="ru-RU" altLang="ru-RU" sz="4400" dirty="0">
                <a:latin typeface="+mn-lt"/>
              </a:rPr>
              <a:t>творю    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55763" y="5205087"/>
            <a:ext cx="64089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000" dirty="0">
                <a:latin typeface="+mn-lt"/>
              </a:rPr>
              <a:t>о ком? о </a:t>
            </a:r>
            <a:r>
              <a:rPr lang="ru-RU" altLang="ru-RU" sz="4000" dirty="0" smtClean="0">
                <a:latin typeface="+mn-lt"/>
              </a:rPr>
              <a:t>чём?   думаю</a:t>
            </a:r>
            <a:endParaRPr lang="ru-RU" altLang="ru-RU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724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Как определить падеж имени существительного?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1. Найти слово, от которого зависит имя существительное (главное Х)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2. Задать падежный вопрос (основной или дополнительный).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3. Вспомнить слово - помощник , посмотреть на предлог.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4. Определить падеж.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233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Разбор предложения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smtClean="0">
                <a:solidFill>
                  <a:schemeClr val="tx1"/>
                </a:solidFill>
              </a:rPr>
              <a:t> Первый     луч(…)   со(….)</a:t>
            </a:r>
            <a:r>
              <a:rPr lang="ru-RU" sz="4000" dirty="0" err="1" smtClean="0">
                <a:solidFill>
                  <a:schemeClr val="tx1"/>
                </a:solidFill>
              </a:rPr>
              <a:t>нца</a:t>
            </a:r>
            <a:r>
              <a:rPr lang="ru-RU" sz="4000" dirty="0" smtClean="0">
                <a:solidFill>
                  <a:schemeClr val="tx1"/>
                </a:solidFill>
              </a:rPr>
              <a:t>           (раз/с)будил     </a:t>
            </a:r>
            <a:r>
              <a:rPr lang="ru-RU" sz="4000" dirty="0" err="1" smtClean="0">
                <a:solidFill>
                  <a:schemeClr val="tx1"/>
                </a:solidFill>
              </a:rPr>
              <a:t>пр</a:t>
            </a:r>
            <a:r>
              <a:rPr lang="ru-RU" sz="4000" dirty="0" smtClean="0">
                <a:solidFill>
                  <a:schemeClr val="tx1"/>
                </a:solidFill>
              </a:rPr>
              <a:t>(….)роду.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3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Разбор предложения.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00B050"/>
                </a:solidFill>
              </a:rPr>
              <a:t>    </a:t>
            </a:r>
            <a:r>
              <a:rPr lang="ru-RU" sz="2400" dirty="0" err="1" smtClean="0">
                <a:solidFill>
                  <a:srgbClr val="00B050"/>
                </a:solidFill>
              </a:rPr>
              <a:t>числ</a:t>
            </a:r>
            <a:r>
              <a:rPr lang="ru-RU" sz="2400" dirty="0" smtClean="0">
                <a:solidFill>
                  <a:srgbClr val="00B050"/>
                </a:solidFill>
              </a:rPr>
              <a:t>.                 сущ.             </a:t>
            </a:r>
            <a:r>
              <a:rPr lang="ru-RU" sz="2400" dirty="0">
                <a:solidFill>
                  <a:srgbClr val="00B050"/>
                </a:solidFill>
              </a:rPr>
              <a:t>с</a:t>
            </a:r>
            <a:r>
              <a:rPr lang="ru-RU" sz="2400" dirty="0" smtClean="0">
                <a:solidFill>
                  <a:srgbClr val="00B050"/>
                </a:solidFill>
              </a:rPr>
              <a:t>ущ. 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Первый</a:t>
            </a:r>
            <a:r>
              <a:rPr lang="ru-RU" sz="4000" dirty="0" smtClean="0"/>
              <a:t>     </a:t>
            </a:r>
            <a:r>
              <a:rPr lang="ru-RU" sz="4000" dirty="0" smtClean="0">
                <a:solidFill>
                  <a:schemeClr val="tx1"/>
                </a:solidFill>
              </a:rPr>
              <a:t>луч</a:t>
            </a:r>
            <a:r>
              <a:rPr lang="ru-RU" sz="4000" dirty="0" smtClean="0"/>
              <a:t>    </a:t>
            </a:r>
            <a:r>
              <a:rPr lang="ru-RU" sz="4000" dirty="0" smtClean="0">
                <a:solidFill>
                  <a:schemeClr val="tx1"/>
                </a:solidFill>
              </a:rPr>
              <a:t>солнца</a:t>
            </a:r>
            <a:r>
              <a:rPr lang="ru-RU" sz="4000" dirty="0" smtClean="0"/>
              <a:t>    </a:t>
            </a:r>
          </a:p>
          <a:p>
            <a:pPr marL="0" indent="0">
              <a:buNone/>
            </a:pPr>
            <a:r>
              <a:rPr lang="ru-RU" sz="4000" dirty="0" smtClean="0"/>
              <a:t>      </a:t>
            </a:r>
            <a:r>
              <a:rPr lang="ru-RU" sz="3200" dirty="0" smtClean="0">
                <a:solidFill>
                  <a:srgbClr val="00B050"/>
                </a:solidFill>
              </a:rPr>
              <a:t>гл.                      </a:t>
            </a:r>
            <a:r>
              <a:rPr lang="ru-RU" sz="2800" dirty="0" smtClean="0">
                <a:solidFill>
                  <a:srgbClr val="00B050"/>
                </a:solidFill>
              </a:rPr>
              <a:t>сущ.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разбудил</a:t>
            </a:r>
            <a:r>
              <a:rPr lang="ru-RU" sz="4000" dirty="0" smtClean="0"/>
              <a:t>     </a:t>
            </a:r>
            <a:r>
              <a:rPr lang="ru-RU" sz="4000" dirty="0" smtClean="0">
                <a:solidFill>
                  <a:schemeClr val="tx1"/>
                </a:solidFill>
              </a:rPr>
              <a:t>природу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167844" y="2996952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48885" y="4437112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83568" y="4653136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19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Словосочетания.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 smtClean="0"/>
              <a:t>                                                                   </a:t>
            </a:r>
            <a:r>
              <a:rPr lang="ru-RU" sz="1800" dirty="0" smtClean="0">
                <a:solidFill>
                  <a:srgbClr val="00B050"/>
                </a:solidFill>
              </a:rPr>
              <a:t>х</a:t>
            </a:r>
          </a:p>
          <a:p>
            <a:pPr marL="0" lvl="0" indent="0">
              <a:buNone/>
            </a:pPr>
            <a:r>
              <a:rPr lang="ru-RU" dirty="0" smtClean="0"/>
              <a:t>    </a:t>
            </a:r>
            <a:r>
              <a:rPr lang="ru-RU" sz="2800" dirty="0" smtClean="0">
                <a:solidFill>
                  <a:schemeClr val="tx1"/>
                </a:solidFill>
              </a:rPr>
              <a:t>луч  (какой?) первый            </a:t>
            </a:r>
            <a:r>
              <a:rPr lang="ru-RU" sz="2800" dirty="0" err="1" smtClean="0">
                <a:solidFill>
                  <a:schemeClr val="tx1"/>
                </a:solidFill>
              </a:rPr>
              <a:t>сущ</a:t>
            </a:r>
            <a:r>
              <a:rPr lang="ru-RU" sz="2800" dirty="0" smtClean="0">
                <a:solidFill>
                  <a:schemeClr val="tx1"/>
                </a:solidFill>
              </a:rPr>
              <a:t>  +  числит.</a:t>
            </a:r>
            <a:endParaRPr lang="ru-RU" sz="2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                                                           </a:t>
            </a:r>
            <a:r>
              <a:rPr lang="ru-RU" sz="1800" dirty="0" smtClean="0">
                <a:solidFill>
                  <a:schemeClr val="tx1"/>
                </a:solidFill>
              </a:rPr>
              <a:t> х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   луч (чего?) солнца ( Р. </a:t>
            </a:r>
            <a:r>
              <a:rPr lang="ru-RU" sz="2800" dirty="0">
                <a:solidFill>
                  <a:schemeClr val="tx1"/>
                </a:solidFill>
              </a:rPr>
              <a:t>п</a:t>
            </a:r>
            <a:r>
              <a:rPr lang="ru-RU" sz="2800" dirty="0" smtClean="0">
                <a:solidFill>
                  <a:schemeClr val="tx1"/>
                </a:solidFill>
              </a:rPr>
              <a:t>.)        </a:t>
            </a:r>
            <a:r>
              <a:rPr lang="ru-RU" sz="2800" dirty="0" err="1" smtClean="0">
                <a:solidFill>
                  <a:schemeClr val="tx1"/>
                </a:solidFill>
              </a:rPr>
              <a:t>сущ</a:t>
            </a:r>
            <a:r>
              <a:rPr lang="ru-RU" sz="2800" dirty="0" smtClean="0">
                <a:solidFill>
                  <a:schemeClr val="tx1"/>
                </a:solidFill>
              </a:rPr>
              <a:t> + </a:t>
            </a:r>
            <a:r>
              <a:rPr lang="ru-RU" sz="2800" dirty="0" err="1" smtClean="0">
                <a:solidFill>
                  <a:schemeClr val="tx1"/>
                </a:solidFill>
              </a:rPr>
              <a:t>сущ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</a:p>
          <a:p>
            <a:pPr marL="0" lv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       </a:t>
            </a:r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                               х</a:t>
            </a:r>
            <a:endParaRPr lang="ru-RU" sz="2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 разбудил ( что?) природу  (</a:t>
            </a:r>
            <a:r>
              <a:rPr lang="ru-RU" sz="2800" dirty="0" err="1" smtClean="0">
                <a:solidFill>
                  <a:schemeClr val="tx1"/>
                </a:solidFill>
              </a:rPr>
              <a:t>В.п</a:t>
            </a:r>
            <a:r>
              <a:rPr lang="ru-RU" sz="2800" dirty="0" smtClean="0">
                <a:solidFill>
                  <a:schemeClr val="tx1"/>
                </a:solidFill>
              </a:rPr>
              <a:t>.)   гл. + сущ.</a:t>
            </a:r>
          </a:p>
          <a:p>
            <a:pPr marL="0" lvl="0" indent="0">
              <a:buNone/>
            </a:pP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50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Работа в группах.</a:t>
            </a:r>
            <a:br>
              <a:rPr lang="ru-RU" dirty="0" smtClean="0"/>
            </a:br>
            <a:r>
              <a:rPr lang="ru-RU" sz="4000" dirty="0" smtClean="0"/>
              <a:t>Определи падеж 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8206" y="1988840"/>
            <a:ext cx="335986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3672408" cy="338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5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ea typeface="Times New Roman"/>
                <a:cs typeface="Times New Roman"/>
              </a:rPr>
              <a:t>Синонимы: </a:t>
            </a:r>
            <a:r>
              <a:rPr lang="ru-RU" sz="2800" dirty="0" smtClean="0">
                <a:solidFill>
                  <a:srgbClr val="000000"/>
                </a:solidFill>
                <a:ea typeface="Times New Roman"/>
                <a:cs typeface="Times New Roman"/>
              </a:rPr>
              <a:t> вьюга - </a:t>
            </a:r>
            <a:r>
              <a:rPr lang="ru-RU" sz="2800" dirty="0">
                <a:solidFill>
                  <a:srgbClr val="000000"/>
                </a:solidFill>
                <a:ea typeface="Times New Roman"/>
                <a:cs typeface="Times New Roman"/>
              </a:rPr>
              <a:t>метель;  стужа – мороз,  неправда – ложь</a:t>
            </a:r>
            <a:r>
              <a:rPr lang="ru-RU" sz="2800" dirty="0" smtClean="0">
                <a:solidFill>
                  <a:srgbClr val="000000"/>
                </a:solidFill>
                <a:ea typeface="Times New Roman"/>
                <a:cs typeface="Times New Roman"/>
              </a:rPr>
              <a:t>,   </a:t>
            </a:r>
            <a:r>
              <a:rPr lang="ru-RU" sz="2800" dirty="0">
                <a:solidFill>
                  <a:srgbClr val="000000"/>
                </a:solidFill>
                <a:ea typeface="Times New Roman"/>
                <a:cs typeface="Times New Roman"/>
              </a:rPr>
              <a:t>врач – доктор</a:t>
            </a:r>
            <a:r>
              <a:rPr lang="ru-RU" sz="2800" dirty="0" smtClean="0">
                <a:solidFill>
                  <a:srgbClr val="000000"/>
                </a:solidFill>
                <a:ea typeface="Times New Roman"/>
                <a:cs typeface="Times New Roman"/>
              </a:rPr>
              <a:t>,   </a:t>
            </a:r>
            <a:r>
              <a:rPr lang="ru-RU" sz="2800" dirty="0">
                <a:solidFill>
                  <a:srgbClr val="000000"/>
                </a:solidFill>
                <a:ea typeface="Times New Roman"/>
                <a:cs typeface="Times New Roman"/>
              </a:rPr>
              <a:t>кино – </a:t>
            </a:r>
            <a:r>
              <a:rPr lang="ru-RU" sz="2800" dirty="0" smtClean="0">
                <a:solidFill>
                  <a:srgbClr val="000000"/>
                </a:solidFill>
                <a:ea typeface="Times New Roman"/>
                <a:cs typeface="Times New Roman"/>
              </a:rPr>
              <a:t>фильм.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r>
              <a:rPr lang="ru-RU" sz="2800" dirty="0">
                <a:solidFill>
                  <a:schemeClr val="tx1"/>
                </a:solidFill>
              </a:rPr>
              <a:t>Метелью, морозом, ложью, доктором, фильмом ТВОРИТЕЛЬНЫЙ ПАДЕЖ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dirty="0">
                <a:solidFill>
                  <a:schemeClr val="tx1"/>
                </a:solidFill>
              </a:rPr>
              <a:t>Р</a:t>
            </a:r>
            <a:r>
              <a:rPr lang="ru-RU" sz="2800" dirty="0" smtClean="0">
                <a:solidFill>
                  <a:schemeClr val="tx1"/>
                </a:solidFill>
              </a:rPr>
              <a:t>ОДИТЕЛЬНЫЙ ПАДЕЖ:   </a:t>
            </a:r>
            <a:r>
              <a:rPr lang="ru-RU" sz="2800" dirty="0">
                <a:solidFill>
                  <a:schemeClr val="tx1"/>
                </a:solidFill>
              </a:rPr>
              <a:t>м</a:t>
            </a:r>
            <a:r>
              <a:rPr lang="ru-RU" sz="2800" dirty="0" smtClean="0">
                <a:solidFill>
                  <a:schemeClr val="tx1"/>
                </a:solidFill>
              </a:rPr>
              <a:t>етели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smtClean="0">
                <a:solidFill>
                  <a:schemeClr val="tx1"/>
                </a:solidFill>
              </a:rPr>
              <a:t> мороза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smtClean="0">
                <a:solidFill>
                  <a:schemeClr val="tx1"/>
                </a:solidFill>
              </a:rPr>
              <a:t>  лжи</a:t>
            </a:r>
            <a:r>
              <a:rPr lang="ru-RU" sz="2800" dirty="0">
                <a:solidFill>
                  <a:schemeClr val="tx1"/>
                </a:solidFill>
              </a:rPr>
              <a:t>, доктора</a:t>
            </a:r>
            <a:r>
              <a:rPr lang="ru-RU" sz="2800" dirty="0" smtClean="0">
                <a:solidFill>
                  <a:schemeClr val="tx1"/>
                </a:solidFill>
              </a:rPr>
              <a:t>,  </a:t>
            </a:r>
            <a:r>
              <a:rPr lang="ru-RU" sz="2800" dirty="0">
                <a:solidFill>
                  <a:schemeClr val="tx1"/>
                </a:solidFill>
              </a:rPr>
              <a:t>фильма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800" dirty="0">
              <a:ea typeface="Calibri"/>
              <a:cs typeface="Times New Roman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9321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314</TotalTime>
  <Words>373</Words>
  <Application>Microsoft Office PowerPoint</Application>
  <PresentationFormat>Экран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Аптека</vt:lpstr>
      <vt:lpstr>Презентация  к уроку русского языка  по теме  «Падеж имен  существительных» 3 класс </vt:lpstr>
      <vt:lpstr>Минутка чистописания</vt:lpstr>
      <vt:lpstr>ПОМНИ!</vt:lpstr>
      <vt:lpstr>Как определить падеж имени существительного?</vt:lpstr>
      <vt:lpstr>Разбор предложения</vt:lpstr>
      <vt:lpstr>Разбор предложения.</vt:lpstr>
      <vt:lpstr>Словосочетания.</vt:lpstr>
      <vt:lpstr>Работа в группах. Определи падеж </vt:lpstr>
      <vt:lpstr>Проверка</vt:lpstr>
      <vt:lpstr>Проверка. Пословицы.</vt:lpstr>
      <vt:lpstr>В русском языке есть слова, которые не склоняются. Как правило, они иностранного происхождения. Прочитай объяснение смысла слов. Соедини их стрелочками с понятиями. </vt:lpstr>
      <vt:lpstr>Несклоняемые  имена существительные</vt:lpstr>
      <vt:lpstr>Рефлексия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русского языка  по теме  «Падеж имен  существительных» 3 класс</dc:title>
  <dc:creator>Вероника Сотниченко</dc:creator>
  <cp:lastModifiedBy>user</cp:lastModifiedBy>
  <cp:revision>29</cp:revision>
  <dcterms:created xsi:type="dcterms:W3CDTF">2017-02-12T11:13:43Z</dcterms:created>
  <dcterms:modified xsi:type="dcterms:W3CDTF">2018-02-05T13:47:12Z</dcterms:modified>
</cp:coreProperties>
</file>