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57" r:id="rId4"/>
    <p:sldId id="258" r:id="rId5"/>
    <p:sldId id="259" r:id="rId6"/>
    <p:sldId id="260" r:id="rId7"/>
    <p:sldId id="261" r:id="rId8"/>
    <p:sldId id="272" r:id="rId9"/>
    <p:sldId id="262" r:id="rId10"/>
    <p:sldId id="263" r:id="rId11"/>
    <p:sldId id="267" r:id="rId12"/>
    <p:sldId id="264" r:id="rId13"/>
    <p:sldId id="266" r:id="rId14"/>
    <p:sldId id="27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28.03.2017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772400" cy="3286147"/>
          </a:xfrm>
        </p:spPr>
        <p:txBody>
          <a:bodyPr>
            <a:normAutofit/>
          </a:bodyPr>
          <a:lstStyle/>
          <a:p>
            <a:pPr algn="l"/>
            <a:r>
              <a:rPr lang="ru-RU" sz="3200" dirty="0" smtClean="0">
                <a:solidFill>
                  <a:srgbClr val="002060"/>
                </a:solidFill>
                <a:effectLst/>
              </a:rPr>
              <a:t>Открытый урок по русскому языку во 2 Г классе</a:t>
            </a:r>
            <a:br>
              <a:rPr lang="ru-RU" sz="3200" dirty="0" smtClean="0">
                <a:solidFill>
                  <a:srgbClr val="002060"/>
                </a:solidFill>
                <a:effectLst/>
              </a:rPr>
            </a:br>
            <a:r>
              <a:rPr lang="ru-RU" sz="3200" dirty="0" smtClean="0">
                <a:solidFill>
                  <a:srgbClr val="002060"/>
                </a:solidFill>
                <a:effectLst/>
              </a:rPr>
              <a:t>по теме:</a:t>
            </a:r>
            <a:br>
              <a:rPr lang="ru-RU" sz="3200" dirty="0" smtClean="0">
                <a:solidFill>
                  <a:srgbClr val="002060"/>
                </a:solidFill>
                <a:effectLst/>
              </a:rPr>
            </a:br>
            <a:r>
              <a:rPr lang="ru-RU" sz="3200" dirty="0" smtClean="0">
                <a:solidFill>
                  <a:srgbClr val="002060"/>
                </a:solidFill>
                <a:effectLst/>
              </a:rPr>
              <a:t>Имя прилагательное. Грамматические признаки</a:t>
            </a:r>
            <a:br>
              <a:rPr lang="ru-RU" sz="3200" dirty="0" smtClean="0">
                <a:solidFill>
                  <a:srgbClr val="002060"/>
                </a:solidFill>
                <a:effectLst/>
              </a:rPr>
            </a:br>
            <a:endParaRPr lang="ru-RU" sz="3200" dirty="0">
              <a:solidFill>
                <a:srgbClr val="002060"/>
              </a:solidFill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28" y="4286256"/>
            <a:ext cx="7415242" cy="171451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Учитель : Семёнова Л. И.</a:t>
            </a:r>
          </a:p>
          <a:p>
            <a:r>
              <a:rPr lang="ru-RU" sz="2400" b="1" dirty="0" smtClean="0">
                <a:solidFill>
                  <a:srgbClr val="002060"/>
                </a:solidFill>
              </a:rPr>
              <a:t>МБОУ «Лицей  № 78 «Фарватер»</a:t>
            </a:r>
          </a:p>
          <a:p>
            <a:r>
              <a:rPr lang="ru-RU" sz="2400" b="1" dirty="0" smtClean="0">
                <a:solidFill>
                  <a:srgbClr val="002060"/>
                </a:solidFill>
              </a:rPr>
              <a:t>города Казани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00042"/>
            <a:ext cx="8183880" cy="857256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002060"/>
                </a:solidFill>
                <a:effectLst/>
              </a:rPr>
              <a:t>Проверь</a:t>
            </a:r>
            <a:endParaRPr lang="ru-RU" sz="3200" dirty="0">
              <a:solidFill>
                <a:srgbClr val="002060"/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928802"/>
            <a:ext cx="8183880" cy="4000528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Ночью был </a:t>
            </a:r>
            <a:r>
              <a:rPr lang="ru-RU" sz="3200" b="1" dirty="0" smtClean="0">
                <a:solidFill>
                  <a:srgbClr val="0070C0"/>
                </a:solidFill>
              </a:rPr>
              <a:t>лёгкий</a:t>
            </a:r>
            <a:r>
              <a:rPr lang="ru-RU" sz="3200" b="1" dirty="0" smtClean="0"/>
              <a:t> мороз. Утром выпал </a:t>
            </a:r>
            <a:r>
              <a:rPr lang="ru-RU" sz="3200" b="1" dirty="0" smtClean="0">
                <a:solidFill>
                  <a:srgbClr val="0070C0"/>
                </a:solidFill>
              </a:rPr>
              <a:t>первый</a:t>
            </a:r>
            <a:r>
              <a:rPr lang="ru-RU" sz="3200" b="1" dirty="0" smtClean="0"/>
              <a:t> снег. Он укрыл землю </a:t>
            </a:r>
            <a:r>
              <a:rPr lang="ru-RU" sz="3200" b="1" dirty="0" smtClean="0">
                <a:solidFill>
                  <a:srgbClr val="0070C0"/>
                </a:solidFill>
              </a:rPr>
              <a:t>пушистым </a:t>
            </a:r>
            <a:r>
              <a:rPr lang="ru-RU" sz="3200" b="1" dirty="0" smtClean="0"/>
              <a:t>ковром. </a:t>
            </a:r>
            <a:r>
              <a:rPr lang="ru-RU" sz="3200" b="1" dirty="0" smtClean="0">
                <a:solidFill>
                  <a:srgbClr val="0070C0"/>
                </a:solidFill>
              </a:rPr>
              <a:t>Пёстрый</a:t>
            </a:r>
            <a:r>
              <a:rPr lang="ru-RU" sz="3200" b="1" dirty="0" smtClean="0"/>
              <a:t> дятел прилетел к </a:t>
            </a:r>
            <a:r>
              <a:rPr lang="ru-RU" sz="3200" b="1" dirty="0" smtClean="0">
                <a:solidFill>
                  <a:srgbClr val="0070C0"/>
                </a:solidFill>
              </a:rPr>
              <a:t>старой</a:t>
            </a:r>
            <a:r>
              <a:rPr lang="ru-RU" sz="3200" b="1" dirty="0" smtClean="0"/>
              <a:t> сосне.</a:t>
            </a:r>
            <a:endParaRPr lang="ru-RU" sz="32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357166"/>
            <a:ext cx="8183880" cy="642942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002060"/>
                </a:solidFill>
                <a:effectLst/>
              </a:rPr>
              <a:t>Игра на внимание</a:t>
            </a:r>
            <a:endParaRPr lang="ru-RU" sz="3200" dirty="0">
              <a:solidFill>
                <a:srgbClr val="002060"/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071546"/>
            <a:ext cx="8183880" cy="5429288"/>
          </a:xfrm>
        </p:spPr>
        <p:txBody>
          <a:bodyPr>
            <a:normAutofit fontScale="85000" lnSpcReduction="10000"/>
          </a:bodyPr>
          <a:lstStyle/>
          <a:p>
            <a:r>
              <a:rPr lang="ru-RU" sz="3200" b="1" dirty="0" smtClean="0"/>
              <a:t>  Магическим словом является </a:t>
            </a:r>
            <a:r>
              <a:rPr lang="ru-RU" sz="3200" b="1" dirty="0" smtClean="0">
                <a:solidFill>
                  <a:srgbClr val="C00000"/>
                </a:solidFill>
              </a:rPr>
              <a:t>имя прилагательное. </a:t>
            </a:r>
            <a:r>
              <a:rPr lang="ru-RU" sz="3200" b="1" dirty="0" smtClean="0"/>
              <a:t>Каждый ученик  по команде учителя в группе по кругу читает вслух с карточки по 1 слову по порядку, но когда очередь доходит до слова, которое является </a:t>
            </a:r>
            <a:r>
              <a:rPr lang="ru-RU" sz="3200" b="1" dirty="0" smtClean="0">
                <a:solidFill>
                  <a:srgbClr val="C00000"/>
                </a:solidFill>
              </a:rPr>
              <a:t>именем прилагательным</a:t>
            </a:r>
            <a:r>
              <a:rPr lang="ru-RU" sz="3200" b="1" dirty="0" smtClean="0"/>
              <a:t>, ученик не произносит его вслух, а просто встаёт. Потом игра продолжается дальше, пока не будут прочитаны все слова. </a:t>
            </a:r>
          </a:p>
          <a:p>
            <a:r>
              <a:rPr lang="ru-RU" sz="3200" b="1" dirty="0" smtClean="0"/>
              <a:t>  Побеждает та группа, которая выполнила задание быстрее и без ошибок.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00042"/>
            <a:ext cx="8183880" cy="785818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002060"/>
                </a:solidFill>
                <a:effectLst/>
              </a:rPr>
              <a:t>Найди в ряду «лишнее слово»</a:t>
            </a:r>
            <a:endParaRPr lang="ru-RU" sz="3200" dirty="0">
              <a:solidFill>
                <a:srgbClr val="002060"/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714488"/>
            <a:ext cx="8183880" cy="4214842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Красный, румяный, шафрановый, багровый.</a:t>
            </a:r>
            <a:endParaRPr lang="ru-RU" sz="32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71480"/>
            <a:ext cx="8183880" cy="785818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002060"/>
                </a:solidFill>
                <a:effectLst/>
              </a:rPr>
              <a:t>Ответь на вопрос:</a:t>
            </a:r>
            <a:endParaRPr lang="ru-RU" sz="3200" dirty="0">
              <a:solidFill>
                <a:srgbClr val="002060"/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643050"/>
            <a:ext cx="8183880" cy="4286280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Что вы раньше думали о прилагательных, а что сейчас?</a:t>
            </a:r>
          </a:p>
          <a:p>
            <a:endParaRPr lang="ru-RU" sz="3200" b="1" dirty="0" smtClean="0"/>
          </a:p>
          <a:p>
            <a:r>
              <a:rPr lang="ru-RU" sz="3200" b="1" dirty="0" smtClean="0"/>
              <a:t>Раньше я думал, что …., </a:t>
            </a:r>
          </a:p>
          <a:p>
            <a:r>
              <a:rPr lang="ru-RU" sz="3200" b="1" dirty="0" smtClean="0"/>
              <a:t>а теперь я знаю … .</a:t>
            </a:r>
            <a:endParaRPr lang="ru-RU" sz="32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28604"/>
            <a:ext cx="8183880" cy="928694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002060"/>
                </a:solidFill>
                <a:effectLst/>
              </a:rPr>
              <a:t>Домашнее задание</a:t>
            </a:r>
            <a:endParaRPr lang="ru-RU" sz="3200" dirty="0">
              <a:solidFill>
                <a:srgbClr val="002060"/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643050"/>
            <a:ext cx="8183880" cy="4357718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  Описать своё любимое животное, используя имена прилагательные.</a:t>
            </a:r>
          </a:p>
          <a:p>
            <a:r>
              <a:rPr lang="ru-RU" sz="3200" b="1" dirty="0" smtClean="0"/>
              <a:t>   Повторить правила.</a:t>
            </a:r>
            <a:endParaRPr lang="ru-RU" sz="32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71480"/>
            <a:ext cx="8183880" cy="1643074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Прочитай слова</a:t>
            </a:r>
            <a:r>
              <a:rPr lang="ru-RU" sz="3200" dirty="0" smtClean="0">
                <a:solidFill>
                  <a:srgbClr val="002060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</a:rPr>
              <a:t>. Что о них можно рассказать? Какое задание можно с ними выполнить?</a:t>
            </a:r>
            <a:endParaRPr lang="ru-RU" sz="3200" dirty="0">
              <a:solidFill>
                <a:srgbClr val="002060"/>
              </a:solidFill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2500306"/>
            <a:ext cx="8183880" cy="3286148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Л…</a:t>
            </a:r>
            <a:r>
              <a:rPr lang="ru-RU" sz="3200" b="1" dirty="0" err="1" smtClean="0"/>
              <a:t>дяной</a:t>
            </a:r>
            <a:r>
              <a:rPr lang="ru-RU" sz="3200" b="1" dirty="0" smtClean="0"/>
              <a:t>, т..</a:t>
            </a:r>
            <a:r>
              <a:rPr lang="ru-RU" sz="3200" b="1" dirty="0" err="1" smtClean="0"/>
              <a:t>мнеет</a:t>
            </a:r>
            <a:r>
              <a:rPr lang="ru-RU" sz="3200" b="1" dirty="0" smtClean="0"/>
              <a:t>, к…</a:t>
            </a:r>
            <a:r>
              <a:rPr lang="ru-RU" sz="3200" b="1" dirty="0" err="1" smtClean="0"/>
              <a:t>лючий</a:t>
            </a:r>
            <a:r>
              <a:rPr lang="ru-RU" sz="3200" b="1" dirty="0" smtClean="0"/>
              <a:t>, ст…</a:t>
            </a:r>
            <a:r>
              <a:rPr lang="ru-RU" sz="3200" b="1" dirty="0" err="1" smtClean="0"/>
              <a:t>кло</a:t>
            </a:r>
            <a:r>
              <a:rPr lang="ru-RU" sz="3200" b="1" dirty="0" smtClean="0"/>
              <a:t>, б…жит, </a:t>
            </a:r>
            <a:r>
              <a:rPr lang="ru-RU" sz="3200" b="1" dirty="0" err="1" smtClean="0"/>
              <a:t>з</a:t>
            </a:r>
            <a:r>
              <a:rPr lang="ru-RU" sz="3200" b="1" dirty="0" smtClean="0"/>
              <a:t>…</a:t>
            </a:r>
            <a:r>
              <a:rPr lang="ru-RU" sz="3200" b="1" dirty="0" err="1" smtClean="0"/>
              <a:t>ма</a:t>
            </a:r>
            <a:r>
              <a:rPr lang="ru-RU" sz="3200" b="1" dirty="0" smtClean="0"/>
              <a:t>, х…</a:t>
            </a:r>
            <a:r>
              <a:rPr lang="ru-RU" sz="3200" b="1" dirty="0" err="1" smtClean="0"/>
              <a:t>лодный</a:t>
            </a:r>
            <a:r>
              <a:rPr lang="ru-RU" sz="3200" b="1" dirty="0" smtClean="0"/>
              <a:t>, к…вёр, д…</a:t>
            </a:r>
            <a:r>
              <a:rPr lang="ru-RU" sz="3200" b="1" dirty="0" err="1" smtClean="0"/>
              <a:t>ньки</a:t>
            </a:r>
            <a:r>
              <a:rPr lang="ru-RU" sz="3200" b="1" dirty="0" smtClean="0"/>
              <a:t>, л…</a:t>
            </a:r>
            <a:r>
              <a:rPr lang="ru-RU" sz="3200" b="1" dirty="0" err="1" smtClean="0"/>
              <a:t>тит</a:t>
            </a:r>
            <a:r>
              <a:rPr lang="ru-RU" sz="3200" b="1" dirty="0" smtClean="0"/>
              <a:t>  </a:t>
            </a:r>
            <a:endParaRPr lang="ru-RU" sz="32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28604"/>
            <a:ext cx="8183880" cy="114300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  <a:effectLst/>
              </a:rPr>
              <a:t>Вставь пропущенные буквы. Распредели слова по столбикам.</a:t>
            </a:r>
            <a:endParaRPr lang="ru-RU" dirty="0">
              <a:solidFill>
                <a:srgbClr val="002060"/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857364"/>
            <a:ext cx="8183880" cy="4071966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Л…</a:t>
            </a:r>
            <a:r>
              <a:rPr lang="ru-RU" sz="3200" b="1" dirty="0" err="1" smtClean="0"/>
              <a:t>дяной</a:t>
            </a:r>
            <a:r>
              <a:rPr lang="ru-RU" sz="3200" b="1" dirty="0" smtClean="0"/>
              <a:t>, т…</a:t>
            </a:r>
            <a:r>
              <a:rPr lang="ru-RU" sz="3200" b="1" dirty="0" err="1" smtClean="0"/>
              <a:t>мнеет</a:t>
            </a:r>
            <a:r>
              <a:rPr lang="ru-RU" sz="3200" b="1" dirty="0" smtClean="0"/>
              <a:t>, к…</a:t>
            </a:r>
            <a:r>
              <a:rPr lang="ru-RU" sz="3200" b="1" dirty="0" err="1" smtClean="0"/>
              <a:t>лючий</a:t>
            </a:r>
            <a:r>
              <a:rPr lang="ru-RU" sz="3200" b="1" dirty="0" smtClean="0"/>
              <a:t>, ст…</a:t>
            </a:r>
            <a:r>
              <a:rPr lang="ru-RU" sz="3200" b="1" dirty="0" err="1" smtClean="0"/>
              <a:t>кло</a:t>
            </a:r>
            <a:r>
              <a:rPr lang="ru-RU" sz="3200" b="1" dirty="0" smtClean="0"/>
              <a:t>, б…жит, </a:t>
            </a:r>
            <a:r>
              <a:rPr lang="ru-RU" sz="3200" b="1" dirty="0" err="1" smtClean="0"/>
              <a:t>з</a:t>
            </a:r>
            <a:r>
              <a:rPr lang="ru-RU" sz="3200" b="1" dirty="0" smtClean="0"/>
              <a:t>…</a:t>
            </a:r>
            <a:r>
              <a:rPr lang="ru-RU" sz="3200" b="1" dirty="0" err="1" smtClean="0"/>
              <a:t>ма</a:t>
            </a:r>
            <a:r>
              <a:rPr lang="ru-RU" sz="3200" b="1" dirty="0" smtClean="0"/>
              <a:t>, х…</a:t>
            </a:r>
            <a:r>
              <a:rPr lang="ru-RU" sz="3200" b="1" dirty="0" err="1" smtClean="0"/>
              <a:t>лодный</a:t>
            </a:r>
            <a:r>
              <a:rPr lang="ru-RU" sz="3200" b="1" dirty="0" smtClean="0"/>
              <a:t>, к…вёр., д…</a:t>
            </a:r>
            <a:r>
              <a:rPr lang="ru-RU" sz="3200" b="1" dirty="0" err="1" smtClean="0"/>
              <a:t>ньки</a:t>
            </a:r>
            <a:r>
              <a:rPr lang="ru-RU" sz="3200" b="1" dirty="0" smtClean="0"/>
              <a:t>,  л…</a:t>
            </a:r>
            <a:r>
              <a:rPr lang="ru-RU" sz="3200" b="1" dirty="0" err="1" smtClean="0"/>
              <a:t>тит</a:t>
            </a:r>
            <a:r>
              <a:rPr lang="ru-RU" sz="3200" b="1" dirty="0" smtClean="0"/>
              <a:t>.</a:t>
            </a:r>
            <a:endParaRPr lang="ru-RU" sz="32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71480"/>
            <a:ext cx="8183880" cy="857256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2060"/>
                </a:solidFill>
                <a:effectLst/>
              </a:rPr>
              <a:t>Проверь</a:t>
            </a:r>
            <a:endParaRPr lang="ru-RU" dirty="0">
              <a:solidFill>
                <a:srgbClr val="002060"/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643050"/>
            <a:ext cx="8183880" cy="4214842"/>
          </a:xfrm>
        </p:spPr>
        <p:txBody>
          <a:bodyPr>
            <a:normAutofit/>
          </a:bodyPr>
          <a:lstStyle/>
          <a:p>
            <a:r>
              <a:rPr lang="ru-RU" sz="3600" b="1" i="1" dirty="0" smtClean="0">
                <a:solidFill>
                  <a:srgbClr val="C00000"/>
                </a:solidFill>
              </a:rPr>
              <a:t>сущ.       глаг.          прил</a:t>
            </a:r>
            <a:r>
              <a:rPr lang="ru-RU" sz="3600" b="1" i="1" dirty="0" smtClean="0">
                <a:solidFill>
                  <a:srgbClr val="7030A0"/>
                </a:solidFill>
              </a:rPr>
              <a:t>.</a:t>
            </a:r>
          </a:p>
          <a:p>
            <a:r>
              <a:rPr lang="ru-RU" sz="3200" b="1" dirty="0" smtClean="0"/>
              <a:t>ст</a:t>
            </a:r>
            <a:r>
              <a:rPr lang="ru-RU" sz="3200" b="1" dirty="0" smtClean="0">
                <a:solidFill>
                  <a:srgbClr val="FF0000"/>
                </a:solidFill>
              </a:rPr>
              <a:t>е</a:t>
            </a:r>
            <a:r>
              <a:rPr lang="ru-RU" sz="3200" b="1" dirty="0" smtClean="0"/>
              <a:t>кло     т</a:t>
            </a:r>
            <a:r>
              <a:rPr lang="ru-RU" sz="3200" b="1" dirty="0" smtClean="0">
                <a:solidFill>
                  <a:srgbClr val="FF0000"/>
                </a:solidFill>
              </a:rPr>
              <a:t>е</a:t>
            </a:r>
            <a:r>
              <a:rPr lang="ru-RU" sz="3200" b="1" dirty="0" smtClean="0"/>
              <a:t>мнеет      л</a:t>
            </a:r>
            <a:r>
              <a:rPr lang="ru-RU" sz="3200" b="1" dirty="0" smtClean="0">
                <a:solidFill>
                  <a:srgbClr val="FF0000"/>
                </a:solidFill>
              </a:rPr>
              <a:t>е</a:t>
            </a:r>
            <a:r>
              <a:rPr lang="ru-RU" sz="3200" b="1" dirty="0" smtClean="0"/>
              <a:t>дяной          </a:t>
            </a:r>
          </a:p>
          <a:p>
            <a:r>
              <a:rPr lang="ru-RU" sz="3200" b="1" dirty="0" smtClean="0"/>
              <a:t>з</a:t>
            </a:r>
            <a:r>
              <a:rPr lang="ru-RU" sz="3200" b="1" dirty="0" smtClean="0">
                <a:solidFill>
                  <a:srgbClr val="FF0000"/>
                </a:solidFill>
              </a:rPr>
              <a:t>и</a:t>
            </a:r>
            <a:r>
              <a:rPr lang="ru-RU" sz="3200" b="1" dirty="0" smtClean="0"/>
              <a:t>ма        б</a:t>
            </a:r>
            <a:r>
              <a:rPr lang="ru-RU" sz="3200" b="1" dirty="0" smtClean="0">
                <a:solidFill>
                  <a:srgbClr val="FF0000"/>
                </a:solidFill>
              </a:rPr>
              <a:t>е</a:t>
            </a:r>
            <a:r>
              <a:rPr lang="ru-RU" sz="3200" b="1" dirty="0" smtClean="0"/>
              <a:t>жит         к</a:t>
            </a:r>
            <a:r>
              <a:rPr lang="ru-RU" sz="3200" b="1" dirty="0" smtClean="0">
                <a:solidFill>
                  <a:srgbClr val="FF0000"/>
                </a:solidFill>
              </a:rPr>
              <a:t>о</a:t>
            </a:r>
            <a:r>
              <a:rPr lang="ru-RU" sz="3200" b="1" dirty="0" smtClean="0"/>
              <a:t>лючий </a:t>
            </a:r>
          </a:p>
          <a:p>
            <a:r>
              <a:rPr lang="ru-RU" sz="3200" b="1" dirty="0" smtClean="0"/>
              <a:t>к</a:t>
            </a:r>
            <a:r>
              <a:rPr lang="ru-RU" sz="3200" b="1" dirty="0" smtClean="0">
                <a:solidFill>
                  <a:srgbClr val="FF0000"/>
                </a:solidFill>
              </a:rPr>
              <a:t>о</a:t>
            </a:r>
            <a:r>
              <a:rPr lang="ru-RU" sz="3200" b="1" dirty="0" smtClean="0"/>
              <a:t>вёр      л</a:t>
            </a:r>
            <a:r>
              <a:rPr lang="ru-RU" sz="3200" b="1" dirty="0" smtClean="0">
                <a:solidFill>
                  <a:srgbClr val="FF0000"/>
                </a:solidFill>
              </a:rPr>
              <a:t>е</a:t>
            </a:r>
            <a:r>
              <a:rPr lang="ru-RU" sz="3200" b="1" dirty="0" smtClean="0"/>
              <a:t>тит           х</a:t>
            </a:r>
            <a:r>
              <a:rPr lang="ru-RU" sz="3200" b="1" dirty="0" smtClean="0">
                <a:solidFill>
                  <a:srgbClr val="FF0000"/>
                </a:solidFill>
              </a:rPr>
              <a:t>о</a:t>
            </a:r>
            <a:r>
              <a:rPr lang="ru-RU" sz="3200" b="1" dirty="0" smtClean="0"/>
              <a:t>лодный      </a:t>
            </a:r>
          </a:p>
          <a:p>
            <a:r>
              <a:rPr lang="ru-RU" sz="3200" b="1" dirty="0" smtClean="0"/>
              <a:t>д</a:t>
            </a:r>
            <a:r>
              <a:rPr lang="ru-RU" sz="3200" b="1" dirty="0" smtClean="0">
                <a:solidFill>
                  <a:srgbClr val="FF0000"/>
                </a:solidFill>
              </a:rPr>
              <a:t>е</a:t>
            </a:r>
            <a:r>
              <a:rPr lang="ru-RU" sz="3200" b="1" dirty="0" smtClean="0"/>
              <a:t>ньки</a:t>
            </a:r>
            <a:endParaRPr lang="ru-RU" sz="32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714356"/>
            <a:ext cx="8183880" cy="92869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  <a:effectLst/>
              </a:rPr>
              <a:t>Расскажи об имени прилагательном</a:t>
            </a:r>
            <a:endParaRPr lang="ru-RU" dirty="0">
              <a:solidFill>
                <a:srgbClr val="002060"/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2143116"/>
            <a:ext cx="8183880" cy="4286280"/>
          </a:xfrm>
        </p:spPr>
        <p:txBody>
          <a:bodyPr/>
          <a:lstStyle/>
          <a:p>
            <a:r>
              <a:rPr lang="ru-RU" b="1" dirty="0" smtClean="0"/>
              <a:t>1. Что такое имя прилагательное.</a:t>
            </a:r>
          </a:p>
          <a:p>
            <a:r>
              <a:rPr lang="ru-RU" b="1" dirty="0" smtClean="0"/>
              <a:t>2. На какие вопросы отвечает.</a:t>
            </a:r>
          </a:p>
          <a:p>
            <a:r>
              <a:rPr lang="ru-RU" b="1" dirty="0" smtClean="0"/>
              <a:t>3. Что обозначает.</a:t>
            </a:r>
          </a:p>
          <a:p>
            <a:r>
              <a:rPr lang="ru-RU" b="1" dirty="0" smtClean="0"/>
              <a:t>4. Приведи примеры.</a:t>
            </a:r>
            <a:endParaRPr lang="ru-RU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00042"/>
            <a:ext cx="8183880" cy="1071570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rgbClr val="002060"/>
                </a:solidFill>
                <a:effectLst/>
              </a:rPr>
              <a:t>Подбери к именам существительным прилагательные. </a:t>
            </a:r>
            <a:endParaRPr lang="ru-RU" sz="3200" dirty="0">
              <a:solidFill>
                <a:srgbClr val="002060"/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928802"/>
            <a:ext cx="8183880" cy="4000528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зима (какая?) - …</a:t>
            </a:r>
          </a:p>
          <a:p>
            <a:r>
              <a:rPr lang="ru-RU" sz="3200" b="1" dirty="0" smtClean="0"/>
              <a:t>стекло (какое?) - …</a:t>
            </a:r>
          </a:p>
          <a:p>
            <a:r>
              <a:rPr lang="ru-RU" sz="3200" b="1" dirty="0" smtClean="0"/>
              <a:t>ковёр (какой?) - …</a:t>
            </a:r>
          </a:p>
          <a:p>
            <a:r>
              <a:rPr lang="ru-RU" sz="3200" b="1" dirty="0" smtClean="0"/>
              <a:t>деньки (какие?)- …</a:t>
            </a:r>
            <a:endParaRPr lang="ru-RU" sz="32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00042"/>
            <a:ext cx="8183880" cy="1000132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2060"/>
                </a:solidFill>
                <a:effectLst/>
              </a:rPr>
              <a:t>Проверь</a:t>
            </a:r>
            <a:endParaRPr lang="ru-RU" dirty="0">
              <a:solidFill>
                <a:srgbClr val="002060"/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714488"/>
            <a:ext cx="8183880" cy="4143404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зима (какая?) </a:t>
            </a:r>
            <a:r>
              <a:rPr lang="ru-RU" sz="3200" b="1" dirty="0" smtClean="0">
                <a:solidFill>
                  <a:srgbClr val="002060"/>
                </a:solidFill>
              </a:rPr>
              <a:t>холодн</a:t>
            </a:r>
            <a:r>
              <a:rPr lang="ru-RU" sz="3200" b="1" dirty="0" smtClean="0">
                <a:solidFill>
                  <a:srgbClr val="C00000"/>
                </a:solidFill>
              </a:rPr>
              <a:t>ая</a:t>
            </a:r>
          </a:p>
          <a:p>
            <a:r>
              <a:rPr lang="ru-RU" sz="3200" b="1" dirty="0" smtClean="0"/>
              <a:t>стекло (какое?)</a:t>
            </a:r>
            <a:r>
              <a:rPr lang="ru-RU" sz="3200" b="1" dirty="0" smtClean="0">
                <a:solidFill>
                  <a:srgbClr val="002060"/>
                </a:solidFill>
              </a:rPr>
              <a:t>прозрачн</a:t>
            </a:r>
            <a:r>
              <a:rPr lang="ru-RU" sz="3200" b="1" dirty="0" smtClean="0">
                <a:solidFill>
                  <a:srgbClr val="C00000"/>
                </a:solidFill>
              </a:rPr>
              <a:t>ое</a:t>
            </a:r>
          </a:p>
          <a:p>
            <a:r>
              <a:rPr lang="ru-RU" sz="3200" b="1" dirty="0" smtClean="0"/>
              <a:t>ковёр (какой?) </a:t>
            </a:r>
            <a:r>
              <a:rPr lang="ru-RU" sz="3200" b="1" dirty="0" smtClean="0">
                <a:solidFill>
                  <a:srgbClr val="002060"/>
                </a:solidFill>
              </a:rPr>
              <a:t>цветн</a:t>
            </a:r>
            <a:r>
              <a:rPr lang="ru-RU" sz="3200" b="1" dirty="0" smtClean="0">
                <a:solidFill>
                  <a:srgbClr val="C00000"/>
                </a:solidFill>
              </a:rPr>
              <a:t>ой</a:t>
            </a:r>
          </a:p>
          <a:p>
            <a:r>
              <a:rPr lang="ru-RU" sz="3200" b="1" dirty="0" smtClean="0"/>
              <a:t>деньки (какие?)</a:t>
            </a:r>
            <a:r>
              <a:rPr lang="ru-RU" sz="3200" b="1" dirty="0" smtClean="0">
                <a:solidFill>
                  <a:srgbClr val="002060"/>
                </a:solidFill>
              </a:rPr>
              <a:t>весёл</a:t>
            </a:r>
            <a:r>
              <a:rPr lang="ru-RU" sz="3200" b="1" dirty="0" smtClean="0">
                <a:solidFill>
                  <a:srgbClr val="C00000"/>
                </a:solidFill>
              </a:rPr>
              <a:t>ые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43636" y="1928802"/>
            <a:ext cx="642942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7000892" y="2428868"/>
            <a:ext cx="642942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072198" y="2928934"/>
            <a:ext cx="714380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215074" y="3500438"/>
            <a:ext cx="714380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71480"/>
            <a:ext cx="8183880" cy="57150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  <a:effectLst/>
              </a:rPr>
              <a:t>Вывод:</a:t>
            </a:r>
            <a:endParaRPr lang="ru-RU" dirty="0">
              <a:solidFill>
                <a:srgbClr val="002060"/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214422"/>
            <a:ext cx="8183880" cy="5072098"/>
          </a:xfrm>
        </p:spPr>
        <p:txBody>
          <a:bodyPr>
            <a:normAutofit/>
          </a:bodyPr>
          <a:lstStyle/>
          <a:p>
            <a:r>
              <a:rPr lang="ru-RU" b="1" dirty="0" smtClean="0"/>
              <a:t>Имя прилагательное имеет </a:t>
            </a:r>
            <a:r>
              <a:rPr lang="ru-RU" b="1" dirty="0" smtClean="0">
                <a:solidFill>
                  <a:srgbClr val="002060"/>
                </a:solidFill>
              </a:rPr>
              <a:t>грамматические признаки: </a:t>
            </a:r>
          </a:p>
          <a:p>
            <a:r>
              <a:rPr lang="ru-RU" b="1" dirty="0" smtClean="0"/>
              <a:t>Род – мужской (чист</a:t>
            </a:r>
            <a:r>
              <a:rPr lang="ru-RU" b="1" dirty="0" smtClean="0">
                <a:solidFill>
                  <a:srgbClr val="FF0000"/>
                </a:solidFill>
              </a:rPr>
              <a:t>ый</a:t>
            </a:r>
            <a:r>
              <a:rPr lang="ru-RU" b="1" dirty="0" smtClean="0"/>
              <a:t>), женский – (чист</a:t>
            </a:r>
            <a:r>
              <a:rPr lang="ru-RU" b="1" dirty="0" smtClean="0">
                <a:solidFill>
                  <a:srgbClr val="FF0000"/>
                </a:solidFill>
              </a:rPr>
              <a:t>ая</a:t>
            </a:r>
            <a:r>
              <a:rPr lang="ru-RU" b="1" dirty="0" smtClean="0"/>
              <a:t>), средний – (чист</a:t>
            </a:r>
            <a:r>
              <a:rPr lang="ru-RU" b="1" dirty="0" smtClean="0">
                <a:solidFill>
                  <a:srgbClr val="FF0000"/>
                </a:solidFill>
              </a:rPr>
              <a:t>ое</a:t>
            </a:r>
            <a:r>
              <a:rPr lang="ru-RU" b="1" dirty="0" smtClean="0"/>
              <a:t>)</a:t>
            </a:r>
          </a:p>
          <a:p>
            <a:r>
              <a:rPr lang="ru-RU" b="1" dirty="0" smtClean="0"/>
              <a:t>Число – единственное и множественное: , нов</a:t>
            </a:r>
            <a:r>
              <a:rPr lang="ru-RU" b="1" dirty="0" smtClean="0">
                <a:solidFill>
                  <a:srgbClr val="C00000"/>
                </a:solidFill>
              </a:rPr>
              <a:t>ый</a:t>
            </a:r>
            <a:r>
              <a:rPr lang="ru-RU" b="1" dirty="0" smtClean="0"/>
              <a:t>, нов</a:t>
            </a:r>
            <a:r>
              <a:rPr lang="ru-RU" b="1" dirty="0" smtClean="0">
                <a:solidFill>
                  <a:srgbClr val="C00000"/>
                </a:solidFill>
              </a:rPr>
              <a:t>ая</a:t>
            </a:r>
            <a:r>
              <a:rPr lang="ru-RU" b="1" dirty="0" smtClean="0"/>
              <a:t>, нов</a:t>
            </a:r>
            <a:r>
              <a:rPr lang="ru-RU" b="1" dirty="0" smtClean="0">
                <a:solidFill>
                  <a:srgbClr val="C00000"/>
                </a:solidFill>
              </a:rPr>
              <a:t>ое</a:t>
            </a:r>
            <a:r>
              <a:rPr lang="ru-RU" b="1" dirty="0" smtClean="0"/>
              <a:t>, нов</a:t>
            </a:r>
            <a:r>
              <a:rPr lang="ru-RU" b="1" dirty="0" smtClean="0">
                <a:solidFill>
                  <a:srgbClr val="C00000"/>
                </a:solidFill>
              </a:rPr>
              <a:t>ые</a:t>
            </a:r>
            <a:r>
              <a:rPr lang="ru-RU" b="1" dirty="0" smtClean="0"/>
              <a:t>.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Род, число </a:t>
            </a:r>
            <a:r>
              <a:rPr lang="ru-RU" b="1" dirty="0" smtClean="0"/>
              <a:t>прилагательного зависят от того существительного, с которым оно связано в предложении вопросом.</a:t>
            </a:r>
            <a:endParaRPr lang="ru-RU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28604"/>
            <a:ext cx="8183880" cy="1143008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002060"/>
                </a:solidFill>
                <a:effectLst/>
              </a:rPr>
              <a:t>Вставь в текст подходящие по смыслу прилагательные</a:t>
            </a:r>
            <a:endParaRPr lang="ru-RU" sz="3200" dirty="0">
              <a:solidFill>
                <a:srgbClr val="002060"/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2000240"/>
            <a:ext cx="8183880" cy="3929090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Ночью был … мороз. Утром выпал … снег. Он покрыл землю … ковром. … дятел прилетел к … сосне.</a:t>
            </a:r>
            <a:endParaRPr lang="ru-RU" sz="3200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245</TotalTime>
  <Words>431</Words>
  <Application>Microsoft Office PowerPoint</Application>
  <PresentationFormat>Экран (4:3)</PresentationFormat>
  <Paragraphs>51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Аспект</vt:lpstr>
      <vt:lpstr>Открытый урок по русскому языку во 2 Г классе по теме: Имя прилагательное. Грамматические признаки </vt:lpstr>
      <vt:lpstr>Прочитай слова. Что о них можно рассказать? Какое задание можно с ними выполнить?</vt:lpstr>
      <vt:lpstr>Вставь пропущенные буквы. Распредели слова по столбикам.</vt:lpstr>
      <vt:lpstr>Проверь</vt:lpstr>
      <vt:lpstr>Расскажи об имени прилагательном</vt:lpstr>
      <vt:lpstr>Подбери к именам существительным прилагательные. </vt:lpstr>
      <vt:lpstr>Проверь</vt:lpstr>
      <vt:lpstr>Вывод:</vt:lpstr>
      <vt:lpstr>Вставь в текст подходящие по смыслу прилагательные</vt:lpstr>
      <vt:lpstr>Проверь</vt:lpstr>
      <vt:lpstr>Игра на внимание</vt:lpstr>
      <vt:lpstr>Найди в ряду «лишнее слово»</vt:lpstr>
      <vt:lpstr>Ответь на вопрос: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Открытый урок по русскому языку во 2 Г классе по теме: Имя прилагательное. Грамматические признаки </dc:title>
  <dc:creator>Dell</dc:creator>
  <cp:lastModifiedBy>Dell</cp:lastModifiedBy>
  <cp:revision>46</cp:revision>
  <dcterms:created xsi:type="dcterms:W3CDTF">2015-12-13T10:15:34Z</dcterms:created>
  <dcterms:modified xsi:type="dcterms:W3CDTF">2017-03-28T16:56:14Z</dcterms:modified>
</cp:coreProperties>
</file>