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1" r:id="rId14"/>
    <p:sldId id="273" r:id="rId15"/>
    <p:sldId id="274" r:id="rId16"/>
    <p:sldId id="276" r:id="rId17"/>
    <p:sldId id="277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20" autoAdjust="0"/>
  </p:normalViewPr>
  <p:slideViewPr>
    <p:cSldViewPr>
      <p:cViewPr varScale="1">
        <p:scale>
          <a:sx n="98" d="100"/>
          <a:sy n="9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Matumbaman\Desktop\Stihi_A.S._Pushkina_-_Vo_glubine_Sibirskih_rud_(iPlayer.fm).mp3" TargetMode="Externa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letitfilms.com/uploads/posts/2011-05/1306854189_13067714012249.jpg" TargetMode="External"/><Relationship Id="rId13" Type="http://schemas.openxmlformats.org/officeDocument/2006/relationships/hyperlink" Target="http://img1.liveinternet.ru/images/attach/c/0/44/531/44531918_Birger_Boris_Geogrievich_Pushkin_i_dekabristuy.jpg" TargetMode="External"/><Relationship Id="rId3" Type="http://schemas.openxmlformats.org/officeDocument/2006/relationships/hyperlink" Target="http://litirus.ru/sochinenie-po-proizvedeniyu/dekabristyi-luchshie-druzya-a.s.pushkina.html" TargetMode="External"/><Relationship Id="rId7" Type="http://schemas.openxmlformats.org/officeDocument/2006/relationships/hyperlink" Target="http://velo17.ru/wp-content/uploads/2011/12/Vosstanie-14-dekabrya-1825-g.-na-Senatskoy-ploshhadi..jpg" TargetMode="External"/><Relationship Id="rId12" Type="http://schemas.openxmlformats.org/officeDocument/2006/relationships/hyperlink" Target="http://www.etovidel.net/appended_files/big/4e51ff19186de.jpg" TargetMode="External"/><Relationship Id="rId17" Type="http://schemas.openxmlformats.org/officeDocument/2006/relationships/hyperlink" Target="http://www.knigi-janzen.de/images/goods/big/10128040.jpg" TargetMode="External"/><Relationship Id="rId2" Type="http://schemas.openxmlformats.org/officeDocument/2006/relationships/hyperlink" Target="http://fb.ru/article/138787/vosstanie-dekabristov-kratko-istoriya-rossii-itogi-vosstaniya-dekabristov" TargetMode="External"/><Relationship Id="rId16" Type="http://schemas.openxmlformats.org/officeDocument/2006/relationships/hyperlink" Target="http://static1.ozone.ru/multimedia/books_covers/c300/100075525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emur59.ru/sites/default/files/images/861085140.jpg" TargetMode="External"/><Relationship Id="rId11" Type="http://schemas.openxmlformats.org/officeDocument/2006/relationships/hyperlink" Target="http://fb.ru/misc/i/gallery/10809/384900.jpg?1398787511265" TargetMode="External"/><Relationship Id="rId5" Type="http://schemas.openxmlformats.org/officeDocument/2006/relationships/hyperlink" Target="http://geraldika.ru/files/070723113256773.jpg" TargetMode="External"/><Relationship Id="rId15" Type="http://schemas.openxmlformats.org/officeDocument/2006/relationships/hyperlink" Target="http://www.afishka31.ru/img/news/2012/06/09/2502_12275.jpg" TargetMode="External"/><Relationship Id="rId10" Type="http://schemas.openxmlformats.org/officeDocument/2006/relationships/hyperlink" Target="http://d3mlntcv38ck9k.cloudfront.net/content/article_image/685/59b0703464d710f111ca839d3759fd07.jpg" TargetMode="External"/><Relationship Id="rId4" Type="http://schemas.openxmlformats.org/officeDocument/2006/relationships/hyperlink" Target="http://cdn.static4.rtr-vesti.ru/vh/pictures/gallery/475/262.jpg" TargetMode="External"/><Relationship Id="rId9" Type="http://schemas.openxmlformats.org/officeDocument/2006/relationships/hyperlink" Target="http://fb.ru/misc/i/gallery/10809/384898.jpg?1398787449555" TargetMode="External"/><Relationship Id="rId14" Type="http://schemas.openxmlformats.org/officeDocument/2006/relationships/hyperlink" Target="http://snob.ru/i/indoc/user_5354/5d9d3cc2a54559bd9a819365a212021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.static4.rtr-vesti.ru/vh/pictures/gallery/475/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33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496944" cy="93610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C0000"/>
                </a:solidFill>
                <a:cs typeface="Arial" pitchFamily="34" charset="0"/>
              </a:rPr>
              <a:t>Восстание декабристов </a:t>
            </a:r>
            <a:endParaRPr lang="ru-RU" sz="4800" b="1" dirty="0">
              <a:solidFill>
                <a:srgbClr val="C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805264"/>
            <a:ext cx="4096544" cy="1680592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chemeClr val="tx1"/>
                </a:solidFill>
              </a:rPr>
              <a:t>Куляшова</a:t>
            </a:r>
            <a:r>
              <a:rPr lang="ru-RU" sz="2400" dirty="0" smtClean="0">
                <a:solidFill>
                  <a:schemeClr val="tx1"/>
                </a:solidFill>
              </a:rPr>
              <a:t> Л.В., воспитатель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 ГКУЗ МНПЦ </a:t>
            </a:r>
            <a:r>
              <a:rPr lang="ru-RU" sz="2400" dirty="0" err="1" smtClean="0">
                <a:solidFill>
                  <a:schemeClr val="tx1"/>
                </a:solidFill>
              </a:rPr>
              <a:t>БсТ</a:t>
            </a:r>
            <a:r>
              <a:rPr lang="ru-RU" sz="2400" dirty="0" smtClean="0">
                <a:solidFill>
                  <a:schemeClr val="tx1"/>
                </a:solidFill>
              </a:rPr>
              <a:t> г. Москвы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340768"/>
            <a:ext cx="3173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Краткая историческая справка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4464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</a:t>
            </a:r>
            <a:r>
              <a:rPr lang="ru-RU" sz="2400" b="1" dirty="0" smtClean="0"/>
              <a:t>Часть декабристов  казнили путем повешения (К.Рылеева, П.Пестеля, П.Каховского, </a:t>
            </a:r>
            <a:endParaRPr lang="en-US" sz="2400" b="1" dirty="0" smtClean="0"/>
          </a:p>
          <a:p>
            <a:r>
              <a:rPr lang="ru-RU" sz="2400" b="1" dirty="0" smtClean="0"/>
              <a:t>М. Бестужева-Рюмина, С.Муравьёва-Апостола), остальных сослали в Сибирь и иные места. В обществе произошел раскол: одни поддерживали царя, другие – несостоявшихся революционеров.</a:t>
            </a:r>
          </a:p>
          <a:p>
            <a:r>
              <a:rPr lang="ru-RU" sz="2400" b="1" dirty="0" smtClean="0"/>
              <a:t> </a:t>
            </a:r>
            <a:r>
              <a:rPr lang="en-US" sz="2400" b="1" dirty="0" smtClean="0"/>
              <a:t>   </a:t>
            </a:r>
            <a:r>
              <a:rPr lang="ru-RU" sz="2400" b="1" dirty="0" smtClean="0"/>
              <a:t>Выжившие декабристы, разгромленные, закованные в кандалы, плененные, жили в глубоких душевных терзаниях.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23556" name="Picture 4" descr="http://d3mlntcv38ck9k.cloudfront.net/content/article_image/685/59b0703464d710f111ca839d3759fd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404664"/>
            <a:ext cx="4762500" cy="602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500042"/>
            <a:ext cx="4861204" cy="6173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Для восторженных юношей , незаурядных военных, философов и экономистов, видных мыслителей, попытка переворота стала экзаменом:</a:t>
            </a:r>
            <a:endParaRPr lang="en-US" sz="2800" b="1" dirty="0" smtClean="0"/>
          </a:p>
          <a:p>
            <a:r>
              <a:rPr lang="ru-RU" sz="2800" b="1" dirty="0" smtClean="0"/>
              <a:t> кто-то показал сильные стороны, кто-то слабые, кто-то проявил решительность, отвагу, самопожертвование, а кто-то стал колебаться, не смог сохранить последовательность действий, отступил.</a:t>
            </a:r>
            <a:endParaRPr lang="ru-RU" sz="2800" b="1" dirty="0"/>
          </a:p>
        </p:txBody>
      </p:sp>
      <p:pic>
        <p:nvPicPr>
          <p:cNvPr id="24578" name="Picture 2" descr="история восстания декабрис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548680"/>
            <a:ext cx="403135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3200" b="1" dirty="0" smtClean="0"/>
              <a:t>Историческое значение восстания декабристов состоит в том, что они заложили основы революционных традиций. Их выступление положило начало дальнейшему развитию освободительных мыслей в крепостной России.</a:t>
            </a:r>
            <a:endParaRPr lang="ru-RU" sz="3200" b="1" dirty="0"/>
          </a:p>
        </p:txBody>
      </p:sp>
      <p:pic>
        <p:nvPicPr>
          <p:cNvPr id="25602" name="Picture 2" descr="http://www.etovidel.net/appended_files/big/4e51ff19186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71810"/>
            <a:ext cx="6056407" cy="3614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C0000"/>
                </a:solidFill>
              </a:rPr>
              <a:t>А.С.Пушкин и декабристы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980728"/>
            <a:ext cx="8712968" cy="12961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          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Будучи вольнолюбивым поэтом, А.С.Пушкин тесно сходится с декабристами М.Луниным, М.Орловым, И.  Якушкиным, дружит  с А.Чаадаевым.</a:t>
            </a:r>
            <a:endParaRPr lang="ru-RU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http://img1.liveinternet.ru/images/attach/c/0/44/531/44531918_Birger_Boris_Geogrievich_Pushkin_i_dekabrist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76872"/>
            <a:ext cx="6307460" cy="4460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16633"/>
            <a:ext cx="8712968" cy="165618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      </a:t>
            </a: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</a:rPr>
              <a:t>После подавления восстания декабристов Пушкин не отрекается от своих друзей и единомышленников. Он поддерживает связь со ссыльными. Пишет им в Сибирь письма со стихами.</a:t>
            </a:r>
            <a:endParaRPr lang="ru-RU" sz="2600" dirty="0"/>
          </a:p>
        </p:txBody>
      </p:sp>
      <p:pic>
        <p:nvPicPr>
          <p:cNvPr id="29699" name="Picture 3" descr="C:\Users\Лилия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628800"/>
            <a:ext cx="5714885" cy="4833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afishka31.ru/img/news/2012/06/09/2502_12275.jpg"/>
          <p:cNvPicPr>
            <a:picLocks noChangeAspect="1" noChangeArrowheads="1"/>
          </p:cNvPicPr>
          <p:nvPr/>
        </p:nvPicPr>
        <p:blipFill>
          <a:blip r:embed="rId3" cstate="print">
            <a:lum bright="8000"/>
          </a:blip>
          <a:srcRect/>
          <a:stretch>
            <a:fillRect/>
          </a:stretch>
        </p:blipFill>
        <p:spPr bwMode="auto">
          <a:xfrm>
            <a:off x="0" y="0"/>
            <a:ext cx="9000036" cy="44291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88640"/>
            <a:ext cx="4824536" cy="599712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b="1" i="1" dirty="0" smtClean="0"/>
              <a:t>1827</a:t>
            </a:r>
          </a:p>
          <a:p>
            <a:pPr algn="ctr">
              <a:buNone/>
            </a:pPr>
            <a:r>
              <a:rPr lang="ru-RU" sz="2200" b="1" dirty="0" smtClean="0"/>
              <a:t>* * *</a:t>
            </a:r>
          </a:p>
          <a:p>
            <a:pPr>
              <a:buNone/>
            </a:pPr>
            <a:r>
              <a:rPr lang="ru-RU" sz="2200" b="1" dirty="0" smtClean="0"/>
              <a:t>     Во глубине сибирских руд</a:t>
            </a:r>
            <a:br>
              <a:rPr lang="ru-RU" sz="2200" b="1" dirty="0" smtClean="0"/>
            </a:br>
            <a:r>
              <a:rPr lang="ru-RU" sz="2200" b="1" dirty="0" smtClean="0"/>
              <a:t>Храните гордое терпенье,</a:t>
            </a:r>
            <a:br>
              <a:rPr lang="ru-RU" sz="2200" b="1" dirty="0" smtClean="0"/>
            </a:br>
            <a:r>
              <a:rPr lang="ru-RU" sz="2200" b="1" dirty="0" smtClean="0"/>
              <a:t>Не пропадет ваш скорбный труд</a:t>
            </a:r>
            <a:br>
              <a:rPr lang="ru-RU" sz="2200" b="1" dirty="0" smtClean="0"/>
            </a:br>
            <a:r>
              <a:rPr lang="ru-RU" sz="2200" b="1" dirty="0" smtClean="0"/>
              <a:t>И дум высокое стремленье.</a:t>
            </a:r>
          </a:p>
          <a:p>
            <a:pPr>
              <a:buNone/>
            </a:pPr>
            <a:r>
              <a:rPr lang="ru-RU" sz="2200" b="1" dirty="0" smtClean="0"/>
              <a:t>     Несчастью верная сестра,</a:t>
            </a:r>
            <a:br>
              <a:rPr lang="ru-RU" sz="2200" b="1" dirty="0" smtClean="0"/>
            </a:br>
            <a:r>
              <a:rPr lang="ru-RU" sz="2200" b="1" dirty="0" smtClean="0"/>
              <a:t>Надежда в мрачном подземелье</a:t>
            </a:r>
            <a:br>
              <a:rPr lang="ru-RU" sz="2200" b="1" dirty="0" smtClean="0"/>
            </a:br>
            <a:r>
              <a:rPr lang="ru-RU" sz="2200" b="1" dirty="0" smtClean="0"/>
              <a:t>Разбудит бодрость и веселье,</a:t>
            </a:r>
            <a:br>
              <a:rPr lang="ru-RU" sz="2200" b="1" dirty="0" smtClean="0"/>
            </a:br>
            <a:r>
              <a:rPr lang="ru-RU" sz="2200" b="1" dirty="0" smtClean="0"/>
              <a:t>Придет желанная пора:</a:t>
            </a:r>
          </a:p>
          <a:p>
            <a:pPr>
              <a:buNone/>
            </a:pPr>
            <a:r>
              <a:rPr lang="ru-RU" sz="2200" b="1" dirty="0" smtClean="0"/>
              <a:t>     Любовь и дружество до вас</a:t>
            </a:r>
            <a:br>
              <a:rPr lang="ru-RU" sz="2200" b="1" dirty="0" smtClean="0"/>
            </a:br>
            <a:r>
              <a:rPr lang="ru-RU" sz="2200" b="1" dirty="0" smtClean="0"/>
              <a:t>Дойдут сквозь мрачные затворы,</a:t>
            </a:r>
            <a:br>
              <a:rPr lang="ru-RU" sz="2200" b="1" dirty="0" smtClean="0"/>
            </a:br>
            <a:r>
              <a:rPr lang="ru-RU" sz="2200" b="1" dirty="0" smtClean="0"/>
              <a:t>Как в ваши каторжные норы</a:t>
            </a:r>
            <a:br>
              <a:rPr lang="ru-RU" sz="2200" b="1" dirty="0" smtClean="0"/>
            </a:br>
            <a:r>
              <a:rPr lang="ru-RU" sz="2200" b="1" dirty="0" smtClean="0"/>
              <a:t>Доходит мой свободный глас.</a:t>
            </a:r>
          </a:p>
          <a:p>
            <a:pPr>
              <a:buNone/>
            </a:pPr>
            <a:r>
              <a:rPr lang="ru-RU" sz="2200" b="1" dirty="0" smtClean="0"/>
              <a:t>     Оковы тяжкие падут,</a:t>
            </a:r>
            <a:br>
              <a:rPr lang="ru-RU" sz="2200" b="1" dirty="0" smtClean="0"/>
            </a:br>
            <a:r>
              <a:rPr lang="ru-RU" sz="2200" b="1" dirty="0" smtClean="0"/>
              <a:t>Темницы рухнут — и свобода</a:t>
            </a:r>
            <a:br>
              <a:rPr lang="ru-RU" sz="2200" b="1" dirty="0" smtClean="0"/>
            </a:br>
            <a:r>
              <a:rPr lang="ru-RU" sz="2200" b="1" dirty="0" smtClean="0"/>
              <a:t>Вас примет радостно у входа,</a:t>
            </a:r>
            <a:br>
              <a:rPr lang="ru-RU" sz="2200" b="1" dirty="0" smtClean="0"/>
            </a:br>
            <a:r>
              <a:rPr lang="ru-RU" sz="2200" b="1" dirty="0" smtClean="0"/>
              <a:t>И братья меч вам отдадут.</a:t>
            </a:r>
          </a:p>
          <a:p>
            <a:endParaRPr lang="ru-RU" sz="22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12776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Stihi_A.S._Pushkina_-_Vo_glubine_Sibirskih_rud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42925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 это стихотворное послание-поддержку ответил поэт-декабрист А. Одоевский: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47864" y="1556792"/>
            <a:ext cx="42484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Струн вещих пламенные звуки</a:t>
            </a:r>
            <a:br>
              <a:rPr lang="ru-RU" sz="2000" b="1" dirty="0" smtClean="0"/>
            </a:br>
            <a:r>
              <a:rPr lang="ru-RU" sz="2000" b="1" dirty="0" smtClean="0"/>
              <a:t>До слуха нашего дошли,</a:t>
            </a:r>
            <a:br>
              <a:rPr lang="ru-RU" sz="2000" b="1" dirty="0" smtClean="0"/>
            </a:br>
            <a:r>
              <a:rPr lang="ru-RU" sz="2000" b="1" dirty="0" smtClean="0"/>
              <a:t>К мечам рванулись наши руки,</a:t>
            </a:r>
            <a:br>
              <a:rPr lang="ru-RU" sz="2000" b="1" dirty="0" smtClean="0"/>
            </a:br>
            <a:r>
              <a:rPr lang="ru-RU" sz="2000" b="1" dirty="0" smtClean="0"/>
              <a:t>Но лишь оковы обрели.</a:t>
            </a:r>
            <a:br>
              <a:rPr lang="ru-RU" sz="2000" b="1" dirty="0" smtClean="0"/>
            </a:br>
            <a:r>
              <a:rPr lang="ru-RU" sz="2000" b="1" dirty="0" smtClean="0"/>
              <a:t>Но будь спокоен, бард: цепями,</a:t>
            </a:r>
            <a:br>
              <a:rPr lang="ru-RU" sz="2000" b="1" dirty="0" smtClean="0"/>
            </a:br>
            <a:r>
              <a:rPr lang="ru-RU" sz="2000" b="1" dirty="0" smtClean="0"/>
              <a:t>Своей судьбой гордимся мы</a:t>
            </a:r>
            <a:br>
              <a:rPr lang="ru-RU" sz="2000" b="1" dirty="0" smtClean="0"/>
            </a:br>
            <a:r>
              <a:rPr lang="ru-RU" sz="2000" b="1" dirty="0" smtClean="0"/>
              <a:t>И за затворами тюрьмы</a:t>
            </a:r>
            <a:br>
              <a:rPr lang="ru-RU" sz="2000" b="1" dirty="0" smtClean="0"/>
            </a:br>
            <a:r>
              <a:rPr lang="ru-RU" sz="2000" b="1" dirty="0" smtClean="0"/>
              <a:t>В душе смеемся над царями.</a:t>
            </a:r>
            <a:br>
              <a:rPr lang="ru-RU" sz="2000" b="1" dirty="0" smtClean="0"/>
            </a:br>
            <a:r>
              <a:rPr lang="ru-RU" sz="2000" b="1" dirty="0" smtClean="0"/>
              <a:t>Наш скорбный труд не пропадет:</a:t>
            </a:r>
            <a:br>
              <a:rPr lang="ru-RU" sz="2000" b="1" dirty="0" smtClean="0"/>
            </a:br>
            <a:r>
              <a:rPr lang="ru-RU" sz="2000" b="1" dirty="0" smtClean="0"/>
              <a:t>Из искры возгорится пламя,</a:t>
            </a:r>
            <a:br>
              <a:rPr lang="ru-RU" sz="2000" b="1" dirty="0" smtClean="0"/>
            </a:br>
            <a:r>
              <a:rPr lang="ru-RU" sz="2000" b="1" dirty="0" smtClean="0"/>
              <a:t>И просвещенный наш народ</a:t>
            </a:r>
            <a:br>
              <a:rPr lang="ru-RU" sz="2000" b="1" dirty="0" smtClean="0"/>
            </a:br>
            <a:r>
              <a:rPr lang="ru-RU" sz="2000" b="1" dirty="0" err="1" smtClean="0"/>
              <a:t>Сберется</a:t>
            </a:r>
            <a:r>
              <a:rPr lang="ru-RU" sz="2000" b="1" dirty="0" smtClean="0"/>
              <a:t> под святое знамя.</a:t>
            </a:r>
            <a:br>
              <a:rPr lang="ru-RU" sz="2000" b="1" dirty="0" smtClean="0"/>
            </a:br>
            <a:r>
              <a:rPr lang="ru-RU" sz="2000" b="1" dirty="0" smtClean="0"/>
              <a:t>Мечи скуем мы из цепей</a:t>
            </a:r>
            <a:br>
              <a:rPr lang="ru-RU" sz="2000" b="1" dirty="0" smtClean="0"/>
            </a:br>
            <a:r>
              <a:rPr lang="ru-RU" sz="2000" b="1" dirty="0" smtClean="0"/>
              <a:t>И вновь зажжем огонь свободы</a:t>
            </a:r>
            <a:br>
              <a:rPr lang="ru-RU" sz="2000" b="1" dirty="0" smtClean="0"/>
            </a:br>
            <a:r>
              <a:rPr lang="ru-RU" sz="2000" b="1" dirty="0" smtClean="0"/>
              <a:t>И с нею грянем на царей.</a:t>
            </a:r>
            <a:br>
              <a:rPr lang="ru-RU" sz="2000" b="1" dirty="0" smtClean="0"/>
            </a:br>
            <a:r>
              <a:rPr lang="ru-RU" sz="2000" b="1" dirty="0" smtClean="0"/>
              <a:t>И радостно вздохнут народы.</a:t>
            </a:r>
            <a:endParaRPr lang="ru-RU" sz="2000" b="1" dirty="0"/>
          </a:p>
        </p:txBody>
      </p:sp>
      <p:pic>
        <p:nvPicPr>
          <p:cNvPr id="1028" name="Picture 4" descr="http://panevin.ru/uploads/calendar/1802/rodilsya_aleksandr_ivanovich_odoevskiy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3015263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static2.ozone.ru/multimedia/books_covers/10008249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14356"/>
            <a:ext cx="1785950" cy="2875379"/>
          </a:xfrm>
          <a:prstGeom prst="rect">
            <a:avLst/>
          </a:prstGeom>
          <a:noFill/>
        </p:spPr>
      </p:pic>
      <p:pic>
        <p:nvPicPr>
          <p:cNvPr id="1028" name="Picture 4" descr="http://static1.ozone.ru/multimedia/books_covers/c300/10007552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42852"/>
            <a:ext cx="1800225" cy="2857500"/>
          </a:xfrm>
          <a:prstGeom prst="rect">
            <a:avLst/>
          </a:prstGeom>
          <a:noFill/>
        </p:spPr>
      </p:pic>
      <p:pic>
        <p:nvPicPr>
          <p:cNvPr id="1032" name="Picture 8" descr="http://www.buklit.ru/covers/340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643182"/>
            <a:ext cx="2062252" cy="32146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8423274" cy="4840305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+mn-lt"/>
              </a:rPr>
              <a:t>Йосифова</a:t>
            </a:r>
            <a:r>
              <a:rPr lang="ru-RU" sz="2800" dirty="0" smtClean="0">
                <a:latin typeface="+mn-lt"/>
              </a:rPr>
              <a:t>  </a:t>
            </a:r>
            <a:r>
              <a:rPr lang="ru-RU" sz="2800" dirty="0" err="1" smtClean="0">
                <a:latin typeface="+mn-lt"/>
              </a:rPr>
              <a:t>Бригита</a:t>
            </a:r>
            <a:r>
              <a:rPr lang="ru-RU" sz="2800" dirty="0" smtClean="0">
                <a:latin typeface="+mn-lt"/>
              </a:rPr>
              <a:t>. «декабристы»,</a:t>
            </a:r>
            <a:br>
              <a:rPr lang="ru-RU" sz="2800" dirty="0" smtClean="0">
                <a:latin typeface="+mn-lt"/>
              </a:rPr>
            </a:br>
            <a:r>
              <a:rPr lang="ru-RU" sz="2800" dirty="0" err="1" smtClean="0">
                <a:latin typeface="+mn-lt"/>
              </a:rPr>
              <a:t>кудинов</a:t>
            </a:r>
            <a:r>
              <a:rPr lang="ru-RU" sz="2800" dirty="0" smtClean="0">
                <a:latin typeface="+mn-lt"/>
              </a:rPr>
              <a:t> Геннадий. «Сказание о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декабристе Каховском»,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Тынянов Юрий. «Кюхля»,</a:t>
            </a:r>
            <a:br>
              <a:rPr lang="ru-RU" sz="2800" dirty="0" smtClean="0">
                <a:latin typeface="+mn-lt"/>
              </a:rPr>
            </a:br>
            <a:r>
              <a:rPr lang="ru-RU" sz="2800" dirty="0" err="1" smtClean="0">
                <a:latin typeface="+mn-lt"/>
              </a:rPr>
              <a:t>окуджава</a:t>
            </a:r>
            <a:r>
              <a:rPr lang="ru-RU" sz="2800" dirty="0" smtClean="0">
                <a:latin typeface="+mn-lt"/>
              </a:rPr>
              <a:t> булат.</a:t>
            </a:r>
            <a:r>
              <a:rPr lang="ru-RU" sz="2800" b="0" dirty="0" smtClean="0"/>
              <a:t> </a:t>
            </a:r>
            <a:br>
              <a:rPr lang="ru-RU" sz="2800" b="0" dirty="0" smtClean="0"/>
            </a:br>
            <a:r>
              <a:rPr lang="ru-RU" sz="2800" b="0" dirty="0" smtClean="0"/>
              <a:t>«</a:t>
            </a:r>
            <a:r>
              <a:rPr lang="ru-RU" sz="2800" dirty="0" smtClean="0"/>
              <a:t>Глоток свободы: Повесть о Павле Пестеле»,</a:t>
            </a:r>
            <a:br>
              <a:rPr lang="ru-RU" sz="2800" dirty="0" smtClean="0"/>
            </a:br>
            <a:r>
              <a:rPr lang="ru-RU" sz="2800" b="0" dirty="0" smtClean="0"/>
              <a:t> </a:t>
            </a:r>
            <a:r>
              <a:rPr lang="ru-RU" sz="2800" dirty="0" smtClean="0"/>
              <a:t>Лебединская Л. «Последний месяц года. Повесть о декабристах»,</a:t>
            </a:r>
            <a:br>
              <a:rPr lang="ru-RU" sz="2800" dirty="0" smtClean="0"/>
            </a:br>
            <a:r>
              <a:rPr lang="ru-RU" sz="2800" b="0" dirty="0" smtClean="0"/>
              <a:t> </a:t>
            </a:r>
            <a:r>
              <a:rPr lang="ru-RU" sz="2800" dirty="0" err="1" smtClean="0"/>
              <a:t>Марич</a:t>
            </a:r>
            <a:r>
              <a:rPr lang="ru-RU" sz="2800" dirty="0" smtClean="0"/>
              <a:t> М. «Северное сияние», </a:t>
            </a:r>
            <a:r>
              <a:rPr lang="ru-RU" sz="2800" dirty="0" err="1" smtClean="0"/>
              <a:t>Кушев</a:t>
            </a:r>
            <a:r>
              <a:rPr lang="ru-RU" sz="2800" dirty="0" smtClean="0"/>
              <a:t> Е.И. «Декабристы»,</a:t>
            </a:r>
            <a:r>
              <a:rPr lang="ru-RU" sz="2800" b="0" dirty="0" smtClean="0"/>
              <a:t> </a:t>
            </a:r>
            <a:r>
              <a:rPr lang="ru-RU" sz="2800" dirty="0" err="1" smtClean="0"/>
              <a:t>Волошников</a:t>
            </a:r>
            <a:r>
              <a:rPr lang="ru-RU" sz="2800" dirty="0" smtClean="0"/>
              <a:t> М.В. «Декабрист</a:t>
            </a:r>
            <a:r>
              <a:rPr lang="ru-RU" sz="2800" b="0" dirty="0" smtClean="0"/>
              <a:t>»</a:t>
            </a:r>
            <a:endParaRPr lang="ru-RU" sz="28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71480"/>
            <a:ext cx="7915276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Рекомендуем прочитать: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692696"/>
            <a:ext cx="8784976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hlinkClick r:id="rId2"/>
              </a:rPr>
              <a:t>Источники:</a:t>
            </a:r>
          </a:p>
          <a:p>
            <a:r>
              <a:rPr lang="ru-RU" sz="1400" dirty="0" smtClean="0">
                <a:hlinkClick r:id="rId2"/>
              </a:rPr>
              <a:t>http://fb.ru/article/138787/vosstanie-dekabristov-kratko-istoriya-rossii-itogi-vosstaniya-dekabristov </a:t>
            </a:r>
            <a:endParaRPr lang="ru-RU" sz="1400" dirty="0" smtClean="0"/>
          </a:p>
          <a:p>
            <a:r>
              <a:rPr lang="en-US" sz="1400" dirty="0" smtClean="0">
                <a:hlinkClick r:id="rId3"/>
              </a:rPr>
              <a:t>http://litirus.ru/sochinenie-po-proizvedeniyu/dekabristyi-luchshie-druzya-a.s.pushkina.html</a:t>
            </a:r>
            <a:endParaRPr lang="ru-RU" sz="1400" dirty="0" smtClean="0"/>
          </a:p>
          <a:p>
            <a:r>
              <a:rPr lang="en-US" sz="1400" dirty="0" smtClean="0"/>
              <a:t>http://www.rosimperija.info/post/702</a:t>
            </a:r>
            <a:endParaRPr lang="ru-RU" sz="1400" dirty="0" smtClean="0"/>
          </a:p>
          <a:p>
            <a:r>
              <a:rPr lang="ru-RU" sz="1400" dirty="0" smtClean="0"/>
              <a:t>Слайд 1: </a:t>
            </a:r>
            <a:r>
              <a:rPr lang="en-US" sz="1400" dirty="0" smtClean="0">
                <a:hlinkClick r:id="rId4"/>
              </a:rPr>
              <a:t>http://cdn.static4.rtr-vesti.ru/vh/pictures/gallery/475/262.jpg</a:t>
            </a:r>
            <a:endParaRPr lang="en-US" sz="1400" dirty="0" smtClean="0"/>
          </a:p>
          <a:p>
            <a:r>
              <a:rPr lang="ru-RU" sz="1400" dirty="0" smtClean="0"/>
              <a:t>Слайд 2: </a:t>
            </a:r>
            <a:r>
              <a:rPr lang="en-US" sz="1400" dirty="0" smtClean="0"/>
              <a:t>http://selcukeczaortaokulu.meb.k12.tr/meb_iys_dosyalar/34/21/736503/resimler/2013_10/15160909_tarihce1.jpg</a:t>
            </a:r>
            <a:endParaRPr lang="ru-RU" sz="1400" dirty="0" smtClean="0"/>
          </a:p>
          <a:p>
            <a:r>
              <a:rPr lang="ru-RU" sz="1400" dirty="0" smtClean="0"/>
              <a:t>Слайд 3: </a:t>
            </a:r>
            <a:r>
              <a:rPr lang="en-US" sz="1400" dirty="0" smtClean="0">
                <a:hlinkClick r:id="rId5"/>
              </a:rPr>
              <a:t>http://geraldika.ru/files/070723113256773.jpg</a:t>
            </a:r>
            <a:endParaRPr lang="ru-RU" sz="1400" dirty="0" smtClean="0"/>
          </a:p>
          <a:p>
            <a:r>
              <a:rPr lang="ru-RU" sz="1400" dirty="0" smtClean="0"/>
              <a:t>Слайд 4:</a:t>
            </a:r>
            <a:r>
              <a:rPr lang="en-US" sz="1400" dirty="0" smtClean="0"/>
              <a:t>http://bagira.guru/images/joomgallery/originals/_4/05_43/_20141217_1468620912.jpg</a:t>
            </a:r>
            <a:endParaRPr lang="ru-RU" sz="1400" dirty="0" smtClean="0"/>
          </a:p>
          <a:p>
            <a:r>
              <a:rPr lang="ru-RU" sz="1400" dirty="0" smtClean="0"/>
              <a:t>Слайд 5: </a:t>
            </a:r>
            <a:r>
              <a:rPr lang="en-US" sz="1400" dirty="0" smtClean="0">
                <a:hlinkClick r:id="rId6"/>
              </a:rPr>
              <a:t>http://lemur59.ru/sites/default/files/images/861085140.jpg</a:t>
            </a:r>
            <a:endParaRPr lang="ru-RU" sz="1400" dirty="0" smtClean="0"/>
          </a:p>
          <a:p>
            <a:r>
              <a:rPr lang="ru-RU" sz="1400" dirty="0" smtClean="0"/>
              <a:t>Слайд 6: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7"/>
              </a:rPr>
              <a:t>http://velo17.ru/wp-content/uploads/2011/12/Vosstanie-14-dekabrya-1825-g.-na-Senatskoy-ploshhadi..jpg</a:t>
            </a:r>
            <a:endParaRPr lang="ru-RU" sz="1400" dirty="0" smtClean="0"/>
          </a:p>
          <a:p>
            <a:r>
              <a:rPr lang="ru-RU" sz="1400" dirty="0" smtClean="0"/>
              <a:t>Слайд7: </a:t>
            </a:r>
            <a:r>
              <a:rPr lang="en-US" sz="1400" dirty="0" smtClean="0">
                <a:hlinkClick r:id="rId8"/>
              </a:rPr>
              <a:t>http://letitfilms.com/uploads/posts/2011-05/1306854189_13067714012249.jpg</a:t>
            </a:r>
            <a:endParaRPr lang="en-US" sz="1400" dirty="0" smtClean="0"/>
          </a:p>
          <a:p>
            <a:r>
              <a:rPr lang="ru-RU" sz="1400" dirty="0" smtClean="0"/>
              <a:t>Слайд 8: </a:t>
            </a:r>
            <a:r>
              <a:rPr lang="en-US" sz="1400" dirty="0" smtClean="0"/>
              <a:t>http://player.myshared.ru/976328/data/images/img9.jpg</a:t>
            </a:r>
            <a:endParaRPr lang="ru-RU" sz="1400" dirty="0" smtClean="0"/>
          </a:p>
          <a:p>
            <a:r>
              <a:rPr lang="ru-RU" sz="1400" dirty="0" smtClean="0"/>
              <a:t>Слайд 9: </a:t>
            </a:r>
            <a:r>
              <a:rPr lang="en-US" sz="1400" dirty="0" smtClean="0">
                <a:hlinkClick r:id="rId9"/>
              </a:rPr>
              <a:t>http://fb.ru/misc/i/gallery/10809/384898.jpg?1398787449555</a:t>
            </a:r>
            <a:endParaRPr lang="ru-RU" sz="1400" dirty="0" smtClean="0"/>
          </a:p>
          <a:p>
            <a:r>
              <a:rPr lang="ru-RU" sz="1400" dirty="0" smtClean="0"/>
              <a:t>Слайд 10: </a:t>
            </a:r>
            <a:r>
              <a:rPr lang="en-US" sz="1400" dirty="0" smtClean="0">
                <a:hlinkClick r:id="rId10"/>
              </a:rPr>
              <a:t>http://d3mlntcv38ck9k.cloudfront.net/content/article_image/685/59b0703464d710f111ca839d3759fd07.jpg</a:t>
            </a:r>
            <a:endParaRPr lang="ru-RU" sz="1400" dirty="0" smtClean="0"/>
          </a:p>
          <a:p>
            <a:r>
              <a:rPr lang="ru-RU" sz="1400" dirty="0" smtClean="0"/>
              <a:t>Слайд 11: </a:t>
            </a:r>
            <a:r>
              <a:rPr lang="en-US" sz="1400" dirty="0" smtClean="0">
                <a:hlinkClick r:id="rId11"/>
              </a:rPr>
              <a:t>http://fb.ru/misc/i/gallery/10809/384900.jpg?1398787511265</a:t>
            </a:r>
            <a:endParaRPr lang="ru-RU" sz="1400" dirty="0" smtClean="0"/>
          </a:p>
          <a:p>
            <a:r>
              <a:rPr lang="ru-RU" sz="1400" dirty="0" smtClean="0"/>
              <a:t>Слайд 12: </a:t>
            </a:r>
            <a:r>
              <a:rPr lang="en-US" sz="1400" dirty="0" smtClean="0">
                <a:hlinkClick r:id="rId12"/>
              </a:rPr>
              <a:t>http://www.etovidel.net/appended_files/big/4e51ff19186de.jpg</a:t>
            </a:r>
            <a:r>
              <a:rPr lang="ru-RU" sz="1400" dirty="0" smtClean="0"/>
              <a:t>   </a:t>
            </a:r>
          </a:p>
          <a:p>
            <a:r>
              <a:rPr lang="ru-RU" sz="1400" dirty="0" smtClean="0"/>
              <a:t>Слайд 13:</a:t>
            </a:r>
          </a:p>
          <a:p>
            <a:r>
              <a:rPr lang="en-US" sz="1400" dirty="0" smtClean="0">
                <a:hlinkClick r:id="rId13"/>
              </a:rPr>
              <a:t>http://img1.liveinternet.ru/images/attach/c/0/44/531/44531918_Birger_Boris_Geogrievich_Pushkin_i_dekabristuy.jpg</a:t>
            </a:r>
            <a:endParaRPr lang="ru-RU" sz="1400" dirty="0" smtClean="0"/>
          </a:p>
          <a:p>
            <a:r>
              <a:rPr lang="ru-RU" sz="1400" dirty="0" smtClean="0"/>
              <a:t>Слайд 14: </a:t>
            </a:r>
            <a:r>
              <a:rPr lang="en-US" sz="1400" dirty="0" smtClean="0">
                <a:hlinkClick r:id="rId14"/>
              </a:rPr>
              <a:t>http://snob.ru/i/indoc/user_5354/5d9d3cc2a54559bd9a819365a2120214.jpg</a:t>
            </a:r>
            <a:endParaRPr lang="ru-RU" sz="1400" dirty="0" smtClean="0"/>
          </a:p>
          <a:p>
            <a:r>
              <a:rPr lang="ru-RU" sz="1400" dirty="0" smtClean="0"/>
              <a:t>Слайд 15: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www.afishka31.ru/img/news/2012/06/09/2502_12275.jpg</a:t>
            </a:r>
            <a:r>
              <a:rPr lang="ru-RU" sz="1400" dirty="0" smtClean="0"/>
              <a:t>    </a:t>
            </a:r>
            <a:r>
              <a:rPr lang="en-US" sz="1400" smtClean="0"/>
              <a:t>http://iplayer.fm/song/58538912/Stihi_A.S._Pushkina_-_Vo_glubine_Sibirskih_rud/</a:t>
            </a:r>
            <a:endParaRPr lang="ru-RU" sz="1400" dirty="0" smtClean="0"/>
          </a:p>
          <a:p>
            <a:r>
              <a:rPr lang="ru-RU" sz="1400" dirty="0" smtClean="0"/>
              <a:t>Слайд 16:</a:t>
            </a:r>
            <a:r>
              <a:rPr lang="en-US" sz="1400" dirty="0" smtClean="0"/>
              <a:t>http://panevin.ru/uploads/calendar/1802/rodilsya_aleksandr_ivanovich_odoevskiy_1024.jpg</a:t>
            </a:r>
            <a:endParaRPr lang="ru-RU" sz="1400" dirty="0" smtClean="0"/>
          </a:p>
          <a:p>
            <a:r>
              <a:rPr lang="ru-RU" sz="1400" dirty="0" smtClean="0"/>
              <a:t>Слайд 17:</a:t>
            </a:r>
            <a:r>
              <a:rPr lang="en-US" sz="1400" dirty="0" smtClean="0"/>
              <a:t> </a:t>
            </a:r>
            <a:r>
              <a:rPr lang="en-US" sz="1400" dirty="0" smtClean="0">
                <a:hlinkClick r:id="rId16"/>
              </a:rPr>
              <a:t>http://static1.ozone.ru/multimedia/books_covers/c300/1000755252.jpg</a:t>
            </a:r>
            <a:r>
              <a:rPr lang="ru-RU" sz="1400" dirty="0" smtClean="0"/>
              <a:t>,                                          </a:t>
            </a:r>
            <a:r>
              <a:rPr lang="en-US" sz="1400" dirty="0" smtClean="0">
                <a:hlinkClick r:id="rId17"/>
              </a:rPr>
              <a:t>http://www.knigi-janzen.de/images/goods/big/10128040.jpg</a:t>
            </a:r>
            <a:r>
              <a:rPr lang="ru-RU" sz="1400" dirty="0" smtClean="0"/>
              <a:t> </a:t>
            </a:r>
            <a:r>
              <a:rPr lang="en-US" sz="1400" dirty="0" smtClean="0"/>
              <a:t>http://static2.ozone.ru/multimedia/books_covers/1000824948.jpg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3-tub-ru.yandex.net/i?id=b1003bf5bfe98032199eda6bccca4925&amp;n=33&amp;h=190&amp;w=409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lum bright="3000" contrast="-13000"/>
          </a:blip>
          <a:stretch>
            <a:fillRect/>
          </a:stretch>
        </p:blipFill>
        <p:spPr bwMode="auto">
          <a:xfrm>
            <a:off x="107504" y="2471477"/>
            <a:ext cx="8928992" cy="41978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6632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</a:t>
            </a:r>
            <a:r>
              <a:rPr lang="ru-RU" b="1" i="1" dirty="0" smtClean="0">
                <a:latin typeface="Calibri Light" pitchFamily="34" charset="0"/>
              </a:rPr>
              <a:t>История – сокровищница наших деяний,</a:t>
            </a:r>
            <a:r>
              <a:rPr lang="en-US" b="1" i="1" dirty="0" smtClean="0">
                <a:latin typeface="Calibri Light" pitchFamily="34" charset="0"/>
              </a:rPr>
              <a:t> </a:t>
            </a:r>
            <a:r>
              <a:rPr lang="ru-RU" b="1" i="1" dirty="0" smtClean="0">
                <a:latin typeface="Calibri Light" pitchFamily="34" charset="0"/>
              </a:rPr>
              <a:t>свидетельница прошлого, пример и поучение для настоящего,</a:t>
            </a:r>
            <a:r>
              <a:rPr lang="en-US" b="1" i="1" dirty="0" smtClean="0">
                <a:latin typeface="Calibri Light" pitchFamily="34" charset="0"/>
              </a:rPr>
              <a:t> </a:t>
            </a:r>
            <a:r>
              <a:rPr lang="ru-RU" b="1" i="1" dirty="0" smtClean="0">
                <a:latin typeface="Calibri Light" pitchFamily="34" charset="0"/>
              </a:rPr>
              <a:t>предостережение для будущего.</a:t>
            </a:r>
          </a:p>
          <a:p>
            <a:pPr>
              <a:buNone/>
            </a:pPr>
            <a:r>
              <a:rPr lang="ru-RU" b="1" i="1" dirty="0" smtClean="0">
                <a:latin typeface="Calibri Light" pitchFamily="34" charset="0"/>
              </a:rPr>
              <a:t>                                          </a:t>
            </a:r>
            <a:r>
              <a:rPr lang="en-US" b="1" i="1" dirty="0" smtClean="0">
                <a:latin typeface="Calibri Light" pitchFamily="34" charset="0"/>
              </a:rPr>
              <a:t>                     </a:t>
            </a:r>
            <a:r>
              <a:rPr lang="ru-RU" b="1" i="1" dirty="0" smtClean="0">
                <a:latin typeface="Calibri Light" pitchFamily="34" charset="0"/>
              </a:rPr>
              <a:t> М.Сервантес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geraldika.ru/files/070723113256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5378" y="3861048"/>
            <a:ext cx="2352420" cy="28529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4653136"/>
            <a:ext cx="54056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Война 1812 года оказала на все стороны жизни людей в России значительное влияние. Появились надежды на возможные перемены, главным образом - на отмену крепостничества. Для этого необходимо было конституционно ограничить монархическую власть.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14 декабря 1825 года в столице Российской Империи – Петербурге – произошла попытка государственного переворота.</a:t>
            </a:r>
            <a:endParaRPr lang="ru-RU" b="1" dirty="0"/>
          </a:p>
        </p:txBody>
      </p:sp>
      <p:pic>
        <p:nvPicPr>
          <p:cNvPr id="17410" name="Picture 2" descr="http://bagira.guru/images/joomgallery/originals/_4/05_43/_____20141217_1468620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348881"/>
            <a:ext cx="6693768" cy="440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36815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1684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/>
              <a:t>Восстание организовала группа дворян-единомышленников, большинство из которых были гвардейскими офицерами.</a:t>
            </a:r>
            <a:endParaRPr lang="ru-RU" b="1" dirty="0"/>
          </a:p>
        </p:txBody>
      </p:sp>
      <p:pic>
        <p:nvPicPr>
          <p:cNvPr id="18434" name="Picture 2" descr="http://lemur59.ru/sites/default/files/images/861085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7164288" cy="4719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4687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/>
              <a:t>Целью заговорщиков являлись отмена крепостного права и упразднение самодержавия. </a:t>
            </a:r>
            <a:endParaRPr lang="ru-RU" b="1" dirty="0"/>
          </a:p>
        </p:txBody>
      </p:sp>
      <p:pic>
        <p:nvPicPr>
          <p:cNvPr id="19458" name="Picture 2" descr="http://velo17.ru/wp-content/uploads/2011/12/Vosstanie-14-dekabrya-1825-g.-na-Senatskoy-ploshhadi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2816"/>
            <a:ext cx="7143750" cy="4848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715436" cy="2523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      Заговорщики планировали занять Петропавловскую крепость и Зимний дворец, арестовать царскую семью и, если возникнут определенные обстоятельства, убить. </a:t>
            </a:r>
            <a:endParaRPr lang="ru-RU" b="1" dirty="0"/>
          </a:p>
        </p:txBody>
      </p:sp>
      <p:pic>
        <p:nvPicPr>
          <p:cNvPr id="20482" name="Picture 2" descr="http://letitfilms.com/uploads/posts/2011-05/1306854189_130677140122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04864"/>
            <a:ext cx="5904656" cy="4428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067128" cy="1162050"/>
          </a:xfrm>
        </p:spPr>
        <p:txBody>
          <a:bodyPr>
            <a:normAutofit fontScale="90000"/>
          </a:bodyPr>
          <a:lstStyle/>
          <a:p>
            <a:r>
              <a:rPr lang="ru-RU" sz="3600" b="0" dirty="0" smtClean="0"/>
              <a:t>     </a:t>
            </a:r>
            <a:r>
              <a:rPr lang="ru-RU" sz="3600" dirty="0" smtClean="0"/>
              <a:t>Руководить восстанием был избран            Сергей Трубецкой.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3733254" cy="585311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player.myshared.ru/976328/data/images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029"/>
            <a:ext cx="6264696" cy="470663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</a:t>
            </a:r>
            <a:r>
              <a:rPr lang="ru-RU" sz="3200" b="1" dirty="0" smtClean="0"/>
              <a:t>План декабристов  был провален, на улицах и площади к ночи лежали сотни трупов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22530" name="Picture 2" descr="восстание декабристов 1825 го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645111" cy="5002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519</Words>
  <Application>Microsoft Office PowerPoint</Application>
  <PresentationFormat>Экран (4:3)</PresentationFormat>
  <Paragraphs>60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Восстание декабристов </vt:lpstr>
      <vt:lpstr>Слайд 2</vt:lpstr>
      <vt:lpstr>Слайд 3</vt:lpstr>
      <vt:lpstr>Слайд 4</vt:lpstr>
      <vt:lpstr>     </vt:lpstr>
      <vt:lpstr>Слайд 6</vt:lpstr>
      <vt:lpstr>Слайд 7</vt:lpstr>
      <vt:lpstr>     Руководить восстанием был избран            Сергей Трубецкой. </vt:lpstr>
      <vt:lpstr>Слайд 9</vt:lpstr>
      <vt:lpstr>Слайд 10</vt:lpstr>
      <vt:lpstr>Слайд 11</vt:lpstr>
      <vt:lpstr>Слайд 12</vt:lpstr>
      <vt:lpstr>А.С.Пушкин и декабристы</vt:lpstr>
      <vt:lpstr>Слайд 14</vt:lpstr>
      <vt:lpstr>Слайд 15</vt:lpstr>
      <vt:lpstr>Слайд 16</vt:lpstr>
      <vt:lpstr>Йосифова  Бригита. «декабристы», кудинов Геннадий. «Сказание о  декабристе Каховском», Тынянов Юрий. «Кюхля», окуджава булат.  «Глоток свободы: Повесть о Павле Пестеле»,  Лебединская Л. «Последний месяц года. Повесть о декабристах»,  Марич М. «Северное сияние», Кушев Е.И. «Декабристы», Волошников М.В. «Декабрист»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Восстание декабристов </dc:title>
  <dc:creator>Лилия</dc:creator>
  <cp:lastModifiedBy>Matumbaman</cp:lastModifiedBy>
  <cp:revision>30</cp:revision>
  <dcterms:created xsi:type="dcterms:W3CDTF">2015-12-12T19:57:26Z</dcterms:created>
  <dcterms:modified xsi:type="dcterms:W3CDTF">2016-01-17T18:21:35Z</dcterms:modified>
</cp:coreProperties>
</file>