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63" r:id="rId2"/>
    <p:sldId id="280" r:id="rId3"/>
    <p:sldId id="281" r:id="rId4"/>
    <p:sldId id="282" r:id="rId5"/>
    <p:sldId id="264" r:id="rId6"/>
    <p:sldId id="274" r:id="rId7"/>
    <p:sldId id="283" r:id="rId8"/>
    <p:sldId id="267" r:id="rId9"/>
    <p:sldId id="284" r:id="rId10"/>
    <p:sldId id="285" r:id="rId11"/>
    <p:sldId id="27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0000"/>
    <a:srgbClr val="E8EDA9"/>
    <a:srgbClr val="FF9900"/>
    <a:srgbClr val="0048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526A3FD-4004-441A-8AEF-AA480E6AA385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784976" cy="5832648"/>
          </a:xfrm>
        </p:spPr>
        <p:txBody>
          <a:bodyPr>
            <a:normAutofit fontScale="90000"/>
          </a:bodyPr>
          <a:lstStyle/>
          <a:p>
            <a:pPr lvl="0" algn="ctr">
              <a:lnSpc>
                <a:spcPct val="115000"/>
              </a:lnSpc>
              <a:spcBef>
                <a:spcPct val="20000"/>
              </a:spcBef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9900"/>
                </a:solidFill>
                <a:effectLst/>
                <a:latin typeface="Segoe Print" pitchFamily="2" charset="0"/>
                <a:ea typeface="Calibri"/>
                <a:cs typeface="+mn-cs"/>
              </a:rPr>
              <a:t>ОПЫТ  РАЗВИТИЯ  САМОСТОЯТЕЛЬНОСТИ</a:t>
            </a:r>
            <a:br>
              <a:rPr lang="ru-RU" b="1" dirty="0">
                <a:solidFill>
                  <a:srgbClr val="009900"/>
                </a:solidFill>
                <a:effectLst/>
                <a:latin typeface="Segoe Print" pitchFamily="2" charset="0"/>
                <a:ea typeface="Calibri"/>
                <a:cs typeface="+mn-cs"/>
              </a:rPr>
            </a:br>
            <a:r>
              <a:rPr lang="ru-RU" b="1" dirty="0">
                <a:solidFill>
                  <a:srgbClr val="009900"/>
                </a:solidFill>
                <a:effectLst/>
                <a:latin typeface="Segoe Print" pitchFamily="2" charset="0"/>
                <a:ea typeface="Calibri"/>
                <a:cs typeface="+mn-cs"/>
              </a:rPr>
              <a:t>МЛАДШИХ  ШКОЛЬНИКОВ  НА УРОКАХ   РУССКОГО   ЯЗЫКА</a:t>
            </a:r>
            <a:br>
              <a:rPr lang="ru-RU" b="1" dirty="0">
                <a:solidFill>
                  <a:srgbClr val="009900"/>
                </a:solidFill>
                <a:effectLst/>
                <a:latin typeface="Segoe Print" pitchFamily="2" charset="0"/>
                <a:ea typeface="Calibri"/>
                <a:cs typeface="+mn-cs"/>
              </a:rPr>
            </a:br>
            <a:r>
              <a:rPr lang="ru-RU" b="1" dirty="0">
                <a:solidFill>
                  <a:srgbClr val="009900"/>
                </a:solidFill>
                <a:effectLst/>
                <a:latin typeface="Segoe Print" pitchFamily="2" charset="0"/>
                <a:ea typeface="Calibri"/>
                <a:cs typeface="+mn-cs"/>
              </a:rPr>
              <a:t>В УСЛОВИЯХ </a:t>
            </a:r>
            <a:r>
              <a:rPr lang="ru-RU" b="1" dirty="0" smtClean="0">
                <a:solidFill>
                  <a:srgbClr val="009900"/>
                </a:solidFill>
                <a:effectLst/>
                <a:latin typeface="Segoe Print" pitchFamily="2" charset="0"/>
                <a:ea typeface="Calibri"/>
                <a:cs typeface="+mn-cs"/>
              </a:rPr>
              <a:t>ФГОС</a:t>
            </a:r>
            <a:br>
              <a:rPr lang="ru-RU" b="1" dirty="0" smtClean="0">
                <a:solidFill>
                  <a:srgbClr val="009900"/>
                </a:solidFill>
                <a:effectLst/>
                <a:latin typeface="Segoe Print" pitchFamily="2" charset="0"/>
                <a:ea typeface="Calibri"/>
                <a:cs typeface="+mn-cs"/>
              </a:rPr>
            </a:br>
            <a:r>
              <a:rPr lang="ru-RU" b="1" dirty="0" smtClean="0">
                <a:solidFill>
                  <a:srgbClr val="009900"/>
                </a:solidFill>
                <a:effectLst/>
                <a:latin typeface="Segoe Print" pitchFamily="2" charset="0"/>
                <a:ea typeface="Calibri"/>
                <a:cs typeface="+mn-cs"/>
              </a:rPr>
              <a:t/>
            </a:r>
            <a:br>
              <a:rPr lang="ru-RU" b="1" dirty="0" smtClean="0">
                <a:solidFill>
                  <a:srgbClr val="009900"/>
                </a:solidFill>
                <a:effectLst/>
                <a:latin typeface="Segoe Print" pitchFamily="2" charset="0"/>
                <a:ea typeface="Calibri"/>
                <a:cs typeface="+mn-cs"/>
              </a:rPr>
            </a:b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Segoe Print" pitchFamily="2" charset="0"/>
                <a:ea typeface="Calibri"/>
                <a:cs typeface="+mn-cs"/>
              </a:rPr>
              <a:t>Габдрахманова Светлана Римовна,</a:t>
            </a:r>
            <a:br>
              <a:rPr lang="ru-RU" sz="1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Segoe Print" pitchFamily="2" charset="0"/>
                <a:ea typeface="Calibri"/>
                <a:cs typeface="+mn-cs"/>
              </a:rPr>
            </a:b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Segoe Print" pitchFamily="2" charset="0"/>
                <a:ea typeface="Calibri"/>
                <a:cs typeface="+mn-cs"/>
              </a:rPr>
              <a:t>учитель начальных классов</a:t>
            </a:r>
            <a:br>
              <a:rPr lang="ru-RU" sz="1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Segoe Print" pitchFamily="2" charset="0"/>
                <a:ea typeface="Calibri"/>
                <a:cs typeface="+mn-cs"/>
              </a:rPr>
            </a:b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Segoe Print" pitchFamily="2" charset="0"/>
                <a:ea typeface="Calibri"/>
                <a:cs typeface="+mn-cs"/>
              </a:rPr>
              <a:t>МБОУ Карабашская ООШ № 1</a:t>
            </a:r>
            <a:br>
              <a:rPr lang="ru-RU" sz="1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Segoe Print" pitchFamily="2" charset="0"/>
                <a:ea typeface="Calibri"/>
                <a:cs typeface="+mn-cs"/>
              </a:rPr>
            </a:b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Segoe Print" pitchFamily="2" charset="0"/>
                <a:ea typeface="Calibri"/>
                <a:cs typeface="+mn-cs"/>
              </a:rPr>
              <a:t>Бугульминского района</a:t>
            </a:r>
            <a:br>
              <a:rPr lang="ru-RU" sz="1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Segoe Print" pitchFamily="2" charset="0"/>
                <a:ea typeface="Calibri"/>
                <a:cs typeface="+mn-cs"/>
              </a:rPr>
            </a:b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Segoe Print" pitchFamily="2" charset="0"/>
                <a:ea typeface="Calibri"/>
                <a:cs typeface="+mn-cs"/>
              </a:rPr>
              <a:t>Республики Татарстан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Segoe Print" pitchFamily="2" charset="0"/>
                <a:ea typeface="Calibri"/>
                <a:cs typeface="+mn-cs"/>
              </a:rPr>
              <a:t/>
            </a:r>
            <a:b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Segoe Print" pitchFamily="2" charset="0"/>
                <a:ea typeface="Calibri"/>
                <a:cs typeface="+mn-cs"/>
              </a:rPr>
            </a:br>
            <a:endParaRPr lang="ru-RU" dirty="0">
              <a:solidFill>
                <a:schemeClr val="accent6">
                  <a:lumMod val="50000"/>
                </a:schemeClr>
              </a:solidFill>
              <a:latin typeface="Segoe Print" pitchFamily="2" charset="0"/>
              <a:cs typeface="Times New Roman" pitchFamily="18" charset="0"/>
            </a:endParaRPr>
          </a:p>
        </p:txBody>
      </p:sp>
      <p:pic>
        <p:nvPicPr>
          <p:cNvPr id="3" name="Picture 18" descr="G:\Разное\12\STUFF080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32140" y="4941167"/>
            <a:ext cx="1620180" cy="1372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5546479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232372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9900"/>
                </a:solidFill>
                <a:latin typeface="Segoe Print" pitchFamily="2" charset="0"/>
                <a:ea typeface="Calibri"/>
                <a:cs typeface="+mn-cs"/>
              </a:rPr>
              <a:t>контроль</a:t>
            </a:r>
            <a:r>
              <a:rPr lang="ru-RU" sz="4000" b="1" dirty="0">
                <a:solidFill>
                  <a:srgbClr val="009900"/>
                </a:solidFill>
                <a:latin typeface="Segoe Print" pitchFamily="2" charset="0"/>
                <a:ea typeface="Calibri"/>
                <a:cs typeface="+mn-cs"/>
              </a:rPr>
              <a:t> </a:t>
            </a:r>
            <a:r>
              <a:rPr lang="ru-RU" sz="4000" b="1" dirty="0" smtClean="0">
                <a:solidFill>
                  <a:srgbClr val="009900"/>
                </a:solidFill>
                <a:latin typeface="Segoe Print" pitchFamily="2" charset="0"/>
                <a:ea typeface="Calibri"/>
                <a:cs typeface="+mn-cs"/>
              </a:rPr>
              <a:t> выполнения </a:t>
            </a:r>
            <a:r>
              <a:rPr lang="ru-RU" sz="4000" b="1" dirty="0">
                <a:solidFill>
                  <a:srgbClr val="009900"/>
                </a:solidFill>
                <a:latin typeface="Segoe Print" pitchFamily="2" charset="0"/>
                <a:ea typeface="Calibri"/>
                <a:cs typeface="+mn-cs"/>
              </a:rPr>
              <a:t>самостоятельной </a:t>
            </a:r>
            <a:r>
              <a:rPr lang="ru-RU" sz="4000" b="1" dirty="0" smtClean="0">
                <a:solidFill>
                  <a:srgbClr val="009900"/>
                </a:solidFill>
                <a:latin typeface="Segoe Print" pitchFamily="2" charset="0"/>
                <a:ea typeface="Calibri"/>
                <a:cs typeface="+mn-cs"/>
              </a:rPr>
              <a:t> работы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3212976"/>
            <a:ext cx="8686800" cy="28671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(выяснить причину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ошибки, а, следовательно, и правильно спланировать самостоятельную работу учащихся, связанную с совершенствованием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навыков)</a:t>
            </a:r>
            <a:endParaRPr lang="ru-RU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6" descr="Рисунок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2274" y="5085184"/>
            <a:ext cx="1522743" cy="1494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7063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620688"/>
            <a:ext cx="8686800" cy="136815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9900"/>
                </a:solidFill>
                <a:latin typeface="Segoe Print" pitchFamily="2" charset="0"/>
              </a:rPr>
              <a:t/>
            </a:r>
            <a:br>
              <a:rPr lang="ru-RU" b="1" dirty="0">
                <a:solidFill>
                  <a:srgbClr val="009900"/>
                </a:solidFill>
                <a:latin typeface="Segoe Print" pitchFamily="2" charset="0"/>
              </a:rPr>
            </a:br>
            <a:r>
              <a:rPr lang="ru-RU" b="1" dirty="0" smtClean="0">
                <a:solidFill>
                  <a:srgbClr val="009900"/>
                </a:solidFill>
                <a:latin typeface="Segoe Print" pitchFamily="2" charset="0"/>
              </a:rPr>
              <a:t/>
            </a:r>
            <a:br>
              <a:rPr lang="ru-RU" b="1" dirty="0" smtClean="0">
                <a:solidFill>
                  <a:srgbClr val="009900"/>
                </a:solidFill>
                <a:latin typeface="Segoe Print" pitchFamily="2" charset="0"/>
              </a:rPr>
            </a:br>
            <a:r>
              <a:rPr lang="ru-RU" b="1" dirty="0">
                <a:solidFill>
                  <a:srgbClr val="009900"/>
                </a:solidFill>
                <a:latin typeface="Segoe Print" pitchFamily="2" charset="0"/>
              </a:rPr>
              <a:t/>
            </a:r>
            <a:br>
              <a:rPr lang="ru-RU" b="1" dirty="0">
                <a:solidFill>
                  <a:srgbClr val="009900"/>
                </a:solidFill>
                <a:latin typeface="Segoe Print" pitchFamily="2" charset="0"/>
              </a:rPr>
            </a:br>
            <a:r>
              <a:rPr lang="ru-RU" b="1" dirty="0" smtClean="0">
                <a:solidFill>
                  <a:srgbClr val="009900"/>
                </a:solidFill>
                <a:latin typeface="Segoe Print" pitchFamily="2" charset="0"/>
              </a:rPr>
              <a:t/>
            </a:r>
            <a:br>
              <a:rPr lang="ru-RU" b="1" dirty="0" smtClean="0">
                <a:solidFill>
                  <a:srgbClr val="009900"/>
                </a:solidFill>
                <a:latin typeface="Segoe Print" pitchFamily="2" charset="0"/>
              </a:rPr>
            </a:br>
            <a:r>
              <a:rPr lang="ru-RU" b="1" dirty="0">
                <a:solidFill>
                  <a:srgbClr val="009900"/>
                </a:solidFill>
                <a:latin typeface="Segoe Print" pitchFamily="2" charset="0"/>
              </a:rPr>
              <a:t/>
            </a:r>
            <a:br>
              <a:rPr lang="ru-RU" b="1" dirty="0">
                <a:solidFill>
                  <a:srgbClr val="009900"/>
                </a:solidFill>
                <a:latin typeface="Segoe Print" pitchFamily="2" charset="0"/>
              </a:rPr>
            </a:br>
            <a:r>
              <a:rPr lang="ru-RU" b="1" dirty="0" smtClean="0">
                <a:solidFill>
                  <a:srgbClr val="009900"/>
                </a:solidFill>
                <a:latin typeface="Segoe Print" pitchFamily="2" charset="0"/>
              </a:rPr>
              <a:t/>
            </a:r>
            <a:br>
              <a:rPr lang="ru-RU" b="1" dirty="0" smtClean="0">
                <a:solidFill>
                  <a:srgbClr val="009900"/>
                </a:solidFill>
                <a:latin typeface="Segoe Print" pitchFamily="2" charset="0"/>
              </a:rPr>
            </a:br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>Учебная </a:t>
            </a:r>
            <a:r>
              <a:rPr lang="ru-RU" sz="3100" dirty="0">
                <a:solidFill>
                  <a:schemeClr val="accent1">
                    <a:lumMod val="75000"/>
                  </a:schemeClr>
                </a:solidFill>
                <a:effectLst/>
              </a:rPr>
              <a:t>самостоятельность школьника является одной из сторон его личностного развития, способностью расширять свои знания, умения по собственной инициативе, </a:t>
            </a:r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/>
            </a:r>
            <a:br>
              <a:rPr lang="ru-RU" sz="3100" dirty="0" smtClean="0">
                <a:solidFill>
                  <a:schemeClr val="accent1">
                    <a:lumMod val="75000"/>
                  </a:schemeClr>
                </a:solidFill>
                <a:effectLst/>
              </a:rPr>
            </a:br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>т</a:t>
            </a:r>
            <a:r>
              <a:rPr lang="ru-RU" sz="3100" dirty="0">
                <a:solidFill>
                  <a:schemeClr val="accent1">
                    <a:lumMod val="75000"/>
                  </a:schemeClr>
                </a:solidFill>
                <a:effectLst/>
              </a:rPr>
              <a:t>. е. умение учить </a:t>
            </a:r>
            <a:r>
              <a:rPr lang="ru-RU" sz="3100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>себя</a:t>
            </a:r>
            <a:endParaRPr lang="ru-RU" sz="3100" dirty="0">
              <a:solidFill>
                <a:schemeClr val="accent1">
                  <a:lumMod val="75000"/>
                </a:schemeClr>
              </a:solidFill>
              <a:latin typeface="Segoe Print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4221088"/>
            <a:ext cx="7803976" cy="1859037"/>
          </a:xfrm>
        </p:spPr>
        <p:txBody>
          <a:bodyPr/>
          <a:lstStyle/>
          <a:p>
            <a:pPr marL="0" lvl="0" indent="0" fontAlgn="auto">
              <a:spcAft>
                <a:spcPts val="0"/>
              </a:spcAft>
              <a:buClr>
                <a:srgbClr val="F14124">
                  <a:lumMod val="75000"/>
                </a:srgbClr>
              </a:buClr>
              <a:buSzPct val="70000"/>
              <a:buNone/>
            </a:pPr>
            <a:r>
              <a:rPr lang="ru-RU" sz="3600" b="1" kern="1200" dirty="0" smtClean="0">
                <a:solidFill>
                  <a:srgbClr val="F0A22E">
                    <a:lumMod val="75000"/>
                  </a:srgbClr>
                </a:solidFill>
                <a:latin typeface="Times New Roman"/>
                <a:ea typeface="Times New Roman"/>
              </a:rPr>
              <a:t> </a:t>
            </a:r>
            <a:endParaRPr lang="ru-RU" sz="3600" b="1" kern="1200" dirty="0">
              <a:solidFill>
                <a:srgbClr val="F0A22E">
                  <a:lumMod val="75000"/>
                </a:srgbClr>
              </a:solidFill>
              <a:latin typeface="Franklin Gothic Book"/>
            </a:endParaRPr>
          </a:p>
        </p:txBody>
      </p:sp>
      <p:pic>
        <p:nvPicPr>
          <p:cNvPr id="6" name="Picture 6" descr="kniga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0979" y="3573016"/>
            <a:ext cx="3189288" cy="264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8894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376388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9900"/>
                </a:solidFill>
                <a:effectLst/>
                <a:latin typeface="Segoe Print" pitchFamily="2" charset="0"/>
                <a:ea typeface="Calibri"/>
                <a:cs typeface="+mn-cs"/>
              </a:rPr>
              <a:t/>
            </a:r>
            <a:br>
              <a:rPr lang="ru-RU" b="1" dirty="0" smtClean="0">
                <a:solidFill>
                  <a:srgbClr val="009900"/>
                </a:solidFill>
                <a:effectLst/>
                <a:latin typeface="Segoe Print" pitchFamily="2" charset="0"/>
                <a:ea typeface="Calibri"/>
                <a:cs typeface="+mn-cs"/>
              </a:rPr>
            </a:br>
            <a:r>
              <a:rPr lang="ru-RU" b="1" dirty="0" smtClean="0">
                <a:solidFill>
                  <a:srgbClr val="009900"/>
                </a:solidFill>
                <a:effectLst/>
                <a:latin typeface="Segoe Print" pitchFamily="2" charset="0"/>
                <a:ea typeface="Calibri"/>
                <a:cs typeface="+mn-cs"/>
              </a:rPr>
              <a:t>Одна </a:t>
            </a:r>
            <a:r>
              <a:rPr lang="ru-RU" b="1" dirty="0">
                <a:solidFill>
                  <a:srgbClr val="009900"/>
                </a:solidFill>
                <a:effectLst/>
                <a:latin typeface="Segoe Print" pitchFamily="2" charset="0"/>
                <a:ea typeface="Calibri"/>
                <a:cs typeface="+mn-cs"/>
              </a:rPr>
              <a:t>из основных проблем, которая встаёт перед   учителем –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effectLst/>
                <a:latin typeface="Segoe Print" pitchFamily="2" charset="0"/>
                <a:ea typeface="Calibri"/>
                <a:cs typeface="+mn-cs"/>
              </a:rPr>
              <a:t>научить детей самостоятельно работать.</a:t>
            </a:r>
          </a:p>
        </p:txBody>
      </p:sp>
    </p:spTree>
    <p:extLst>
      <p:ext uri="{BB962C8B-B14F-4D97-AF65-F5344CB8AC3E}">
        <p14:creationId xmlns:p14="http://schemas.microsoft.com/office/powerpoint/2010/main" val="38781201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08304" y="-603448"/>
            <a:ext cx="6432776" cy="163488"/>
          </a:xfrm>
        </p:spPr>
        <p:txBody>
          <a:bodyPr>
            <a:normAutofit fontScale="90000"/>
          </a:bodyPr>
          <a:lstStyle/>
          <a:p>
            <a:endParaRPr lang="ru-RU" sz="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556792"/>
            <a:ext cx="885698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cap="all" dirty="0" smtClean="0">
                <a:solidFill>
                  <a:srgbClr val="009900"/>
                </a:solidFill>
                <a:latin typeface="Segoe Print" pitchFamily="2" charset="0"/>
                <a:ea typeface="Calibri"/>
              </a:rPr>
              <a:t>    На </a:t>
            </a:r>
            <a:r>
              <a:rPr lang="ru-RU" sz="2800" b="1" cap="all" dirty="0">
                <a:solidFill>
                  <a:srgbClr val="009900"/>
                </a:solidFill>
                <a:latin typeface="Segoe Print" pitchFamily="2" charset="0"/>
                <a:ea typeface="Calibri"/>
              </a:rPr>
              <a:t>начальной ступени обучения в </a:t>
            </a:r>
            <a:r>
              <a:rPr lang="ru-RU" sz="2800" b="1" cap="all" dirty="0" smtClean="0">
                <a:solidFill>
                  <a:srgbClr val="009900"/>
                </a:solidFill>
                <a:latin typeface="Segoe Print" pitchFamily="2" charset="0"/>
                <a:ea typeface="Calibri"/>
              </a:rPr>
              <a:t>деятельности учителя</a:t>
            </a:r>
            <a:r>
              <a:rPr lang="ru-RU" sz="2800" b="1" cap="all" dirty="0">
                <a:solidFill>
                  <a:srgbClr val="009900"/>
                </a:solidFill>
                <a:latin typeface="Segoe Print" pitchFamily="2" charset="0"/>
                <a:ea typeface="Calibri"/>
              </a:rPr>
              <a:t> </a:t>
            </a:r>
            <a:r>
              <a:rPr lang="ru-RU" sz="2800" b="1" cap="all" dirty="0" smtClean="0">
                <a:solidFill>
                  <a:srgbClr val="009900"/>
                </a:solidFill>
                <a:latin typeface="Segoe Print" pitchFamily="2" charset="0"/>
                <a:ea typeface="Calibri"/>
              </a:rPr>
              <a:t> </a:t>
            </a:r>
          </a:p>
          <a:p>
            <a:r>
              <a:rPr lang="ru-RU" sz="2800" b="1" cap="all" dirty="0" smtClean="0">
                <a:solidFill>
                  <a:srgbClr val="009900"/>
                </a:solidFill>
                <a:latin typeface="Segoe Print" pitchFamily="2" charset="0"/>
                <a:ea typeface="Calibri"/>
              </a:rPr>
              <a:t>задачами</a:t>
            </a:r>
            <a:r>
              <a:rPr lang="ru-RU" sz="2800" b="1" cap="all" dirty="0">
                <a:solidFill>
                  <a:srgbClr val="009900"/>
                </a:solidFill>
                <a:latin typeface="Segoe Print" pitchFamily="2" charset="0"/>
                <a:ea typeface="Calibri"/>
              </a:rPr>
              <a:t> являются: </a:t>
            </a:r>
            <a:endParaRPr lang="ru-RU" sz="2800" b="1" cap="all" dirty="0" smtClean="0">
              <a:solidFill>
                <a:srgbClr val="009900"/>
              </a:solidFill>
              <a:latin typeface="Segoe Print" pitchFamily="2" charset="0"/>
              <a:ea typeface="Calibri"/>
            </a:endParaRPr>
          </a:p>
          <a:p>
            <a:endParaRPr lang="ru-RU" sz="2800" b="1" cap="all" dirty="0">
              <a:solidFill>
                <a:srgbClr val="009900"/>
              </a:solidFill>
              <a:latin typeface="Segoe Print" pitchFamily="2" charset="0"/>
              <a:ea typeface="Calibri"/>
            </a:endParaRPr>
          </a:p>
          <a:p>
            <a:pPr marL="457200" indent="-457200">
              <a:buFontTx/>
              <a:buChar char="-"/>
            </a:pP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  <a:latin typeface="Segoe Print" pitchFamily="2" charset="0"/>
                <a:ea typeface="Calibri"/>
              </a:rPr>
              <a:t>обучение </a:t>
            </a:r>
            <a:r>
              <a:rPr lang="ru-RU" sz="2800" b="1" cap="all" dirty="0">
                <a:solidFill>
                  <a:schemeClr val="accent6">
                    <a:lumMod val="75000"/>
                  </a:schemeClr>
                </a:solidFill>
                <a:latin typeface="Segoe Print" pitchFamily="2" charset="0"/>
                <a:ea typeface="Calibri"/>
              </a:rPr>
              <a:t>учащихся умению ставить цели и самостоятельно организовывать свою деятельность для их </a:t>
            </a:r>
            <a:r>
              <a:rPr lang="ru-RU" sz="2800" b="1" cap="all" dirty="0" smtClean="0">
                <a:solidFill>
                  <a:schemeClr val="accent6">
                    <a:lumMod val="75000"/>
                  </a:schemeClr>
                </a:solidFill>
                <a:latin typeface="Segoe Print" pitchFamily="2" charset="0"/>
                <a:ea typeface="Calibri"/>
              </a:rPr>
              <a:t>достижения;</a:t>
            </a:r>
          </a:p>
          <a:p>
            <a:r>
              <a:rPr lang="ru-RU" sz="2800" b="1" cap="all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  <a:ea typeface="Calibri"/>
              </a:rPr>
              <a:t>-</a:t>
            </a:r>
            <a:r>
              <a:rPr lang="ru-RU" sz="2800" b="1" cap="all" dirty="0" smtClean="0">
                <a:solidFill>
                  <a:srgbClr val="009900"/>
                </a:solidFill>
                <a:latin typeface="Segoe Print" pitchFamily="2" charset="0"/>
                <a:ea typeface="Calibri"/>
              </a:rPr>
              <a:t> </a:t>
            </a:r>
            <a:r>
              <a:rPr lang="ru-RU" sz="2800" b="1" cap="all" dirty="0" smtClean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  <a:ea typeface="Calibri"/>
              </a:rPr>
              <a:t>оценивать </a:t>
            </a:r>
            <a:r>
              <a:rPr lang="ru-RU" sz="2800" b="1" cap="all" dirty="0">
                <a:solidFill>
                  <a:schemeClr val="accent6">
                    <a:lumMod val="50000"/>
                  </a:schemeClr>
                </a:solidFill>
                <a:latin typeface="Segoe Print" pitchFamily="2" charset="0"/>
                <a:ea typeface="Calibri"/>
              </a:rPr>
              <a:t>результаты своих действий.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490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57200"/>
            <a:ext cx="8020000" cy="838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3888432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6600" dirty="0">
                <a:solidFill>
                  <a:srgbClr val="C00000"/>
                </a:solidFill>
                <a:latin typeface="Segoe Print" pitchFamily="2" charset="0"/>
                <a:ea typeface="Calibri"/>
              </a:rPr>
              <a:t>Почему? </a:t>
            </a:r>
          </a:p>
          <a:p>
            <a:pPr marL="45720" indent="0">
              <a:buNone/>
            </a:pPr>
            <a:r>
              <a:rPr lang="ru-RU" sz="6600" dirty="0" smtClean="0">
                <a:solidFill>
                  <a:srgbClr val="C00000"/>
                </a:solidFill>
                <a:latin typeface="Segoe Print" pitchFamily="2" charset="0"/>
                <a:ea typeface="Calibri"/>
              </a:rPr>
              <a:t>Как ты думаешь?</a:t>
            </a:r>
            <a:r>
              <a:rPr lang="ru-RU" sz="6600" b="1" dirty="0">
                <a:solidFill>
                  <a:srgbClr val="C00000"/>
                </a:solidFill>
                <a:ea typeface="+mj-ea"/>
                <a:cs typeface="+mj-cs"/>
              </a:rPr>
              <a:t/>
            </a:r>
            <a:br>
              <a:rPr lang="ru-RU" sz="6600" b="1" dirty="0">
                <a:solidFill>
                  <a:srgbClr val="C00000"/>
                </a:solidFill>
                <a:ea typeface="+mj-ea"/>
                <a:cs typeface="+mj-cs"/>
              </a:rPr>
            </a:br>
            <a:endParaRPr lang="ru-RU" sz="6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7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5589240"/>
            <a:ext cx="6480720" cy="1080120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>
                <a:solidFill>
                  <a:schemeClr val="accent3">
                    <a:lumMod val="50000"/>
                  </a:schemeClr>
                </a:solidFill>
                <a:effectLst/>
                <a:latin typeface="Segoe Print" pitchFamily="2" charset="0"/>
              </a:rPr>
              <a:t> </a:t>
            </a:r>
            <a:endParaRPr lang="ru-RU" sz="3200" dirty="0">
              <a:solidFill>
                <a:schemeClr val="accent3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b="1" cap="all" dirty="0">
                <a:solidFill>
                  <a:srgbClr val="0070C0"/>
                </a:solidFill>
                <a:latin typeface="Segoe Print" pitchFamily="2" charset="0"/>
                <a:ea typeface="+mj-ea"/>
                <a:cs typeface="+mj-cs"/>
              </a:rPr>
              <a:t>Самостоятельные работы  творческого </a:t>
            </a:r>
            <a:r>
              <a:rPr lang="ru-RU" sz="4800" b="1" cap="all" dirty="0" smtClean="0">
                <a:solidFill>
                  <a:srgbClr val="0070C0"/>
                </a:solidFill>
                <a:latin typeface="Segoe Print" pitchFamily="2" charset="0"/>
                <a:ea typeface="+mj-ea"/>
                <a:cs typeface="+mj-cs"/>
              </a:rPr>
              <a:t>характера</a:t>
            </a:r>
            <a:endParaRPr lang="ru-RU" sz="4800" b="1" cap="all" dirty="0">
              <a:solidFill>
                <a:srgbClr val="0070C0"/>
              </a:solidFill>
              <a:latin typeface="Segoe Print" pitchFamily="2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7692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92480" y="457200"/>
            <a:ext cx="99120" cy="83820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0"/>
            <a:ext cx="8352928" cy="46805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Ты рекламный менеджер (</a:t>
            </a:r>
            <a:r>
              <a:rPr lang="ru-RU" sz="2000" i="1" dirty="0"/>
              <a:t>справка №1</a:t>
            </a:r>
            <a:r>
              <a:rPr lang="ru-RU" sz="2000" dirty="0"/>
              <a:t>) супермаркета «Магнит» отдела фруктов. Тебе надо привлечь покупателей. </a:t>
            </a: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/>
              <a:t>Напиши текст рекламного плаката, придерживаясь следующих правил</a:t>
            </a:r>
            <a:r>
              <a:rPr lang="ru-RU" sz="2000" dirty="0" smtClean="0"/>
              <a:t>:</a:t>
            </a:r>
            <a:r>
              <a:rPr lang="ru-RU" sz="2000" i="1" dirty="0"/>
              <a:t> 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1. Начни создание плаката со слов: « У нас акция на … ». На месте пропуска напиши название товара.  </a:t>
            </a:r>
          </a:p>
          <a:p>
            <a:pPr marL="0" indent="0">
              <a:buNone/>
            </a:pPr>
            <a:r>
              <a:rPr lang="ru-RU" sz="2000" dirty="0"/>
              <a:t>2. В следующей строке рекламного плаката напиши «Скидки до … % ». (</a:t>
            </a:r>
            <a:r>
              <a:rPr lang="ru-RU" sz="2000" i="1" dirty="0"/>
              <a:t>справка №2</a:t>
            </a:r>
            <a:r>
              <a:rPr lang="ru-RU" sz="2000" dirty="0"/>
              <a:t>) На месте пропуска укажи число.</a:t>
            </a:r>
          </a:p>
          <a:p>
            <a:pPr marL="0" indent="0">
              <a:buNone/>
            </a:pPr>
            <a:r>
              <a:rPr lang="ru-RU" sz="2000" dirty="0"/>
              <a:t>3. На третьей строчке плаката напиши: « Фрукты … ». На месте пропуска запиши полезные свойства фруктов.</a:t>
            </a:r>
          </a:p>
          <a:p>
            <a:pPr marL="0" indent="0">
              <a:buNone/>
            </a:pPr>
            <a:r>
              <a:rPr lang="ru-RU" sz="2000" dirty="0"/>
              <a:t>4. Закончи создание плаката словами: « Акция действует каждый … ». На месте пропуска напиши день недели.</a:t>
            </a:r>
          </a:p>
          <a:p>
            <a:pPr marL="0" indent="0">
              <a:buNone/>
            </a:pPr>
            <a:r>
              <a:rPr lang="ru-RU" sz="2000" dirty="0" smtClean="0"/>
              <a:t>___________________________________________________________________________</a:t>
            </a:r>
            <a:r>
              <a:rPr lang="ru-RU" sz="2000" b="1" dirty="0" smtClean="0"/>
              <a:t>______________________________________________________________________</a:t>
            </a:r>
            <a:r>
              <a:rPr lang="ru-RU" sz="2000" i="1" dirty="0"/>
              <a:t> </a:t>
            </a:r>
            <a:endParaRPr lang="ru-RU" sz="2000" dirty="0"/>
          </a:p>
          <a:p>
            <a:pPr marL="0" indent="0">
              <a:buNone/>
            </a:pPr>
            <a:r>
              <a:rPr lang="ru-RU" sz="1600" i="1" u="sng" dirty="0"/>
              <a:t>Справка №1</a:t>
            </a:r>
            <a:endParaRPr lang="ru-RU" sz="1600" dirty="0"/>
          </a:p>
          <a:p>
            <a:pPr marL="0" indent="0">
              <a:buNone/>
            </a:pPr>
            <a:r>
              <a:rPr lang="ru-RU" sz="1600" dirty="0"/>
              <a:t>Рекламный менеджер </a:t>
            </a:r>
            <a:r>
              <a:rPr lang="ru-RU" sz="1600" b="1" i="1" dirty="0"/>
              <a:t>– </a:t>
            </a:r>
            <a:r>
              <a:rPr lang="ru-RU" sz="1600" dirty="0"/>
              <a:t>это специалист, который  рекламирует  товар  для привлечения покупателей.</a:t>
            </a:r>
          </a:p>
        </p:txBody>
      </p:sp>
    </p:spTree>
    <p:extLst>
      <p:ext uri="{BB962C8B-B14F-4D97-AF65-F5344CB8AC3E}">
        <p14:creationId xmlns:p14="http://schemas.microsoft.com/office/powerpoint/2010/main" val="319950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429681"/>
              </p:ext>
            </p:extLst>
          </p:nvPr>
        </p:nvGraphicFramePr>
        <p:xfrm>
          <a:off x="2699792" y="4898928"/>
          <a:ext cx="4824536" cy="1476091"/>
        </p:xfrm>
        <a:graphic>
          <a:graphicData uri="http://schemas.openxmlformats.org/drawingml/2006/table">
            <a:tbl>
              <a:tblPr firstRow="1" firstCol="1" bandRow="1"/>
              <a:tblGrid>
                <a:gridCol w="4824536"/>
              </a:tblGrid>
              <a:tr h="4946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–  Сучья  ломались, скрипели, трещали.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 –  Сучья  ломались  скрипели, трещали.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 –  Сучья,  ломались, скрипели, трещали.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11561" y="83371"/>
            <a:ext cx="8352928" cy="4678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Твой друг попросил тебя  помочь, расставить запятые в предложении.  Тебе хочется, чтобы он правильно выполнил задание.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Прочитай предложение. Определи, где на месте цифр должны стоять запятые в предложении.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Обведи букву верного варианта употребления запятой в предложении.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Источник: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Сучья(1) ломались(2) скрипели(3) трещали.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Бланк ответа: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44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4955381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cap="all" dirty="0">
                <a:solidFill>
                  <a:srgbClr val="009900"/>
                </a:solidFill>
                <a:latin typeface="Segoe Print" pitchFamily="2" charset="0"/>
                <a:ea typeface="Calibri"/>
              </a:rPr>
              <a:t>Самостоятельный поиск и составление </a:t>
            </a:r>
            <a:r>
              <a:rPr lang="ru-RU" sz="4000" b="1" cap="all" dirty="0" smtClean="0">
                <a:solidFill>
                  <a:srgbClr val="009900"/>
                </a:solidFill>
                <a:latin typeface="Segoe Print" pitchFamily="2" charset="0"/>
                <a:ea typeface="Calibri"/>
              </a:rPr>
              <a:t>заданий</a:t>
            </a:r>
            <a:r>
              <a:rPr lang="ru-RU" b="1" dirty="0" smtClean="0"/>
              <a:t> 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sz="3600" b="1" dirty="0" smtClean="0"/>
              <a:t>(</a:t>
            </a:r>
            <a:r>
              <a:rPr lang="ru-RU" sz="3600" dirty="0"/>
              <a:t>формирует умение самостоятельно делать выводы, умозаключения.</a:t>
            </a:r>
            <a:r>
              <a:rPr lang="ru-RU" sz="3600" b="1" dirty="0" smtClean="0"/>
              <a:t>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72082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149080"/>
            <a:ext cx="8458200" cy="1798439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Segoe Print" pitchFamily="2" charset="0"/>
                <a:ea typeface="Calibri"/>
                <a:cs typeface="+mn-cs"/>
              </a:rPr>
              <a:t>Закрепление 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Segoe Print" pitchFamily="2" charset="0"/>
                <a:ea typeface="Calibri"/>
                <a:cs typeface="+mn-cs"/>
              </a:rPr>
              <a:t>орфографических навыков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Segoe Print" pitchFamily="2" charset="0"/>
                <a:ea typeface="Calibri"/>
                <a:cs typeface="+mn-cs"/>
              </a:rPr>
              <a:t>  учащихся</a:t>
            </a:r>
            <a:endParaRPr lang="ru-RU" sz="2800" b="1" dirty="0">
              <a:solidFill>
                <a:schemeClr val="accent6">
                  <a:lumMod val="75000"/>
                </a:schemeClr>
              </a:solidFill>
              <a:latin typeface="Segoe Print" pitchFamily="2" charset="0"/>
              <a:ea typeface="Calibri"/>
              <a:cs typeface="+mn-cs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692696"/>
            <a:ext cx="5616624" cy="1800200"/>
          </a:xfrm>
        </p:spPr>
        <p:txBody>
          <a:bodyPr>
            <a:normAutofit/>
          </a:bodyPr>
          <a:lstStyle/>
          <a:p>
            <a:pPr algn="ctr"/>
            <a:r>
              <a:rPr lang="ru-RU" sz="4800" b="1" cap="all" dirty="0">
                <a:solidFill>
                  <a:srgbClr val="FF0000"/>
                </a:solidFill>
                <a:latin typeface="Segoe Print" pitchFamily="2" charset="0"/>
                <a:ea typeface="Calibri"/>
              </a:rPr>
              <a:t>работа по </a:t>
            </a:r>
            <a:r>
              <a:rPr lang="ru-RU" sz="4800" b="1" cap="all" dirty="0" smtClean="0">
                <a:solidFill>
                  <a:srgbClr val="FF0000"/>
                </a:solidFill>
                <a:latin typeface="Segoe Print" pitchFamily="2" charset="0"/>
                <a:ea typeface="Calibri"/>
              </a:rPr>
              <a:t>словарю </a:t>
            </a:r>
            <a:endParaRPr lang="ru-RU" sz="4800" b="1" cap="all" dirty="0">
              <a:solidFill>
                <a:srgbClr val="FF0000"/>
              </a:solidFill>
              <a:latin typeface="Segoe Print" pitchFamily="2" charset="0"/>
              <a:ea typeface="Calibri"/>
            </a:endParaRPr>
          </a:p>
        </p:txBody>
      </p:sp>
      <p:pic>
        <p:nvPicPr>
          <p:cNvPr id="4" name="Picture 4" descr="BS00554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32115" y="980728"/>
            <a:ext cx="2660713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24940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</TotalTime>
  <Words>181</Words>
  <Application>Microsoft Office PowerPoint</Application>
  <PresentationFormat>Экран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 ОПЫТ  РАЗВИТИЯ  САМОСТОЯТЕЛЬНОСТИ МЛАДШИХ  ШКОЛЬНИКОВ  НА УРОКАХ   РУССКОГО   ЯЗЫКА В УСЛОВИЯХ ФГОС  Габдрахманова Светлана Римовна, учитель начальных классов МБОУ Карабашская ООШ № 1 Бугульминского района Республики Татарстан </vt:lpstr>
      <vt:lpstr> Одна из основных проблем, которая встаёт перед   учителем – научить детей самостоятельно работать.</vt:lpstr>
      <vt:lpstr>Презентация PowerPoint</vt:lpstr>
      <vt:lpstr>Презентация PowerPoint</vt:lpstr>
      <vt:lpstr> </vt:lpstr>
      <vt:lpstr>Презентация PowerPoint</vt:lpstr>
      <vt:lpstr>Твой друг попросил тебя  помочь, расставить запятые в предложении.  Тебе хочется, чтобы он правильно выполнил задание. Прочитай предложение. Определи, где на месте цифр должны стоять запятые в предложении.  Обведи букву верного варианта употребления запятой в предложении. Источник: Сучья(1) ломались(2) скрипели(3) трещали. Бланк ответа: </vt:lpstr>
      <vt:lpstr>Презентация PowerPoint</vt:lpstr>
      <vt:lpstr>Закрепление  орфографических навыков   учащихся</vt:lpstr>
      <vt:lpstr>контроль  выполнения самостоятельной  работы</vt:lpstr>
      <vt:lpstr>      Учебная самостоятельность школьника является одной из сторон его личностного развития, способностью расширять свои знания, умения по собственной инициативе,  т. е. умение учить себя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Светочек</dc:creator>
  <cp:lastModifiedBy>Светочек</cp:lastModifiedBy>
  <cp:revision>39</cp:revision>
  <dcterms:created xsi:type="dcterms:W3CDTF">2012-12-07T18:37:00Z</dcterms:created>
  <dcterms:modified xsi:type="dcterms:W3CDTF">2018-01-12T15:41:19Z</dcterms:modified>
</cp:coreProperties>
</file>