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14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1E8505-0F07-4C05-8902-02F6773006EE}" type="doc">
      <dgm:prSet loTypeId="urn:microsoft.com/office/officeart/2005/8/layout/radial1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F95ED96-1911-4EDA-BD24-70FDA00C4AA5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800" b="1"/>
            <a:t>МНОГОЧЛЕН</a:t>
          </a:r>
        </a:p>
      </dgm:t>
    </dgm:pt>
    <dgm:pt modelId="{6E8F257D-7450-4BD9-A880-80A51B042DDF}" type="parTrans" cxnId="{2FE693C5-15E2-4211-A53A-B89451991D69}">
      <dgm:prSet/>
      <dgm:spPr/>
      <dgm:t>
        <a:bodyPr/>
        <a:lstStyle/>
        <a:p>
          <a:endParaRPr lang="ru-RU" sz="2000" b="1"/>
        </a:p>
      </dgm:t>
    </dgm:pt>
    <dgm:pt modelId="{7C9C5EDA-620C-4037-A343-FF1F3D69CB7C}" type="sibTrans" cxnId="{2FE693C5-15E2-4211-A53A-B89451991D69}">
      <dgm:prSet/>
      <dgm:spPr/>
      <dgm:t>
        <a:bodyPr/>
        <a:lstStyle/>
        <a:p>
          <a:endParaRPr lang="ru-RU" sz="2000" b="1"/>
        </a:p>
      </dgm:t>
    </dgm:pt>
    <dgm:pt modelId="{6D2479A7-3F58-43CF-AC03-78331AE9825A}">
      <dgm:prSet phldrT="[Текст]" custT="1"/>
      <dgm:spPr/>
      <dgm:t>
        <a:bodyPr/>
        <a:lstStyle/>
        <a:p>
          <a:r>
            <a:rPr lang="ru-RU" sz="2000" b="1"/>
            <a:t>Алгебраическая сумма одночленов</a:t>
          </a:r>
        </a:p>
      </dgm:t>
    </dgm:pt>
    <dgm:pt modelId="{C59AD202-61F4-4E24-BBC3-2ABCE5A04154}" type="parTrans" cxnId="{5D0C0A45-DA7B-4D5F-A744-931AF419912A}">
      <dgm:prSet custT="1"/>
      <dgm:spPr/>
      <dgm:t>
        <a:bodyPr/>
        <a:lstStyle/>
        <a:p>
          <a:endParaRPr lang="ru-RU" sz="2000" b="1"/>
        </a:p>
      </dgm:t>
    </dgm:pt>
    <dgm:pt modelId="{E568550A-84C6-46E4-8918-96EB61AB3E4A}" type="sibTrans" cxnId="{5D0C0A45-DA7B-4D5F-A744-931AF419912A}">
      <dgm:prSet/>
      <dgm:spPr/>
      <dgm:t>
        <a:bodyPr/>
        <a:lstStyle/>
        <a:p>
          <a:endParaRPr lang="ru-RU" sz="2000" b="1"/>
        </a:p>
      </dgm:t>
    </dgm:pt>
    <dgm:pt modelId="{803793A4-5C9C-42F8-8E07-E39AF53E7EC6}">
      <dgm:prSet phldrT="[Текст]" custT="1"/>
      <dgm:spPr/>
      <dgm:t>
        <a:bodyPr/>
        <a:lstStyle/>
        <a:p>
          <a:r>
            <a:rPr lang="ru-RU" sz="2000" b="1"/>
            <a:t>Записываем в стандартном виде</a:t>
          </a:r>
        </a:p>
      </dgm:t>
    </dgm:pt>
    <dgm:pt modelId="{C3586C45-7702-4C0F-87C3-8260A4252373}" type="parTrans" cxnId="{DAA27E2A-B9F5-455F-8113-5157B090E9B1}">
      <dgm:prSet custT="1"/>
      <dgm:spPr/>
      <dgm:t>
        <a:bodyPr/>
        <a:lstStyle/>
        <a:p>
          <a:endParaRPr lang="ru-RU" sz="2000" b="1"/>
        </a:p>
      </dgm:t>
    </dgm:pt>
    <dgm:pt modelId="{8C35FFA2-6DBD-4A31-BCEF-44DA92DCE1C3}" type="sibTrans" cxnId="{DAA27E2A-B9F5-455F-8113-5157B090E9B1}">
      <dgm:prSet/>
      <dgm:spPr/>
      <dgm:t>
        <a:bodyPr/>
        <a:lstStyle/>
        <a:p>
          <a:endParaRPr lang="ru-RU" sz="2000" b="1"/>
        </a:p>
      </dgm:t>
    </dgm:pt>
    <dgm:pt modelId="{1A7DEE26-86E8-4E7D-AD3E-A74E8DFD833A}">
      <dgm:prSet phldrT="[Текст]" custT="1"/>
      <dgm:spPr/>
      <dgm:t>
        <a:bodyPr/>
        <a:lstStyle/>
        <a:p>
          <a:r>
            <a:rPr lang="ru-RU" sz="2000" b="1"/>
            <a:t>Складываем, вычитаем, умножаем многочлены</a:t>
          </a:r>
        </a:p>
      </dgm:t>
    </dgm:pt>
    <dgm:pt modelId="{44693CAB-6847-485E-A26E-AC8978347CA6}" type="parTrans" cxnId="{32E934F4-C1C3-4211-8AFE-A2DA4EC662BE}">
      <dgm:prSet custT="1"/>
      <dgm:spPr/>
      <dgm:t>
        <a:bodyPr/>
        <a:lstStyle/>
        <a:p>
          <a:endParaRPr lang="ru-RU" sz="2000" b="1"/>
        </a:p>
      </dgm:t>
    </dgm:pt>
    <dgm:pt modelId="{52B82A68-778F-4428-8BC1-0D1F2CAD9344}" type="sibTrans" cxnId="{32E934F4-C1C3-4211-8AFE-A2DA4EC662BE}">
      <dgm:prSet/>
      <dgm:spPr/>
      <dgm:t>
        <a:bodyPr/>
        <a:lstStyle/>
        <a:p>
          <a:endParaRPr lang="ru-RU" sz="2000" b="1"/>
        </a:p>
      </dgm:t>
    </dgm:pt>
    <dgm:pt modelId="{103E6923-903B-42CE-8904-E388302664F1}">
      <dgm:prSet phldrT="[Текст]" custT="1"/>
      <dgm:spPr/>
      <dgm:t>
        <a:bodyPr/>
        <a:lstStyle/>
        <a:p>
          <a:r>
            <a:rPr lang="ru-RU" sz="2000" b="1"/>
            <a:t>Находим  старший и свободный члены, степень многочлена</a:t>
          </a:r>
        </a:p>
      </dgm:t>
    </dgm:pt>
    <dgm:pt modelId="{1FA06B27-193C-49A2-8413-33ABAE908A2C}" type="parTrans" cxnId="{C3152A1E-5873-4816-8960-DB2A57849246}">
      <dgm:prSet custT="1"/>
      <dgm:spPr/>
      <dgm:t>
        <a:bodyPr/>
        <a:lstStyle/>
        <a:p>
          <a:endParaRPr lang="ru-RU" sz="2000" b="1"/>
        </a:p>
      </dgm:t>
    </dgm:pt>
    <dgm:pt modelId="{839C8C00-5742-4392-86F9-6FFCA9A584EC}" type="sibTrans" cxnId="{C3152A1E-5873-4816-8960-DB2A57849246}">
      <dgm:prSet/>
      <dgm:spPr/>
      <dgm:t>
        <a:bodyPr/>
        <a:lstStyle/>
        <a:p>
          <a:endParaRPr lang="ru-RU" sz="2000" b="1"/>
        </a:p>
      </dgm:t>
    </dgm:pt>
    <dgm:pt modelId="{929547E1-AE9C-453F-AB6F-4CD02A175701}">
      <dgm:prSet custT="1"/>
      <dgm:spPr/>
      <dgm:t>
        <a:bodyPr/>
        <a:lstStyle/>
        <a:p>
          <a:r>
            <a:rPr lang="ru-RU" sz="2000" b="1"/>
            <a:t>Применяем для решения задач и уравнений</a:t>
          </a:r>
        </a:p>
      </dgm:t>
    </dgm:pt>
    <dgm:pt modelId="{5594486D-71FB-42FE-B1DF-AF23B6CD041C}" type="parTrans" cxnId="{CEC2E507-D7BB-428C-B61A-73C57D4F2979}">
      <dgm:prSet custT="1"/>
      <dgm:spPr/>
      <dgm:t>
        <a:bodyPr/>
        <a:lstStyle/>
        <a:p>
          <a:endParaRPr lang="ru-RU" sz="2000" b="1"/>
        </a:p>
      </dgm:t>
    </dgm:pt>
    <dgm:pt modelId="{F2ADE3F5-C4C5-492C-B727-A73ABB805A36}" type="sibTrans" cxnId="{CEC2E507-D7BB-428C-B61A-73C57D4F2979}">
      <dgm:prSet/>
      <dgm:spPr/>
      <dgm:t>
        <a:bodyPr/>
        <a:lstStyle/>
        <a:p>
          <a:endParaRPr lang="ru-RU" sz="2000" b="1"/>
        </a:p>
      </dgm:t>
    </dgm:pt>
    <dgm:pt modelId="{83D25415-5A91-4A6D-841E-0FDC9D6D662E}" type="pres">
      <dgm:prSet presAssocID="{B91E8505-0F07-4C05-8902-02F6773006E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5C37B9-3E25-4CF7-9B9A-35F8D1E82070}" type="pres">
      <dgm:prSet presAssocID="{6F95ED96-1911-4EDA-BD24-70FDA00C4AA5}" presName="centerShape" presStyleLbl="node0" presStyleIdx="0" presStyleCnt="1" custScaleX="167281" custScaleY="73811"/>
      <dgm:spPr/>
      <dgm:t>
        <a:bodyPr/>
        <a:lstStyle/>
        <a:p>
          <a:endParaRPr lang="ru-RU"/>
        </a:p>
      </dgm:t>
    </dgm:pt>
    <dgm:pt modelId="{6B4B12AB-FD86-49FC-A5D5-C1C3DAD3D7EC}" type="pres">
      <dgm:prSet presAssocID="{C59AD202-61F4-4E24-BBC3-2ABCE5A04154}" presName="Name9" presStyleLbl="parChTrans1D2" presStyleIdx="0" presStyleCnt="5"/>
      <dgm:spPr/>
      <dgm:t>
        <a:bodyPr/>
        <a:lstStyle/>
        <a:p>
          <a:endParaRPr lang="ru-RU"/>
        </a:p>
      </dgm:t>
    </dgm:pt>
    <dgm:pt modelId="{1906464A-8BB6-43D4-B94A-854688967370}" type="pres">
      <dgm:prSet presAssocID="{C59AD202-61F4-4E24-BBC3-2ABCE5A04154}" presName="connTx" presStyleLbl="parChTrans1D2" presStyleIdx="0" presStyleCnt="5"/>
      <dgm:spPr/>
      <dgm:t>
        <a:bodyPr/>
        <a:lstStyle/>
        <a:p>
          <a:endParaRPr lang="ru-RU"/>
        </a:p>
      </dgm:t>
    </dgm:pt>
    <dgm:pt modelId="{1D89AC4F-CDA6-4E6A-978A-55982BA00185}" type="pres">
      <dgm:prSet presAssocID="{6D2479A7-3F58-43CF-AC03-78331AE9825A}" presName="node" presStyleLbl="node1" presStyleIdx="0" presStyleCnt="5" custScaleX="171062" custScaleY="79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5D63CD-6AB0-451A-967E-8D74FBA0008D}" type="pres">
      <dgm:prSet presAssocID="{C3586C45-7702-4C0F-87C3-8260A4252373}" presName="Name9" presStyleLbl="parChTrans1D2" presStyleIdx="1" presStyleCnt="5"/>
      <dgm:spPr/>
      <dgm:t>
        <a:bodyPr/>
        <a:lstStyle/>
        <a:p>
          <a:endParaRPr lang="ru-RU"/>
        </a:p>
      </dgm:t>
    </dgm:pt>
    <dgm:pt modelId="{97A1C6E0-3709-41CA-87B4-51F9E27FC4B2}" type="pres">
      <dgm:prSet presAssocID="{C3586C45-7702-4C0F-87C3-8260A4252373}" presName="connTx" presStyleLbl="parChTrans1D2" presStyleIdx="1" presStyleCnt="5"/>
      <dgm:spPr/>
      <dgm:t>
        <a:bodyPr/>
        <a:lstStyle/>
        <a:p>
          <a:endParaRPr lang="ru-RU"/>
        </a:p>
      </dgm:t>
    </dgm:pt>
    <dgm:pt modelId="{9D685ED5-7D3B-4DD3-BF7D-64469E73EE9B}" type="pres">
      <dgm:prSet presAssocID="{803793A4-5C9C-42F8-8E07-E39AF53E7EC6}" presName="node" presStyleLbl="node1" presStyleIdx="1" presStyleCnt="5" custScaleX="129043" custScaleY="82552" custRadScaleRad="129702" custRadScaleInc="59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DCCD6-5C60-4413-B199-788304EDD399}" type="pres">
      <dgm:prSet presAssocID="{5594486D-71FB-42FE-B1DF-AF23B6CD041C}" presName="Name9" presStyleLbl="parChTrans1D2" presStyleIdx="2" presStyleCnt="5"/>
      <dgm:spPr/>
      <dgm:t>
        <a:bodyPr/>
        <a:lstStyle/>
        <a:p>
          <a:endParaRPr lang="ru-RU"/>
        </a:p>
      </dgm:t>
    </dgm:pt>
    <dgm:pt modelId="{8F1450FA-6A16-4DF1-B2FD-692BECF4C0A4}" type="pres">
      <dgm:prSet presAssocID="{5594486D-71FB-42FE-B1DF-AF23B6CD041C}" presName="connTx" presStyleLbl="parChTrans1D2" presStyleIdx="2" presStyleCnt="5"/>
      <dgm:spPr/>
      <dgm:t>
        <a:bodyPr/>
        <a:lstStyle/>
        <a:p>
          <a:endParaRPr lang="ru-RU"/>
        </a:p>
      </dgm:t>
    </dgm:pt>
    <dgm:pt modelId="{BC1890A8-50A0-451D-92E7-4E4C15E8002E}" type="pres">
      <dgm:prSet presAssocID="{929547E1-AE9C-453F-AB6F-4CD02A175701}" presName="node" presStyleLbl="node1" presStyleIdx="2" presStyleCnt="5" custScaleX="171904" custRadScaleRad="115088" custRadScaleInc="-313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6B154C-19D2-40D6-B90D-5536A4457B9E}" type="pres">
      <dgm:prSet presAssocID="{44693CAB-6847-485E-A26E-AC8978347CA6}" presName="Name9" presStyleLbl="parChTrans1D2" presStyleIdx="3" presStyleCnt="5"/>
      <dgm:spPr/>
      <dgm:t>
        <a:bodyPr/>
        <a:lstStyle/>
        <a:p>
          <a:endParaRPr lang="ru-RU"/>
        </a:p>
      </dgm:t>
    </dgm:pt>
    <dgm:pt modelId="{33DB6C5F-5C99-4577-BFD9-C6479720A5B2}" type="pres">
      <dgm:prSet presAssocID="{44693CAB-6847-485E-A26E-AC8978347CA6}" presName="connTx" presStyleLbl="parChTrans1D2" presStyleIdx="3" presStyleCnt="5"/>
      <dgm:spPr/>
      <dgm:t>
        <a:bodyPr/>
        <a:lstStyle/>
        <a:p>
          <a:endParaRPr lang="ru-RU"/>
        </a:p>
      </dgm:t>
    </dgm:pt>
    <dgm:pt modelId="{1E45427C-17CB-4172-8DD1-C5BE1B409CC5}" type="pres">
      <dgm:prSet presAssocID="{1A7DEE26-86E8-4E7D-AD3E-A74E8DFD833A}" presName="node" presStyleLbl="node1" presStyleIdx="3" presStyleCnt="5" custScaleX="177991" custRadScaleRad="124176" custRadScaleInc="449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60E25E-C656-42BB-AEC9-7A216689FB44}" type="pres">
      <dgm:prSet presAssocID="{1FA06B27-193C-49A2-8413-33ABAE908A2C}" presName="Name9" presStyleLbl="parChTrans1D2" presStyleIdx="4" presStyleCnt="5"/>
      <dgm:spPr/>
      <dgm:t>
        <a:bodyPr/>
        <a:lstStyle/>
        <a:p>
          <a:endParaRPr lang="ru-RU"/>
        </a:p>
      </dgm:t>
    </dgm:pt>
    <dgm:pt modelId="{3BBEB81B-C74C-455A-8C7B-7D27CBEEFD73}" type="pres">
      <dgm:prSet presAssocID="{1FA06B27-193C-49A2-8413-33ABAE908A2C}" presName="connTx" presStyleLbl="parChTrans1D2" presStyleIdx="4" presStyleCnt="5"/>
      <dgm:spPr/>
      <dgm:t>
        <a:bodyPr/>
        <a:lstStyle/>
        <a:p>
          <a:endParaRPr lang="ru-RU"/>
        </a:p>
      </dgm:t>
    </dgm:pt>
    <dgm:pt modelId="{3E07B57F-0B86-403B-A1E0-7F46B03FED51}" type="pres">
      <dgm:prSet presAssocID="{103E6923-903B-42CE-8904-E388302664F1}" presName="node" presStyleLbl="node1" presStyleIdx="4" presStyleCnt="5" custScaleX="140089" custScaleY="90946" custRadScaleRad="121078" custRadScaleInc="-25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36665F-5F6E-4757-B10E-4727E8C7DA37}" type="presOf" srcId="{929547E1-AE9C-453F-AB6F-4CD02A175701}" destId="{BC1890A8-50A0-451D-92E7-4E4C15E8002E}" srcOrd="0" destOrd="0" presId="urn:microsoft.com/office/officeart/2005/8/layout/radial1"/>
    <dgm:cxn modelId="{6B235B9E-48E7-4FBD-8F45-5689580BA876}" type="presOf" srcId="{B91E8505-0F07-4C05-8902-02F6773006EE}" destId="{83D25415-5A91-4A6D-841E-0FDC9D6D662E}" srcOrd="0" destOrd="0" presId="urn:microsoft.com/office/officeart/2005/8/layout/radial1"/>
    <dgm:cxn modelId="{16F78E67-7C9B-4A51-BC1C-6CB15A17E82B}" type="presOf" srcId="{C59AD202-61F4-4E24-BBC3-2ABCE5A04154}" destId="{1906464A-8BB6-43D4-B94A-854688967370}" srcOrd="1" destOrd="0" presId="urn:microsoft.com/office/officeart/2005/8/layout/radial1"/>
    <dgm:cxn modelId="{8D7C6489-12D3-4E69-B82C-ACF3E36B75D9}" type="presOf" srcId="{1FA06B27-193C-49A2-8413-33ABAE908A2C}" destId="{3BBEB81B-C74C-455A-8C7B-7D27CBEEFD73}" srcOrd="1" destOrd="0" presId="urn:microsoft.com/office/officeart/2005/8/layout/radial1"/>
    <dgm:cxn modelId="{375DCEEA-FE57-4124-96B1-67D3905C734A}" type="presOf" srcId="{44693CAB-6847-485E-A26E-AC8978347CA6}" destId="{33DB6C5F-5C99-4577-BFD9-C6479720A5B2}" srcOrd="1" destOrd="0" presId="urn:microsoft.com/office/officeart/2005/8/layout/radial1"/>
    <dgm:cxn modelId="{912E055C-56D3-45E0-A65D-30C5380342EF}" type="presOf" srcId="{803793A4-5C9C-42F8-8E07-E39AF53E7EC6}" destId="{9D685ED5-7D3B-4DD3-BF7D-64469E73EE9B}" srcOrd="0" destOrd="0" presId="urn:microsoft.com/office/officeart/2005/8/layout/radial1"/>
    <dgm:cxn modelId="{C3152A1E-5873-4816-8960-DB2A57849246}" srcId="{6F95ED96-1911-4EDA-BD24-70FDA00C4AA5}" destId="{103E6923-903B-42CE-8904-E388302664F1}" srcOrd="4" destOrd="0" parTransId="{1FA06B27-193C-49A2-8413-33ABAE908A2C}" sibTransId="{839C8C00-5742-4392-86F9-6FFCA9A584EC}"/>
    <dgm:cxn modelId="{BCD29325-9302-470A-9B58-CF3C2CA48B1A}" type="presOf" srcId="{C59AD202-61F4-4E24-BBC3-2ABCE5A04154}" destId="{6B4B12AB-FD86-49FC-A5D5-C1C3DAD3D7EC}" srcOrd="0" destOrd="0" presId="urn:microsoft.com/office/officeart/2005/8/layout/radial1"/>
    <dgm:cxn modelId="{0E2AA532-13AD-46FA-920F-0ED8683252FC}" type="presOf" srcId="{6D2479A7-3F58-43CF-AC03-78331AE9825A}" destId="{1D89AC4F-CDA6-4E6A-978A-55982BA00185}" srcOrd="0" destOrd="0" presId="urn:microsoft.com/office/officeart/2005/8/layout/radial1"/>
    <dgm:cxn modelId="{32E934F4-C1C3-4211-8AFE-A2DA4EC662BE}" srcId="{6F95ED96-1911-4EDA-BD24-70FDA00C4AA5}" destId="{1A7DEE26-86E8-4E7D-AD3E-A74E8DFD833A}" srcOrd="3" destOrd="0" parTransId="{44693CAB-6847-485E-A26E-AC8978347CA6}" sibTransId="{52B82A68-778F-4428-8BC1-0D1F2CAD9344}"/>
    <dgm:cxn modelId="{51DF1EEA-77EA-41D8-9229-F7669CE95E29}" type="presOf" srcId="{6F95ED96-1911-4EDA-BD24-70FDA00C4AA5}" destId="{7E5C37B9-3E25-4CF7-9B9A-35F8D1E82070}" srcOrd="0" destOrd="0" presId="urn:microsoft.com/office/officeart/2005/8/layout/radial1"/>
    <dgm:cxn modelId="{CEC2E507-D7BB-428C-B61A-73C57D4F2979}" srcId="{6F95ED96-1911-4EDA-BD24-70FDA00C4AA5}" destId="{929547E1-AE9C-453F-AB6F-4CD02A175701}" srcOrd="2" destOrd="0" parTransId="{5594486D-71FB-42FE-B1DF-AF23B6CD041C}" sibTransId="{F2ADE3F5-C4C5-492C-B727-A73ABB805A36}"/>
    <dgm:cxn modelId="{1B0840CA-2B54-4A39-B727-D243684898C9}" type="presOf" srcId="{C3586C45-7702-4C0F-87C3-8260A4252373}" destId="{97A1C6E0-3709-41CA-87B4-51F9E27FC4B2}" srcOrd="1" destOrd="0" presId="urn:microsoft.com/office/officeart/2005/8/layout/radial1"/>
    <dgm:cxn modelId="{0CBCEE60-241A-410C-9B42-E90FDB9621B4}" type="presOf" srcId="{C3586C45-7702-4C0F-87C3-8260A4252373}" destId="{905D63CD-6AB0-451A-967E-8D74FBA0008D}" srcOrd="0" destOrd="0" presId="urn:microsoft.com/office/officeart/2005/8/layout/radial1"/>
    <dgm:cxn modelId="{5D0C0A45-DA7B-4D5F-A744-931AF419912A}" srcId="{6F95ED96-1911-4EDA-BD24-70FDA00C4AA5}" destId="{6D2479A7-3F58-43CF-AC03-78331AE9825A}" srcOrd="0" destOrd="0" parTransId="{C59AD202-61F4-4E24-BBC3-2ABCE5A04154}" sibTransId="{E568550A-84C6-46E4-8918-96EB61AB3E4A}"/>
    <dgm:cxn modelId="{59743F1D-E5E3-40E3-891D-EFEBDF1B6CEB}" type="presOf" srcId="{44693CAB-6847-485E-A26E-AC8978347CA6}" destId="{396B154C-19D2-40D6-B90D-5536A4457B9E}" srcOrd="0" destOrd="0" presId="urn:microsoft.com/office/officeart/2005/8/layout/radial1"/>
    <dgm:cxn modelId="{BDF24006-FA72-46A0-A279-6D4E012A7CF0}" type="presOf" srcId="{1A7DEE26-86E8-4E7D-AD3E-A74E8DFD833A}" destId="{1E45427C-17CB-4172-8DD1-C5BE1B409CC5}" srcOrd="0" destOrd="0" presId="urn:microsoft.com/office/officeart/2005/8/layout/radial1"/>
    <dgm:cxn modelId="{92140BB1-0AAC-4698-B5CF-961206B6D876}" type="presOf" srcId="{5594486D-71FB-42FE-B1DF-AF23B6CD041C}" destId="{CDEDCCD6-5C60-4413-B199-788304EDD399}" srcOrd="0" destOrd="0" presId="urn:microsoft.com/office/officeart/2005/8/layout/radial1"/>
    <dgm:cxn modelId="{8A8E580A-BA3D-4859-B1E3-11D5F265A4C3}" type="presOf" srcId="{5594486D-71FB-42FE-B1DF-AF23B6CD041C}" destId="{8F1450FA-6A16-4DF1-B2FD-692BECF4C0A4}" srcOrd="1" destOrd="0" presId="urn:microsoft.com/office/officeart/2005/8/layout/radial1"/>
    <dgm:cxn modelId="{55CC7D45-249E-45F4-A003-C3654F852B1D}" type="presOf" srcId="{1FA06B27-193C-49A2-8413-33ABAE908A2C}" destId="{D060E25E-C656-42BB-AEC9-7A216689FB44}" srcOrd="0" destOrd="0" presId="urn:microsoft.com/office/officeart/2005/8/layout/radial1"/>
    <dgm:cxn modelId="{59B4F34F-CE0E-4950-AABE-508BFE43E5EF}" type="presOf" srcId="{103E6923-903B-42CE-8904-E388302664F1}" destId="{3E07B57F-0B86-403B-A1E0-7F46B03FED51}" srcOrd="0" destOrd="0" presId="urn:microsoft.com/office/officeart/2005/8/layout/radial1"/>
    <dgm:cxn modelId="{DAA27E2A-B9F5-455F-8113-5157B090E9B1}" srcId="{6F95ED96-1911-4EDA-BD24-70FDA00C4AA5}" destId="{803793A4-5C9C-42F8-8E07-E39AF53E7EC6}" srcOrd="1" destOrd="0" parTransId="{C3586C45-7702-4C0F-87C3-8260A4252373}" sibTransId="{8C35FFA2-6DBD-4A31-BCEF-44DA92DCE1C3}"/>
    <dgm:cxn modelId="{2FE693C5-15E2-4211-A53A-B89451991D69}" srcId="{B91E8505-0F07-4C05-8902-02F6773006EE}" destId="{6F95ED96-1911-4EDA-BD24-70FDA00C4AA5}" srcOrd="0" destOrd="0" parTransId="{6E8F257D-7450-4BD9-A880-80A51B042DDF}" sibTransId="{7C9C5EDA-620C-4037-A343-FF1F3D69CB7C}"/>
    <dgm:cxn modelId="{2653201B-BB6B-40B8-9E55-A7A70B537A3F}" type="presParOf" srcId="{83D25415-5A91-4A6D-841E-0FDC9D6D662E}" destId="{7E5C37B9-3E25-4CF7-9B9A-35F8D1E82070}" srcOrd="0" destOrd="0" presId="urn:microsoft.com/office/officeart/2005/8/layout/radial1"/>
    <dgm:cxn modelId="{5800AA4D-91F1-4DF1-B28D-9F537204937E}" type="presParOf" srcId="{83D25415-5A91-4A6D-841E-0FDC9D6D662E}" destId="{6B4B12AB-FD86-49FC-A5D5-C1C3DAD3D7EC}" srcOrd="1" destOrd="0" presId="urn:microsoft.com/office/officeart/2005/8/layout/radial1"/>
    <dgm:cxn modelId="{EE454DAC-EE85-45F1-ABAF-D02B4CB3257D}" type="presParOf" srcId="{6B4B12AB-FD86-49FC-A5D5-C1C3DAD3D7EC}" destId="{1906464A-8BB6-43D4-B94A-854688967370}" srcOrd="0" destOrd="0" presId="urn:microsoft.com/office/officeart/2005/8/layout/radial1"/>
    <dgm:cxn modelId="{5B2C7D35-4C59-4CF4-85BA-40655356C157}" type="presParOf" srcId="{83D25415-5A91-4A6D-841E-0FDC9D6D662E}" destId="{1D89AC4F-CDA6-4E6A-978A-55982BA00185}" srcOrd="2" destOrd="0" presId="urn:microsoft.com/office/officeart/2005/8/layout/radial1"/>
    <dgm:cxn modelId="{A5E79139-4932-446E-A67E-F8EF85435A11}" type="presParOf" srcId="{83D25415-5A91-4A6D-841E-0FDC9D6D662E}" destId="{905D63CD-6AB0-451A-967E-8D74FBA0008D}" srcOrd="3" destOrd="0" presId="urn:microsoft.com/office/officeart/2005/8/layout/radial1"/>
    <dgm:cxn modelId="{ADA18990-86D8-4039-915F-50B45CCB3ABD}" type="presParOf" srcId="{905D63CD-6AB0-451A-967E-8D74FBA0008D}" destId="{97A1C6E0-3709-41CA-87B4-51F9E27FC4B2}" srcOrd="0" destOrd="0" presId="urn:microsoft.com/office/officeart/2005/8/layout/radial1"/>
    <dgm:cxn modelId="{53A1B9D9-2B80-48B9-A8BE-F669D7C7A1DB}" type="presParOf" srcId="{83D25415-5A91-4A6D-841E-0FDC9D6D662E}" destId="{9D685ED5-7D3B-4DD3-BF7D-64469E73EE9B}" srcOrd="4" destOrd="0" presId="urn:microsoft.com/office/officeart/2005/8/layout/radial1"/>
    <dgm:cxn modelId="{A9645B64-5E46-40B5-A835-D73C7510B31F}" type="presParOf" srcId="{83D25415-5A91-4A6D-841E-0FDC9D6D662E}" destId="{CDEDCCD6-5C60-4413-B199-788304EDD399}" srcOrd="5" destOrd="0" presId="urn:microsoft.com/office/officeart/2005/8/layout/radial1"/>
    <dgm:cxn modelId="{65CCB226-88CB-44A6-BB91-19B001E27571}" type="presParOf" srcId="{CDEDCCD6-5C60-4413-B199-788304EDD399}" destId="{8F1450FA-6A16-4DF1-B2FD-692BECF4C0A4}" srcOrd="0" destOrd="0" presId="urn:microsoft.com/office/officeart/2005/8/layout/radial1"/>
    <dgm:cxn modelId="{78C30129-0EBE-425F-BF4C-F2AF6E002477}" type="presParOf" srcId="{83D25415-5A91-4A6D-841E-0FDC9D6D662E}" destId="{BC1890A8-50A0-451D-92E7-4E4C15E8002E}" srcOrd="6" destOrd="0" presId="urn:microsoft.com/office/officeart/2005/8/layout/radial1"/>
    <dgm:cxn modelId="{25CD5AF1-D7F8-4DB2-AC9E-BA70540B1983}" type="presParOf" srcId="{83D25415-5A91-4A6D-841E-0FDC9D6D662E}" destId="{396B154C-19D2-40D6-B90D-5536A4457B9E}" srcOrd="7" destOrd="0" presId="urn:microsoft.com/office/officeart/2005/8/layout/radial1"/>
    <dgm:cxn modelId="{111524E8-1554-496C-9822-D80DC8EF5F70}" type="presParOf" srcId="{396B154C-19D2-40D6-B90D-5536A4457B9E}" destId="{33DB6C5F-5C99-4577-BFD9-C6479720A5B2}" srcOrd="0" destOrd="0" presId="urn:microsoft.com/office/officeart/2005/8/layout/radial1"/>
    <dgm:cxn modelId="{5AB633D7-738C-4E07-AAD2-B1A56D0039D2}" type="presParOf" srcId="{83D25415-5A91-4A6D-841E-0FDC9D6D662E}" destId="{1E45427C-17CB-4172-8DD1-C5BE1B409CC5}" srcOrd="8" destOrd="0" presId="urn:microsoft.com/office/officeart/2005/8/layout/radial1"/>
    <dgm:cxn modelId="{4E5515F0-6629-4D6F-B869-F5933BE70675}" type="presParOf" srcId="{83D25415-5A91-4A6D-841E-0FDC9D6D662E}" destId="{D060E25E-C656-42BB-AEC9-7A216689FB44}" srcOrd="9" destOrd="0" presId="urn:microsoft.com/office/officeart/2005/8/layout/radial1"/>
    <dgm:cxn modelId="{289E972C-8056-4A43-9E25-D6CB98590890}" type="presParOf" srcId="{D060E25E-C656-42BB-AEC9-7A216689FB44}" destId="{3BBEB81B-C74C-455A-8C7B-7D27CBEEFD73}" srcOrd="0" destOrd="0" presId="urn:microsoft.com/office/officeart/2005/8/layout/radial1"/>
    <dgm:cxn modelId="{F6335DBB-3ADC-443B-AFDC-F16ECEAF66BE}" type="presParOf" srcId="{83D25415-5A91-4A6D-841E-0FDC9D6D662E}" destId="{3E07B57F-0B86-403B-A1E0-7F46B03FED51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5C37B9-3E25-4CF7-9B9A-35F8D1E82070}">
      <dsp:nvSpPr>
        <dsp:cNvPr id="0" name=""/>
        <dsp:cNvSpPr/>
      </dsp:nvSpPr>
      <dsp:spPr>
        <a:xfrm>
          <a:off x="2697236" y="2612563"/>
          <a:ext cx="3133933" cy="138281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/>
            <a:t>МНОГОЧЛЕН</a:t>
          </a:r>
        </a:p>
      </dsp:txBody>
      <dsp:txXfrm>
        <a:off x="2697236" y="2612563"/>
        <a:ext cx="3133933" cy="1382815"/>
      </dsp:txXfrm>
    </dsp:sp>
    <dsp:sp modelId="{6B4B12AB-FD86-49FC-A5D5-C1C3DAD3D7EC}">
      <dsp:nvSpPr>
        <dsp:cNvPr id="0" name=""/>
        <dsp:cNvSpPr/>
      </dsp:nvSpPr>
      <dsp:spPr>
        <a:xfrm rot="16200000">
          <a:off x="3760850" y="2089197"/>
          <a:ext cx="1006705" cy="40026"/>
        </a:xfrm>
        <a:custGeom>
          <a:avLst/>
          <a:gdLst/>
          <a:ahLst/>
          <a:cxnLst/>
          <a:rect l="0" t="0" r="0" b="0"/>
          <a:pathLst>
            <a:path>
              <a:moveTo>
                <a:pt x="0" y="20013"/>
              </a:moveTo>
              <a:lnTo>
                <a:pt x="1006705" y="2001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 rot="16200000">
        <a:off x="4239035" y="2084042"/>
        <a:ext cx="50335" cy="50335"/>
      </dsp:txXfrm>
    </dsp:sp>
    <dsp:sp modelId="{1D89AC4F-CDA6-4E6A-978A-55982BA00185}">
      <dsp:nvSpPr>
        <dsp:cNvPr id="0" name=""/>
        <dsp:cNvSpPr/>
      </dsp:nvSpPr>
      <dsp:spPr>
        <a:xfrm>
          <a:off x="2661819" y="121950"/>
          <a:ext cx="3204768" cy="148390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/>
            <a:t>Алгебраическая сумма одночленов</a:t>
          </a:r>
        </a:p>
      </dsp:txBody>
      <dsp:txXfrm>
        <a:off x="2661819" y="121950"/>
        <a:ext cx="3204768" cy="1483906"/>
      </dsp:txXfrm>
    </dsp:sp>
    <dsp:sp modelId="{905D63CD-6AB0-451A-967E-8D74FBA0008D}">
      <dsp:nvSpPr>
        <dsp:cNvPr id="0" name=""/>
        <dsp:cNvSpPr/>
      </dsp:nvSpPr>
      <dsp:spPr>
        <a:xfrm rot="20620953">
          <a:off x="5558438" y="2821628"/>
          <a:ext cx="570040" cy="40026"/>
        </a:xfrm>
        <a:custGeom>
          <a:avLst/>
          <a:gdLst/>
          <a:ahLst/>
          <a:cxnLst/>
          <a:rect l="0" t="0" r="0" b="0"/>
          <a:pathLst>
            <a:path>
              <a:moveTo>
                <a:pt x="0" y="20013"/>
              </a:moveTo>
              <a:lnTo>
                <a:pt x="570040" y="2001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 rot="20620953">
        <a:off x="5829207" y="2827391"/>
        <a:ext cx="28502" cy="28502"/>
      </dsp:txXfrm>
    </dsp:sp>
    <dsp:sp modelId="{9D685ED5-7D3B-4DD3-BF7D-64469E73EE9B}">
      <dsp:nvSpPr>
        <dsp:cNvPr id="0" name=""/>
        <dsp:cNvSpPr/>
      </dsp:nvSpPr>
      <dsp:spPr>
        <a:xfrm>
          <a:off x="6007374" y="1666497"/>
          <a:ext cx="2417561" cy="1546573"/>
        </a:xfrm>
        <a:prstGeom prst="ellipse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50000"/>
                <a:satMod val="300000"/>
              </a:schemeClr>
            </a:gs>
            <a:gs pos="35000">
              <a:schemeClr val="accent5">
                <a:hueOff val="-2483469"/>
                <a:satOff val="9953"/>
                <a:lumOff val="2157"/>
                <a:alphaOff val="0"/>
                <a:tint val="37000"/>
                <a:satMod val="30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/>
            <a:t>Записываем в стандартном виде</a:t>
          </a:r>
        </a:p>
      </dsp:txBody>
      <dsp:txXfrm>
        <a:off x="6007374" y="1666497"/>
        <a:ext cx="2417561" cy="1546573"/>
      </dsp:txXfrm>
    </dsp:sp>
    <dsp:sp modelId="{CDEDCCD6-5C60-4413-B199-788304EDD399}">
      <dsp:nvSpPr>
        <dsp:cNvPr id="0" name=""/>
        <dsp:cNvSpPr/>
      </dsp:nvSpPr>
      <dsp:spPr>
        <a:xfrm rot="2562192">
          <a:off x="4844661" y="4151897"/>
          <a:ext cx="720027" cy="40026"/>
        </a:xfrm>
        <a:custGeom>
          <a:avLst/>
          <a:gdLst/>
          <a:ahLst/>
          <a:cxnLst/>
          <a:rect l="0" t="0" r="0" b="0"/>
          <a:pathLst>
            <a:path>
              <a:moveTo>
                <a:pt x="0" y="20013"/>
              </a:moveTo>
              <a:lnTo>
                <a:pt x="720027" y="2001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 rot="2562192">
        <a:off x="5186674" y="4153910"/>
        <a:ext cx="36001" cy="36001"/>
      </dsp:txXfrm>
    </dsp:sp>
    <dsp:sp modelId="{BC1890A8-50A0-451D-92E7-4E4C15E8002E}">
      <dsp:nvSpPr>
        <dsp:cNvPr id="0" name=""/>
        <dsp:cNvSpPr/>
      </dsp:nvSpPr>
      <dsp:spPr>
        <a:xfrm>
          <a:off x="4717630" y="4271782"/>
          <a:ext cx="3220542" cy="1873454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/>
            <a:t>Применяем для решения задач и уравнений</a:t>
          </a:r>
        </a:p>
      </dsp:txBody>
      <dsp:txXfrm>
        <a:off x="4717630" y="4271782"/>
        <a:ext cx="3220542" cy="1873454"/>
      </dsp:txXfrm>
    </dsp:sp>
    <dsp:sp modelId="{396B154C-19D2-40D6-B90D-5536A4457B9E}">
      <dsp:nvSpPr>
        <dsp:cNvPr id="0" name=""/>
        <dsp:cNvSpPr/>
      </dsp:nvSpPr>
      <dsp:spPr>
        <a:xfrm rot="8531568">
          <a:off x="2762932" y="4133811"/>
          <a:ext cx="811859" cy="40026"/>
        </a:xfrm>
        <a:custGeom>
          <a:avLst/>
          <a:gdLst/>
          <a:ahLst/>
          <a:cxnLst/>
          <a:rect l="0" t="0" r="0" b="0"/>
          <a:pathLst>
            <a:path>
              <a:moveTo>
                <a:pt x="0" y="20013"/>
              </a:moveTo>
              <a:lnTo>
                <a:pt x="811859" y="2001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 rot="8531568">
        <a:off x="3148566" y="4133528"/>
        <a:ext cx="40592" cy="40592"/>
      </dsp:txXfrm>
    </dsp:sp>
    <dsp:sp modelId="{1E45427C-17CB-4172-8DD1-C5BE1B409CC5}">
      <dsp:nvSpPr>
        <dsp:cNvPr id="0" name=""/>
        <dsp:cNvSpPr/>
      </dsp:nvSpPr>
      <dsp:spPr>
        <a:xfrm>
          <a:off x="202995" y="4224638"/>
          <a:ext cx="3334579" cy="1873454"/>
        </a:xfrm>
        <a:prstGeom prst="ellipse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50000"/>
                <a:satMod val="300000"/>
              </a:schemeClr>
            </a:gs>
            <a:gs pos="35000">
              <a:schemeClr val="accent5">
                <a:hueOff val="-7450407"/>
                <a:satOff val="29858"/>
                <a:lumOff val="6471"/>
                <a:alphaOff val="0"/>
                <a:tint val="37000"/>
                <a:satMod val="30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/>
            <a:t>Складываем, вычитаем, умножаем многочлены</a:t>
          </a:r>
        </a:p>
      </dsp:txBody>
      <dsp:txXfrm>
        <a:off x="202995" y="4224638"/>
        <a:ext cx="3334579" cy="1873454"/>
      </dsp:txXfrm>
    </dsp:sp>
    <dsp:sp modelId="{D060E25E-C656-42BB-AEC9-7A216689FB44}">
      <dsp:nvSpPr>
        <dsp:cNvPr id="0" name=""/>
        <dsp:cNvSpPr/>
      </dsp:nvSpPr>
      <dsp:spPr>
        <a:xfrm rot="11824985">
          <a:off x="2618113" y="2834692"/>
          <a:ext cx="368387" cy="40026"/>
        </a:xfrm>
        <a:custGeom>
          <a:avLst/>
          <a:gdLst/>
          <a:ahLst/>
          <a:cxnLst/>
          <a:rect l="0" t="0" r="0" b="0"/>
          <a:pathLst>
            <a:path>
              <a:moveTo>
                <a:pt x="0" y="20013"/>
              </a:moveTo>
              <a:lnTo>
                <a:pt x="368387" y="2001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 rot="11824985">
        <a:off x="2793097" y="2845495"/>
        <a:ext cx="18419" cy="18419"/>
      </dsp:txXfrm>
    </dsp:sp>
    <dsp:sp modelId="{3E07B57F-0B86-403B-A1E0-7F46B03FED51}">
      <dsp:nvSpPr>
        <dsp:cNvPr id="0" name=""/>
        <dsp:cNvSpPr/>
      </dsp:nvSpPr>
      <dsp:spPr>
        <a:xfrm>
          <a:off x="127916" y="1584180"/>
          <a:ext cx="2624503" cy="1703831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/>
            <a:t>Находим  старший и свободный члены, степень многочлена</a:t>
          </a:r>
        </a:p>
      </dsp:txBody>
      <dsp:txXfrm>
        <a:off x="127916" y="1584180"/>
        <a:ext cx="2624503" cy="17038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44825"/>
            <a:ext cx="8712968" cy="2016224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>Тема урока: </a:t>
            </a:r>
            <a:br>
              <a:rPr lang="ru-RU" sz="6000" b="1" dirty="0" smtClean="0"/>
            </a:br>
            <a:r>
              <a:rPr lang="ru-RU" sz="6000" b="1" dirty="0" smtClean="0">
                <a:solidFill>
                  <a:srgbClr val="CC0066"/>
                </a:solidFill>
              </a:rPr>
              <a:t>«Умножение многочлена на многочлен»</a:t>
            </a:r>
            <a:endParaRPr lang="ru-RU" sz="6000" dirty="0">
              <a:solidFill>
                <a:srgbClr val="CC006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648072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Алгебра 7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572000" y="5661248"/>
            <a:ext cx="4320480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algn="ctr"/>
            <a:r>
              <a:rPr lang="ru-RU" sz="3200" b="1" dirty="0" smtClean="0"/>
              <a:t>Бывалина Л.Л., </a:t>
            </a:r>
          </a:p>
          <a:p>
            <a:pPr algn="ctr"/>
            <a:r>
              <a:rPr lang="ru-RU" sz="3200" b="1" dirty="0" smtClean="0"/>
              <a:t>учитель математики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32656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</a:rPr>
              <a:t>МБОУ СОШ с.Киселёвка Ульчского района Хабаровского края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</a:rPr>
              <a:t>СИНКВЕЙН</a:t>
            </a:r>
            <a:endParaRPr lang="ru-RU" b="1" dirty="0">
              <a:solidFill>
                <a:srgbClr val="CC0066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412773"/>
          <a:ext cx="8568952" cy="5053766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605693">
                <a:tc>
                  <a:txBody>
                    <a:bodyPr/>
                    <a:lstStyle/>
                    <a:p>
                      <a:pPr indent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u-RU" sz="3600" b="1" dirty="0">
                          <a:solidFill>
                            <a:srgbClr val="7030A0"/>
                          </a:solidFill>
                          <a:latin typeface="+mj-lt"/>
                          <a:ea typeface="Calibri"/>
                          <a:cs typeface="Times New Roman"/>
                        </a:rPr>
                        <a:t>Многочлен</a:t>
                      </a:r>
                      <a:endParaRPr lang="ru-RU" sz="3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5693">
                <a:tc>
                  <a:txBody>
                    <a:bodyPr/>
                    <a:lstStyle/>
                    <a:p>
                      <a:pPr indent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latin typeface="+mj-lt"/>
                          <a:ea typeface="Calibri"/>
                          <a:cs typeface="Times New Roman"/>
                        </a:rPr>
                        <a:t>2.Старший, свободный (члены)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9086">
                <a:tc>
                  <a:txBody>
                    <a:bodyPr/>
                    <a:lstStyle/>
                    <a:p>
                      <a:pPr indent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Times New Roman"/>
                        </a:rPr>
                        <a:t>3.Преобразовываем, складываем, вычитаем, умножаем, приводим (подобные)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2389">
                <a:tc>
                  <a:txBody>
                    <a:bodyPr/>
                    <a:lstStyle/>
                    <a:p>
                      <a:pPr indent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latin typeface="+mj-lt"/>
                          <a:ea typeface="Calibri"/>
                          <a:cs typeface="Times New Roman"/>
                        </a:rPr>
                        <a:t>4.Алгебраическая сумма нескольких одночленов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5693">
                <a:tc>
                  <a:txBody>
                    <a:bodyPr/>
                    <a:lstStyle/>
                    <a:p>
                      <a:pPr indent="22669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Times New Roman"/>
                        </a:rPr>
                        <a:t>5. </a:t>
                      </a:r>
                      <a:r>
                        <a:rPr lang="ru-RU" sz="3600" b="1" dirty="0">
                          <a:solidFill>
                            <a:srgbClr val="7030A0"/>
                          </a:solidFill>
                          <a:latin typeface="+mj-lt"/>
                          <a:ea typeface="Calibri"/>
                          <a:cs typeface="Times New Roman"/>
                        </a:rPr>
                        <a:t>Полином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/>
        </p:nvGraphicFramePr>
        <p:xfrm>
          <a:off x="395536" y="260649"/>
          <a:ext cx="8424936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C0066"/>
                </a:solidFill>
              </a:rPr>
              <a:t>Выскажитесь одним предложением, выбирая начало фразы</a:t>
            </a:r>
            <a:endParaRPr lang="ru-RU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3826768" cy="4525963"/>
          </a:xfrm>
        </p:spPr>
        <p:txBody>
          <a:bodyPr>
            <a:normAutofit/>
          </a:bodyPr>
          <a:lstStyle/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r>
              <a:rPr lang="ru-RU" b="1" dirty="0" smtClean="0"/>
              <a:t>сегодня я узнал…</a:t>
            </a:r>
          </a:p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r>
              <a:rPr lang="ru-RU" b="1" dirty="0" smtClean="0"/>
              <a:t>было интересно…</a:t>
            </a:r>
          </a:p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r>
              <a:rPr lang="ru-RU" b="1" dirty="0" smtClean="0"/>
              <a:t>было трудно…</a:t>
            </a:r>
          </a:p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r>
              <a:rPr lang="ru-RU" b="1" dirty="0" smtClean="0"/>
              <a:t>я выполнял задания…</a:t>
            </a:r>
          </a:p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r>
              <a:rPr lang="ru-RU" b="1" dirty="0" smtClean="0"/>
              <a:t>я понял, что…</a:t>
            </a:r>
          </a:p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r>
              <a:rPr lang="ru-RU" b="1" dirty="0" smtClean="0"/>
              <a:t>теперь я могу…</a:t>
            </a:r>
          </a:p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endParaRPr lang="ru-RU" b="1" dirty="0" smtClean="0"/>
          </a:p>
          <a:p>
            <a:endParaRPr lang="ru-RU" b="1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644008" y="1844824"/>
            <a:ext cx="4320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r>
              <a:rPr lang="ru-RU" sz="3200" b="1" dirty="0" smtClean="0"/>
              <a:t>я приобрел…</a:t>
            </a:r>
          </a:p>
          <a:p>
            <a:pPr lvl="0">
              <a:buClr>
                <a:srgbClr val="CC0066"/>
              </a:buClr>
              <a:buFont typeface="Wingdings" pitchFamily="2" charset="2"/>
              <a:buChar char="§"/>
            </a:pPr>
            <a:r>
              <a:rPr lang="ru-RU" sz="3200" b="1" dirty="0" smtClean="0"/>
              <a:t>я научился…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 меня получилось 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 смог…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 попробую…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меня удивило…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C00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мне захотелось…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</a:rPr>
              <a:t>Устная работа</a:t>
            </a:r>
            <a:endParaRPr lang="ru-RU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640960" cy="5256584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Упростите: </a:t>
            </a:r>
          </a:p>
          <a:p>
            <a:pPr lvl="0">
              <a:buNone/>
            </a:pPr>
            <a:r>
              <a:rPr lang="ru-RU" sz="4400" b="1" dirty="0" smtClean="0"/>
              <a:t>-7х</a:t>
            </a:r>
            <a:r>
              <a:rPr lang="ru-RU" sz="4400" b="1" baseline="30000" dirty="0" smtClean="0"/>
              <a:t>2</a:t>
            </a:r>
            <a:r>
              <a:rPr lang="ru-RU" sz="4400" b="1" dirty="0" smtClean="0"/>
              <a:t>+7х</a:t>
            </a:r>
            <a:r>
              <a:rPr lang="ru-RU" sz="4400" b="1" baseline="30000" dirty="0" smtClean="0"/>
              <a:t>2</a:t>
            </a:r>
            <a:r>
              <a:rPr lang="ru-RU" sz="4400" b="1" dirty="0" smtClean="0"/>
              <a:t>+х</a:t>
            </a:r>
            <a:r>
              <a:rPr lang="ru-RU" sz="4400" b="1" baseline="30000" dirty="0" smtClean="0"/>
              <a:t>2 </a:t>
            </a:r>
            <a:r>
              <a:rPr lang="ru-RU" sz="4400" b="1" dirty="0" smtClean="0"/>
              <a:t>;   13 - 5а - а;     3х+5+8х</a:t>
            </a:r>
          </a:p>
          <a:p>
            <a:pPr lvl="0"/>
            <a:r>
              <a:rPr lang="ru-RU" dirty="0" smtClean="0"/>
              <a:t>Выполните умножение: </a:t>
            </a:r>
          </a:p>
          <a:p>
            <a:pPr lvl="0">
              <a:buNone/>
            </a:pPr>
            <a:r>
              <a:rPr lang="ru-RU" sz="4400" b="1" dirty="0" smtClean="0"/>
              <a:t>3ху · 5х</a:t>
            </a:r>
            <a:r>
              <a:rPr lang="ru-RU" sz="4400" b="1" baseline="30000" dirty="0" smtClean="0"/>
              <a:t>2</a:t>
            </a:r>
            <a:r>
              <a:rPr lang="ru-RU" sz="4400" b="1" dirty="0" smtClean="0"/>
              <a:t>у;             -2х</a:t>
            </a:r>
            <a:r>
              <a:rPr lang="ru-RU" sz="4400" b="1" baseline="30000" dirty="0" smtClean="0"/>
              <a:t>2</a:t>
            </a:r>
            <a:r>
              <a:rPr lang="ru-RU" sz="4400" b="1" dirty="0" smtClean="0"/>
              <a:t>у</a:t>
            </a:r>
            <a:r>
              <a:rPr lang="ru-RU" sz="4400" b="1" baseline="30000" dirty="0" smtClean="0"/>
              <a:t>3</a:t>
            </a:r>
            <a:r>
              <a:rPr lang="ru-RU" sz="4400" b="1" dirty="0" smtClean="0"/>
              <a:t>· 4ху</a:t>
            </a:r>
            <a:r>
              <a:rPr lang="ru-RU" sz="4400" b="1" baseline="30000" dirty="0" smtClean="0"/>
              <a:t>5</a:t>
            </a:r>
            <a:r>
              <a:rPr lang="ru-RU" sz="4400" b="1" dirty="0" smtClean="0"/>
              <a:t>;  </a:t>
            </a:r>
          </a:p>
          <a:p>
            <a:pPr lvl="0">
              <a:buNone/>
            </a:pPr>
            <a:r>
              <a:rPr lang="ru-RU" sz="4400" b="1" dirty="0" smtClean="0"/>
              <a:t>- 0,8х</a:t>
            </a:r>
            <a:r>
              <a:rPr lang="ru-RU" sz="4400" b="1" baseline="30000" dirty="0" smtClean="0"/>
              <a:t>2</a:t>
            </a:r>
            <a:r>
              <a:rPr lang="ru-RU" sz="4400" b="1" dirty="0" smtClean="0"/>
              <a:t>у</a:t>
            </a:r>
            <a:r>
              <a:rPr lang="ru-RU" sz="4400" b="1" baseline="30000" dirty="0" smtClean="0"/>
              <a:t>3 </a:t>
            </a:r>
            <a:r>
              <a:rPr lang="ru-RU" sz="4400" b="1" dirty="0" smtClean="0"/>
              <a:t>· (-10х</a:t>
            </a:r>
            <a:r>
              <a:rPr lang="ru-RU" sz="4400" b="1" baseline="30000" dirty="0" smtClean="0"/>
              <a:t>3</a:t>
            </a:r>
            <a:r>
              <a:rPr lang="ru-RU" sz="4400" b="1" dirty="0" smtClean="0"/>
              <a:t>у) </a:t>
            </a:r>
          </a:p>
          <a:p>
            <a:pPr lvl="0"/>
            <a:r>
              <a:rPr lang="ru-RU" dirty="0" smtClean="0"/>
              <a:t>Раскройте скобки: </a:t>
            </a:r>
          </a:p>
          <a:p>
            <a:pPr lvl="0">
              <a:buNone/>
            </a:pPr>
            <a:r>
              <a:rPr lang="ru-RU" sz="4400" b="1" dirty="0" smtClean="0"/>
              <a:t>7(</a:t>
            </a:r>
            <a:r>
              <a:rPr lang="ru-RU" sz="4400" b="1" dirty="0" err="1" smtClean="0"/>
              <a:t>х</a:t>
            </a:r>
            <a:r>
              <a:rPr lang="ru-RU" sz="4400" b="1" dirty="0" smtClean="0"/>
              <a:t> – у);   3х (х</a:t>
            </a:r>
            <a:r>
              <a:rPr lang="ru-RU" sz="4400" b="1" baseline="30000" dirty="0" smtClean="0"/>
              <a:t>2</a:t>
            </a:r>
            <a:r>
              <a:rPr lang="ru-RU" sz="4400" b="1" dirty="0" smtClean="0"/>
              <a:t>+ 4у</a:t>
            </a:r>
            <a:r>
              <a:rPr lang="ru-RU" sz="4400" b="1" baseline="30000" dirty="0" smtClean="0"/>
              <a:t>3</a:t>
            </a:r>
            <a:r>
              <a:rPr lang="ru-RU" sz="4400" b="1" dirty="0" smtClean="0"/>
              <a:t>);   5х</a:t>
            </a:r>
            <a:r>
              <a:rPr lang="ru-RU" sz="4400" b="1" baseline="30000" dirty="0" smtClean="0"/>
              <a:t>2 </a:t>
            </a:r>
            <a:r>
              <a:rPr lang="ru-RU" sz="4400" b="1" dirty="0" smtClean="0"/>
              <a:t>(2х – 3х</a:t>
            </a:r>
            <a:r>
              <a:rPr lang="ru-RU" sz="4400" b="1" baseline="30000" dirty="0" smtClean="0"/>
              <a:t>2</a:t>
            </a:r>
            <a:r>
              <a:rPr lang="ru-RU" sz="4400" b="1" dirty="0" smtClean="0"/>
              <a:t>)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86409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C0066"/>
                </a:solidFill>
              </a:rPr>
              <a:t>Упростите выражения</a:t>
            </a:r>
            <a:r>
              <a:rPr lang="ru-RU" dirty="0" smtClean="0">
                <a:solidFill>
                  <a:srgbClr val="CC0066"/>
                </a:solidFill>
              </a:rPr>
              <a:t>:</a:t>
            </a:r>
            <a:endParaRPr lang="ru-RU" dirty="0">
              <a:solidFill>
                <a:srgbClr val="CC0066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836712"/>
          <a:ext cx="8640960" cy="5340250"/>
        </p:xfrm>
        <a:graphic>
          <a:graphicData uri="http://schemas.openxmlformats.org/drawingml/2006/table">
            <a:tbl>
              <a:tblPr/>
              <a:tblGrid>
                <a:gridCol w="4232731"/>
                <a:gridCol w="4408229"/>
              </a:tblGrid>
              <a:tr h="477070">
                <a:tc gridSpan="2"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Верные </a:t>
                      </a: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ответы. Проверь себя!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5950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en-US" sz="4400" b="1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I </a:t>
                      </a:r>
                      <a:r>
                        <a:rPr lang="ru-RU" sz="4400" b="1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вариант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en-US" sz="4400" b="1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II</a:t>
                      </a:r>
                      <a:r>
                        <a:rPr lang="ru-RU" sz="4400" b="1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вариант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1) 2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a</a:t>
                      </a:r>
                      <a:r>
                        <a:rPr lang="ru-RU" sz="4400" kern="1200" baseline="300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-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a</a:t>
                      </a:r>
                      <a:r>
                        <a:rPr lang="ru-RU" sz="4400" kern="1200" baseline="300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b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1) 10х</a:t>
                      </a:r>
                      <a:r>
                        <a:rPr lang="ru-RU" sz="4400" kern="1200" baseline="300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+5х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2) 15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x-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7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y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b - 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8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c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x</a:t>
                      </a:r>
                      <a:r>
                        <a:rPr lang="ru-RU" sz="4400" kern="1200" baseline="300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35 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x</a:t>
                      </a:r>
                      <a:r>
                        <a:rPr lang="ru-RU" sz="4400" kern="1200" baseline="300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9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4400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4400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) -</a:t>
                      </a:r>
                      <a:r>
                        <a:rPr lang="ru-RU" sz="4400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54</a:t>
                      </a:r>
                      <a:r>
                        <a:rPr lang="en-US" sz="4400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ax</a:t>
                      </a:r>
                      <a:r>
                        <a:rPr lang="ru-RU" sz="4400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ru-RU" sz="4400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endParaRPr lang="ru-RU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4) -8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a</a:t>
                      </a:r>
                      <a:r>
                        <a:rPr lang="ru-RU" sz="4400" kern="1200" baseline="300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en-US" sz="4400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b </a:t>
                      </a:r>
                      <a:endParaRPr lang="ru-RU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6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5)30</a:t>
                      </a:r>
                      <a:r>
                        <a:rPr lang="en-US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x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y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-15</a:t>
                      </a:r>
                      <a:r>
                        <a:rPr lang="en-US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x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en-US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y</a:t>
                      </a:r>
                      <a:r>
                        <a:rPr lang="ru-RU" sz="3200" b="1" kern="1200" baseline="300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 </a:t>
                      </a: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- 35</a:t>
                      </a:r>
                      <a:r>
                        <a:rPr lang="en-US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x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y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endParaRPr lang="ru-RU" sz="3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en-US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-8х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у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+</a:t>
                      </a: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20ху</a:t>
                      </a:r>
                      <a:r>
                        <a:rPr lang="ru-RU" sz="3200" b="1" kern="1200" baseline="300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 </a:t>
                      </a:r>
                      <a:r>
                        <a:rPr lang="ru-RU" sz="3200" b="1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-  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12х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ru-RU" sz="3200" b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у</a:t>
                      </a:r>
                      <a:r>
                        <a:rPr lang="ru-RU" sz="3200" b="1" kern="1200" baseline="300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3</a:t>
                      </a:r>
                      <a:endParaRPr lang="ru-RU" sz="3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C0066"/>
                </a:solidFill>
              </a:rPr>
              <a:t>План учебной работы на уроке</a:t>
            </a:r>
            <a:r>
              <a:rPr lang="ru-RU" dirty="0" smtClean="0">
                <a:solidFill>
                  <a:srgbClr val="CC0066"/>
                </a:solidFill>
              </a:rPr>
              <a:t>:</a:t>
            </a:r>
            <a:endParaRPr lang="ru-RU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/>
              <a:t>Изучить текст §7.4 стр.186 или текст в рабочих листах</a:t>
            </a:r>
          </a:p>
          <a:p>
            <a:pPr lvl="0"/>
            <a:r>
              <a:rPr lang="ru-RU" b="1" dirty="0" smtClean="0"/>
              <a:t>Заполнить таблицу «Верите ли вы, что…»</a:t>
            </a:r>
          </a:p>
          <a:p>
            <a:pPr lvl="0"/>
            <a:r>
              <a:rPr lang="ru-RU" b="1" dirty="0" smtClean="0"/>
              <a:t>Сформулировать алгоритм умножения многочлена на многочлен.</a:t>
            </a:r>
          </a:p>
          <a:p>
            <a:pPr lvl="0"/>
            <a:r>
              <a:rPr lang="ru-RU" b="1" dirty="0" smtClean="0"/>
              <a:t>Поработать с обучающей карточкой.</a:t>
            </a:r>
          </a:p>
          <a:p>
            <a:pPr lvl="0"/>
            <a:r>
              <a:rPr lang="ru-RU" b="1" dirty="0" smtClean="0"/>
              <a:t>Выполнить предложенное задание и объяснить его выполнение одноклассникам.</a:t>
            </a:r>
          </a:p>
          <a:p>
            <a:r>
              <a:rPr lang="ru-RU" b="1" dirty="0" smtClean="0"/>
              <a:t>Закрепить полученный алгоритм при выполнении преобразований многочленов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1" y="260649"/>
          <a:ext cx="8856984" cy="6358531"/>
        </p:xfrm>
        <a:graphic>
          <a:graphicData uri="http://schemas.openxmlformats.org/drawingml/2006/table">
            <a:tbl>
              <a:tblPr/>
              <a:tblGrid>
                <a:gridCol w="701473"/>
                <a:gridCol w="7181243"/>
                <a:gridCol w="487134"/>
                <a:gridCol w="487134"/>
              </a:tblGrid>
              <a:tr h="1440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latin typeface="Times New Roman"/>
                          <a:ea typeface="Times New Roman"/>
                          <a:cs typeface="Times New Roman"/>
                        </a:rPr>
                        <a:t>Вопросы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А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"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Верите ли вы, что…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30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Умножая многочлен на многочлен, применяем правило умножения одночлена на многочлен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Умножив многочлен на многочлен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мы получили одночлен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Умножив двучлен на двучлен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получим многочлен из 4 одночленов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Умножив двучлен на трехчлен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получим многочлен из 5 одночленов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0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Чтобы умножить многочлен на многочлен, надо каждый член одного многочлена сложить с каждым членом другого многочлена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0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Ещё учёные Древней Греции, используя правила вычисления площадей получали многочлены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0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Алгебра, оперировавшая не числами, а отрезками, площадями, объёмами названа 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геометрической алгеброй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0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Многочлены играют важную роль в алгебраической геометрии, применяются для кодирования информации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04448" y="105273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C0066"/>
                </a:solidFill>
              </a:rPr>
              <a:t>+</a:t>
            </a:r>
            <a:endParaRPr lang="ru-RU" sz="3200" dirty="0">
              <a:solidFill>
                <a:srgbClr val="CC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04448" y="1556792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C0066"/>
                </a:solidFill>
              </a:rPr>
              <a:t>-</a:t>
            </a:r>
            <a:endParaRPr lang="ru-RU" sz="3200" dirty="0">
              <a:solidFill>
                <a:srgbClr val="CC006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04448" y="213285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C0066"/>
                </a:solidFill>
              </a:rPr>
              <a:t>+</a:t>
            </a:r>
            <a:endParaRPr lang="ru-RU" sz="3200" dirty="0">
              <a:solidFill>
                <a:srgbClr val="CC006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04448" y="2708920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C0066"/>
                </a:solidFill>
              </a:rPr>
              <a:t>-</a:t>
            </a:r>
            <a:endParaRPr lang="ru-RU" sz="3200" dirty="0">
              <a:solidFill>
                <a:srgbClr val="CC006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04448" y="3429000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C0066"/>
                </a:solidFill>
              </a:rPr>
              <a:t>-</a:t>
            </a:r>
            <a:endParaRPr lang="ru-RU" sz="3200" dirty="0">
              <a:solidFill>
                <a:srgbClr val="CC0066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04448" y="4365104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C0066"/>
                </a:solidFill>
              </a:rPr>
              <a:t>+</a:t>
            </a:r>
            <a:endParaRPr lang="ru-RU" sz="3200" dirty="0">
              <a:solidFill>
                <a:srgbClr val="CC006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04448" y="5085184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C0066"/>
                </a:solidFill>
              </a:rPr>
              <a:t>+</a:t>
            </a:r>
            <a:endParaRPr lang="ru-RU" sz="3200" dirty="0">
              <a:solidFill>
                <a:srgbClr val="CC0066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04448" y="5877272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C0066"/>
                </a:solidFill>
              </a:rPr>
              <a:t>+</a:t>
            </a:r>
            <a:endParaRPr lang="ru-RU" sz="3200" dirty="0">
              <a:solidFill>
                <a:srgbClr val="CC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C0066"/>
                </a:solidFill>
              </a:rPr>
              <a:t>Правило умножения многочленов</a:t>
            </a:r>
            <a:endParaRPr lang="ru-RU" b="1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697760"/>
            <a:ext cx="8229600" cy="216024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Чтобы умножить многочлен на многочлен, надо каждый член одного многочлена умножить на каждый член другого и полученные произведения сложить.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pic>
        <p:nvPicPr>
          <p:cNvPr id="3076" name="Picture 4" descr="https://image.flaticon.com/icons/png/512/54/5484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844823"/>
            <a:ext cx="1885414" cy="712011"/>
          </a:xfrm>
          <a:prstGeom prst="rect">
            <a:avLst/>
          </a:prstGeom>
          <a:noFill/>
        </p:spPr>
      </p:pic>
      <p:pic>
        <p:nvPicPr>
          <p:cNvPr id="3077" name="Picture 5" descr="https://image.flaticon.com/icons/png/512/54/5484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844824"/>
            <a:ext cx="1296144" cy="432048"/>
          </a:xfrm>
          <a:prstGeom prst="rect">
            <a:avLst/>
          </a:prstGeom>
          <a:noFill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331640" y="1052736"/>
            <a:ext cx="6336704" cy="158417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3314700" algn="l"/>
              </a:tabLst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3314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1403648" y="3356992"/>
            <a:ext cx="63367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3314700" algn="l"/>
              </a:tabLs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(а +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)(с +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= ас +а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+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bd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1403648" y="548680"/>
            <a:ext cx="633670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3149600" algn="ctr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3149600" algn="ctr"/>
              </a:tabLs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(а +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)(с +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= ас +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+ а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bd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3149600" algn="ctr"/>
              </a:tabLs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 descr="https://image.flaticon.com/icons/png/512/54/54849.png"/>
          <p:cNvPicPr/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6200000">
            <a:off x="2045892" y="770532"/>
            <a:ext cx="58772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 descr="https://image.flaticon.com/icons/png/512/54/54849.png"/>
          <p:cNvPicPr/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6200000">
            <a:off x="2513944" y="1238584"/>
            <a:ext cx="37169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 descr="https://image.flaticon.com/icons/png/512/54/54849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 flipH="1">
            <a:off x="2299896" y="2748775"/>
            <a:ext cx="439751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 descr="https://image.flaticon.com/icons/png/512/54/54849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 flipH="1">
            <a:off x="2443912" y="2316727"/>
            <a:ext cx="799791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 descr="https://image.flaticon.com/icons/png/512/54/54849.png"/>
          <p:cNvPicPr/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6200000" flipH="1" flipV="1">
            <a:off x="2623889" y="3720927"/>
            <a:ext cx="36783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Рисунок 32" descr="https://image.flaticon.com/icons/png/512/54/54849.png"/>
          <p:cNvPicPr/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6200000" flipH="1" flipV="1">
            <a:off x="2807804" y="3537012"/>
            <a:ext cx="57606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1331640" y="2924944"/>
            <a:ext cx="6336704" cy="158417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C0066"/>
                </a:solidFill>
              </a:rPr>
              <a:t>Алгоритм умножения многочлена на многочлен</a:t>
            </a:r>
            <a:endParaRPr lang="ru-RU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2980928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1. Каждый член первого многочлена умножаем на каждый член второго многочлена</a:t>
            </a:r>
            <a:endParaRPr lang="ru-RU" b="1" dirty="0" smtClean="0"/>
          </a:p>
          <a:p>
            <a:pPr>
              <a:buNone/>
            </a:pPr>
            <a:r>
              <a:rPr lang="ru-RU" b="1" i="1" dirty="0" smtClean="0"/>
              <a:t>2. Полученные произведения складываем</a:t>
            </a:r>
            <a:endParaRPr lang="ru-RU" b="1" dirty="0" smtClean="0"/>
          </a:p>
          <a:p>
            <a:pPr>
              <a:buNone/>
            </a:pPr>
            <a:r>
              <a:rPr lang="ru-RU" b="1" i="1" dirty="0" smtClean="0"/>
              <a:t>3. Приводим подобные слагаемые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C0066"/>
                </a:solidFill>
              </a:rPr>
              <a:t>Проверим!</a:t>
            </a:r>
            <a:endParaRPr lang="ru-RU" sz="4800" b="1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717033"/>
            <a:ext cx="9036496" cy="11521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>
                <a:solidFill>
                  <a:srgbClr val="CC0066"/>
                </a:solidFill>
              </a:rPr>
              <a:t>2 вариант.    </a:t>
            </a:r>
            <a:r>
              <a:rPr lang="ru-RU" sz="4800" b="1" dirty="0" smtClean="0"/>
              <a:t>(4х+7) ∙ (2х-3) =</a:t>
            </a:r>
            <a:endParaRPr lang="ru-RU" sz="4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420888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prstClr val="black"/>
                </a:solidFill>
              </a:rPr>
              <a:t>= 6а</a:t>
            </a:r>
            <a:r>
              <a:rPr lang="ru-RU" sz="4800" b="1" baseline="30000" dirty="0" smtClean="0">
                <a:solidFill>
                  <a:prstClr val="black"/>
                </a:solidFill>
              </a:rPr>
              <a:t>2</a:t>
            </a:r>
            <a:r>
              <a:rPr lang="ru-RU" sz="4800" b="1" dirty="0" smtClean="0">
                <a:solidFill>
                  <a:prstClr val="black"/>
                </a:solidFill>
              </a:rPr>
              <a:t> – 4а +9а – 6 = 6а</a:t>
            </a:r>
            <a:r>
              <a:rPr lang="ru-RU" sz="4800" b="1" baseline="30000" dirty="0" smtClean="0">
                <a:solidFill>
                  <a:prstClr val="black"/>
                </a:solidFill>
              </a:rPr>
              <a:t>2</a:t>
            </a:r>
            <a:r>
              <a:rPr lang="ru-RU" sz="4800" b="1" dirty="0" smtClean="0">
                <a:solidFill>
                  <a:prstClr val="black"/>
                </a:solidFill>
              </a:rPr>
              <a:t>+5а - 6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556792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4800" b="1" dirty="0" smtClean="0">
                <a:solidFill>
                  <a:srgbClr val="CC0066"/>
                </a:solidFill>
              </a:rPr>
              <a:t>1 вариант.  </a:t>
            </a:r>
            <a:r>
              <a:rPr lang="ru-RU" sz="4800" b="1" dirty="0" smtClean="0">
                <a:solidFill>
                  <a:prstClr val="black"/>
                </a:solidFill>
              </a:rPr>
              <a:t>(2а+3) ∙ (3а - 2) =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725144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prstClr val="black"/>
                </a:solidFill>
              </a:rPr>
              <a:t>=8х</a:t>
            </a:r>
            <a:r>
              <a:rPr lang="ru-RU" sz="4800" b="1" baseline="30000" dirty="0" smtClean="0">
                <a:solidFill>
                  <a:prstClr val="black"/>
                </a:solidFill>
              </a:rPr>
              <a:t>2</a:t>
            </a:r>
            <a:r>
              <a:rPr lang="ru-RU" sz="4800" b="1" dirty="0" smtClean="0">
                <a:solidFill>
                  <a:prstClr val="black"/>
                </a:solidFill>
              </a:rPr>
              <a:t> – 12х+ 14х – 21 = 8х</a:t>
            </a:r>
            <a:r>
              <a:rPr lang="ru-RU" sz="4800" b="1" baseline="30000" dirty="0" smtClean="0">
                <a:solidFill>
                  <a:prstClr val="black"/>
                </a:solidFill>
              </a:rPr>
              <a:t>2</a:t>
            </a:r>
            <a:r>
              <a:rPr lang="ru-RU" sz="4800" b="1" dirty="0" smtClean="0">
                <a:solidFill>
                  <a:prstClr val="black"/>
                </a:solidFill>
              </a:rPr>
              <a:t>+2х – 21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C0066"/>
                </a:solidFill>
              </a:rPr>
              <a:t>Домашнее задание</a:t>
            </a:r>
            <a:r>
              <a:rPr lang="ru-RU" dirty="0" smtClean="0">
                <a:solidFill>
                  <a:srgbClr val="CC0066"/>
                </a:solidFill>
              </a:rPr>
              <a:t>: </a:t>
            </a:r>
            <a:endParaRPr lang="ru-RU" dirty="0">
              <a:solidFill>
                <a:srgbClr val="CC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§ 7.4.,</a:t>
            </a:r>
            <a:r>
              <a:rPr lang="ru-RU" sz="4000" dirty="0" smtClean="0"/>
              <a:t>  </a:t>
            </a:r>
            <a:r>
              <a:rPr lang="ru-RU" sz="4000" b="1" dirty="0" smtClean="0"/>
              <a:t>№707 (2 столбик), №708 (2 столбик)</a:t>
            </a:r>
            <a:endParaRPr lang="ru-RU" sz="4000" dirty="0" smtClean="0"/>
          </a:p>
          <a:p>
            <a:r>
              <a:rPr lang="ru-RU" sz="4000" dirty="0" smtClean="0"/>
              <a:t>В дополнительной литературе или с помощью Интернет-ресурсов постарайтесь найти  области применения многочленов, составьте синквейн «Многочлен».</a:t>
            </a: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604</Words>
  <Application>Microsoft Office PowerPoint</Application>
  <PresentationFormat>Экран (4:3)</PresentationFormat>
  <Paragraphs>109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Тема урока:  «Умножение многочлена на многочлен»</vt:lpstr>
      <vt:lpstr>Устная работа</vt:lpstr>
      <vt:lpstr>Упростите выражения:</vt:lpstr>
      <vt:lpstr>План учебной работы на уроке:</vt:lpstr>
      <vt:lpstr>Слайд 5</vt:lpstr>
      <vt:lpstr>Правило умножения многочленов</vt:lpstr>
      <vt:lpstr>Алгоритм умножения многочлена на многочлен</vt:lpstr>
      <vt:lpstr>Проверим!</vt:lpstr>
      <vt:lpstr>Домашнее задание: </vt:lpstr>
      <vt:lpstr>СИНКВЕЙН</vt:lpstr>
      <vt:lpstr>Слайд 11</vt:lpstr>
      <vt:lpstr>Выскажитесь одним предложением, выбирая начало фразы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«Умножение многочлена на многочлен»</dc:title>
  <dc:creator>User</dc:creator>
  <cp:lastModifiedBy>User</cp:lastModifiedBy>
  <cp:revision>27</cp:revision>
  <dcterms:created xsi:type="dcterms:W3CDTF">2017-03-05T04:43:31Z</dcterms:created>
  <dcterms:modified xsi:type="dcterms:W3CDTF">2017-03-21T10:38:42Z</dcterms:modified>
</cp:coreProperties>
</file>