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9" r:id="rId5"/>
    <p:sldId id="288" r:id="rId6"/>
    <p:sldId id="287" r:id="rId7"/>
    <p:sldId id="286" r:id="rId8"/>
    <p:sldId id="260" r:id="rId9"/>
    <p:sldId id="291" r:id="rId10"/>
    <p:sldId id="290" r:id="rId11"/>
    <p:sldId id="280" r:id="rId12"/>
    <p:sldId id="262" r:id="rId13"/>
    <p:sldId id="259" r:id="rId14"/>
    <p:sldId id="267" r:id="rId15"/>
    <p:sldId id="269" r:id="rId16"/>
    <p:sldId id="263" r:id="rId17"/>
    <p:sldId id="265" r:id="rId18"/>
    <p:sldId id="271" r:id="rId19"/>
    <p:sldId id="264" r:id="rId20"/>
    <p:sldId id="261" r:id="rId21"/>
    <p:sldId id="293" r:id="rId22"/>
    <p:sldId id="294" r:id="rId23"/>
    <p:sldId id="299" r:id="rId24"/>
    <p:sldId id="266" r:id="rId25"/>
    <p:sldId id="295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79842-6DC0-4B2F-BE3B-5F5366B1902D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F5184-8FC4-455A-B1B2-864AE5B82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5D547-BC62-433B-AB13-30FE71CB49DF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5D547-BC62-433B-AB13-30FE71CB49D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F351-D1A8-4D11-B9F0-7CB79F844C6A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69BD-6EC8-4C6D-AB0D-7CD7461C9BBC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EF3E-CADE-474F-AA65-55062D9F5054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5D36-2D0A-45AD-AD4A-F9D3A032F4D1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02AE-96EC-4BF3-A7EB-B1F16736169B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A4D1-4881-49B8-B521-65476B9E91DA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7167-8097-4F25-A3A6-D4CF1886E85A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20CC9-A5BE-45B4-8F13-D6B4CE185341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A261-0EB7-42C6-BCA4-DC4ED088B65F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DF03-73DB-460B-8041-68BDF3D47439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1652-1513-43B4-9FFC-A5FDD88DC9EF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6C48A42F-9F6D-406D-B7D4-B96C98DCADD3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5.xml"/><Relationship Id="rId18" Type="http://schemas.openxmlformats.org/officeDocument/2006/relationships/slide" Target="slide4.xml"/><Relationship Id="rId3" Type="http://schemas.openxmlformats.org/officeDocument/2006/relationships/slide" Target="slide13.xml"/><Relationship Id="rId21" Type="http://schemas.openxmlformats.org/officeDocument/2006/relationships/slide" Target="slide5.xml"/><Relationship Id="rId7" Type="http://schemas.openxmlformats.org/officeDocument/2006/relationships/slide" Target="slide16.xml"/><Relationship Id="rId12" Type="http://schemas.openxmlformats.org/officeDocument/2006/relationships/slide" Target="slide18.xml"/><Relationship Id="rId17" Type="http://schemas.openxmlformats.org/officeDocument/2006/relationships/slide" Target="slide11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4.xml"/><Relationship Id="rId5" Type="http://schemas.openxmlformats.org/officeDocument/2006/relationships/slide" Target="slide20.xml"/><Relationship Id="rId15" Type="http://schemas.openxmlformats.org/officeDocument/2006/relationships/slide" Target="slide22.xml"/><Relationship Id="rId10" Type="http://schemas.openxmlformats.org/officeDocument/2006/relationships/slide" Target="slide14.xml"/><Relationship Id="rId19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17.xml"/><Relationship Id="rId14" Type="http://schemas.openxmlformats.org/officeDocument/2006/relationships/slide" Target="slide21.xml"/><Relationship Id="rId22" Type="http://schemas.openxmlformats.org/officeDocument/2006/relationships/slide" Target="slide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857364"/>
            <a:ext cx="7858180" cy="1472184"/>
          </a:xfrm>
        </p:spPr>
        <p:txBody>
          <a:bodyPr>
            <a:noAutofit/>
          </a:bodyPr>
          <a:lstStyle/>
          <a:p>
            <a:pPr algn="ctr" fontAlgn="base"/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Развитие творческих и интеллектуальных способностей учащихся</a:t>
            </a:r>
            <a:b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через активные формы работы во внеурочной деятельности</a:t>
            </a: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 </a:t>
            </a:r>
            <a:br>
              <a:rPr lang="ru-RU" sz="2400" i="1" dirty="0" smtClean="0">
                <a:latin typeface="Bookman Old Style" pitchFamily="18" charset="0"/>
              </a:rPr>
            </a:b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000504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Bookman Old Style" pitchFamily="18" charset="0"/>
              </a:rPr>
              <a:t>Рыкова Татьяна Сергеевна, </a:t>
            </a:r>
          </a:p>
          <a:p>
            <a:pPr algn="r"/>
            <a:r>
              <a:rPr lang="ru-RU" sz="1800" dirty="0" smtClean="0">
                <a:latin typeface="Bookman Old Style" pitchFamily="18" charset="0"/>
              </a:rPr>
              <a:t>учитель русского языка и литературы ВКК</a:t>
            </a:r>
          </a:p>
          <a:p>
            <a:pPr algn="r"/>
            <a:r>
              <a:rPr lang="ru-RU" sz="1800" dirty="0" smtClean="0">
                <a:latin typeface="Bookman Old Style" pitchFamily="18" charset="0"/>
              </a:rPr>
              <a:t>МАОУ СОШ № 9</a:t>
            </a:r>
            <a:endParaRPr lang="ru-RU" sz="1800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ischool9.ru/vesti_17-18/180227/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312041" cy="2428892"/>
          </a:xfrm>
          <a:prstGeom prst="rect">
            <a:avLst/>
          </a:prstGeom>
          <a:noFill/>
        </p:spPr>
      </p:pic>
      <p:pic>
        <p:nvPicPr>
          <p:cNvPr id="6" name="Рисунок 5" descr="http://uischool9.ru/vesti_17-18/180227/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3643338" cy="2214578"/>
          </a:xfrm>
          <a:prstGeom prst="rect">
            <a:avLst/>
          </a:prstGeom>
          <a:noFill/>
        </p:spPr>
      </p:pic>
      <p:pic>
        <p:nvPicPr>
          <p:cNvPr id="44033" name="Picture 1" descr="H:\Статья 111\DSCF5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85794"/>
            <a:ext cx="3738557" cy="2803918"/>
          </a:xfrm>
          <a:prstGeom prst="rect">
            <a:avLst/>
          </a:prstGeom>
          <a:noFill/>
        </p:spPr>
      </p:pic>
      <p:pic>
        <p:nvPicPr>
          <p:cNvPr id="44034" name="Picture 2" descr="H:\Статья 111\DSCF5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86190"/>
            <a:ext cx="3524275" cy="264320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123" name="Picture 3" descr="D:\фото\Май 2017\DSCF1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52"/>
            <a:ext cx="3429024" cy="2571768"/>
          </a:xfrm>
          <a:prstGeom prst="rect">
            <a:avLst/>
          </a:prstGeom>
          <a:noFill/>
        </p:spPr>
      </p:pic>
      <p:pic>
        <p:nvPicPr>
          <p:cNvPr id="5125" name="Picture 5" descr="D:\фото\Май 2017\DSCF1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86124"/>
            <a:ext cx="3619524" cy="2714644"/>
          </a:xfrm>
          <a:prstGeom prst="rect">
            <a:avLst/>
          </a:prstGeom>
          <a:noFill/>
        </p:spPr>
      </p:pic>
      <p:pic>
        <p:nvPicPr>
          <p:cNvPr id="5127" name="Picture 7" descr="D:\фото\Май 2017\DSCF1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14620"/>
            <a:ext cx="3309929" cy="2482446"/>
          </a:xfrm>
          <a:prstGeom prst="rect">
            <a:avLst/>
          </a:prstGeom>
          <a:noFill/>
        </p:spPr>
      </p:pic>
      <p:pic>
        <p:nvPicPr>
          <p:cNvPr id="5128" name="Picture 8" descr="D:\фото\Май 2017\DSCF1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000636"/>
            <a:ext cx="1857388" cy="1393042"/>
          </a:xfrm>
          <a:prstGeom prst="rect">
            <a:avLst/>
          </a:prstGeom>
          <a:noFill/>
        </p:spPr>
      </p:pic>
      <p:pic>
        <p:nvPicPr>
          <p:cNvPr id="5129" name="Picture 9" descr="D:\фото\Май 2017\DSCF11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14290"/>
            <a:ext cx="3500462" cy="262534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396335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i="1" dirty="0" smtClean="0">
                <a:solidFill>
                  <a:srgbClr val="0000FF"/>
                </a:solidFill>
                <a:latin typeface="Bookman Old Style" pitchFamily="18" charset="0"/>
              </a:rPr>
              <a:t>Библиотека искусств. </a:t>
            </a:r>
            <a:r>
              <a:rPr lang="ru-RU" i="1" dirty="0" err="1" smtClean="0">
                <a:solidFill>
                  <a:srgbClr val="0000FF"/>
                </a:solidFill>
                <a:latin typeface="Bookman Old Style" pitchFamily="18" charset="0"/>
              </a:rPr>
              <a:t>Игра-квест</a:t>
            </a:r>
            <a:r>
              <a:rPr lang="ru-RU" i="1" dirty="0" smtClean="0">
                <a:solidFill>
                  <a:srgbClr val="0000FF"/>
                </a:solidFill>
                <a:latin typeface="Bookman Old Style" pitchFamily="18" charset="0"/>
              </a:rPr>
              <a:t> «Экскурсия по Третьяковской галерее» 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98080" cy="43971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Конкурс чтецов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1" y="714356"/>
          <a:ext cx="8001057" cy="5628490"/>
        </p:xfrm>
        <a:graphic>
          <a:graphicData uri="http://schemas.openxmlformats.org/drawingml/2006/table">
            <a:tbl>
              <a:tblPr/>
              <a:tblGrid>
                <a:gridCol w="1075532"/>
                <a:gridCol w="5706661"/>
                <a:gridCol w="1218864"/>
              </a:tblGrid>
              <a:tr h="440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Учебный год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Тема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Участники</a:t>
                      </a:r>
                      <a:endParaRPr lang="ru-RU" sz="140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2013-2013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Предметная неделя русского языка и литературы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 «Недаром помнит вся Россия про день Бородина…», </a:t>
                      </a:r>
                      <a:r>
                        <a:rPr lang="ru-RU" sz="14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посвященной Году Российской истории и 200-летию Бородинского сражения.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Конкурс чтецов «Россия. Родина. Бородино»</a:t>
                      </a: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Учащиеся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5-11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классов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2013-2014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Предметная неделя </a:t>
                      </a:r>
                      <a:r>
                        <a:rPr lang="ru-RU" sz="14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гуманитарных наук 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«Великая и забытая…», 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посвященной 100-летию начала  Первой мировой войны.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Конкурс чтецов «Посвящается Первой мировой…» </a:t>
                      </a: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Учащиеся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5-8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классов 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2014-2015</a:t>
                      </a:r>
                      <a:endParaRPr lang="ru-RU" sz="140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Предметная неделя русского языка и литературы 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«Детство, опалённое войной…» 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Посвящается 70-летию Великой Победы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Конкурс </a:t>
                      </a:r>
                      <a:r>
                        <a:rPr lang="ru-RU" sz="1400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чтецов «Дети против войны» (проза и стихи) </a:t>
                      </a: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Учащиеся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5-9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классов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2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2015-2016</a:t>
                      </a:r>
                      <a:endParaRPr lang="ru-RU" sz="140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В рамках памятной даты со Дня рождения великого русского поэта А. С. Пушкина (6 февраля)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</a:rPr>
                        <a:t>Поэтическая переменка «Читаем стихи А. С. Пушкина»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Учащиеся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5-11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классов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В рамках празднования 9 Мая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Поэтическая переменка «Читаем стихи о Великой Отечественной войне»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Учащиеся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5-11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классов</a:t>
                      </a:r>
                      <a:endParaRPr lang="ru-RU" sz="14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-285776"/>
            <a:ext cx="7498080" cy="11430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Поэтические переменки</a:t>
            </a:r>
            <a:endParaRPr lang="ru-RU" sz="24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6386" name="Picture 2" descr="H:\Аттестация Рыковой Т. С Новая\Разработки\Поэтическая перемена\IMG_6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H:\Аттестация Рыковой Т. С Новая\Разработки\Поэтическая перемена\IMG_6535.JPG"/>
          <p:cNvPicPr>
            <a:picLocks noChangeAspect="1" noChangeArrowheads="1"/>
          </p:cNvPicPr>
          <p:nvPr/>
        </p:nvPicPr>
        <p:blipFill>
          <a:blip r:embed="rId3"/>
          <a:srcRect l="15381" b="20508"/>
          <a:stretch>
            <a:fillRect/>
          </a:stretch>
        </p:blipFill>
        <p:spPr bwMode="auto">
          <a:xfrm rot="5400000">
            <a:off x="6594492" y="692128"/>
            <a:ext cx="2751134" cy="193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:\Аттестация Рыковой Т. С Новая\Разработки\Поэтическая перемена\IMG_6541.JPG"/>
          <p:cNvPicPr>
            <a:picLocks noChangeAspect="1" noChangeArrowheads="1"/>
          </p:cNvPicPr>
          <p:nvPr/>
        </p:nvPicPr>
        <p:blipFill>
          <a:blip r:embed="rId4"/>
          <a:srcRect l="10000" t="-2667"/>
          <a:stretch>
            <a:fillRect/>
          </a:stretch>
        </p:blipFill>
        <p:spPr bwMode="auto">
          <a:xfrm>
            <a:off x="214282" y="3714752"/>
            <a:ext cx="3214710" cy="2750363"/>
          </a:xfrm>
          <a:prstGeom prst="rect">
            <a:avLst/>
          </a:prstGeom>
          <a:noFill/>
        </p:spPr>
      </p:pic>
      <p:pic>
        <p:nvPicPr>
          <p:cNvPr id="16389" name="Picture 5" descr="H:\Аттестация Рыковой Т. С Новая\Разработки\Поэтическая перемена\IMG_65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4228" y="3286124"/>
            <a:ext cx="2009772" cy="267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777\Desktop\Фото Май 2016\DSCF886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 l="14331" r="30555" b="-52175"/>
          <a:stretch>
            <a:fillRect/>
          </a:stretch>
        </p:blipFill>
        <p:spPr bwMode="auto">
          <a:xfrm>
            <a:off x="3428992" y="3857628"/>
            <a:ext cx="1685553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C:\Users\777\Desktop\Фото Май 2016\DSCF88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 l="21277" r="27659"/>
          <a:stretch>
            <a:fillRect/>
          </a:stretch>
        </p:blipFill>
        <p:spPr bwMode="auto">
          <a:xfrm>
            <a:off x="142844" y="571480"/>
            <a:ext cx="2143108" cy="314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C:\Users\777\Downloads\Поэтич.перемен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4737104" y="4121152"/>
            <a:ext cx="2679696" cy="200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428603"/>
          <a:ext cx="7715304" cy="6393549"/>
        </p:xfrm>
        <a:graphic>
          <a:graphicData uri="http://schemas.openxmlformats.org/drawingml/2006/table">
            <a:tbl>
              <a:tblPr/>
              <a:tblGrid>
                <a:gridCol w="947498"/>
                <a:gridCol w="3789989"/>
                <a:gridCol w="2977817"/>
              </a:tblGrid>
              <a:tr h="52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2013-2014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Муниципальный конкурс чтецов «Ода любимому городу», посвященный  40-летию города Усть-Илимска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Кравченко Милан, 6 класс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Диплом победителя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2014 - 2015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Муниципальный конкурс чтецов «Пусть помнит мир спасенный», посвященный 70-годовщине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ВОв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(МБУК «Централизованная библиотечная система»  г. Усть-Илимска)</a:t>
                      </a:r>
                      <a:endParaRPr lang="ru-RU" sz="11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 участника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Быргазов Михаил, 7 класс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Диплом 2 степени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Муниципальный конкурс чтецов «Не угасает свет его стихов» в рамках литературного фестиваля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Лермонтовские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чтения»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Кравченко Милана, 7 класс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Диплом 3 степени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Муниципальный конкурс чтецов в рамках Дня матери  «Любимой маме посвящается…»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Кравченко Милана, 7 класс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Диплом 2 степени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2015 - 2016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Муниципальный конкурс чтецов в рамках Дня матери «Любимой маме посвящается…»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Кравченко Милана, 8 класс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Диплом 2 степени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14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2016 - 2017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Международный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краудсорсинговый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интернет-проект  «Страна читающая» «Читаем классику в библиотеке»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 участника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Онищенко Евгений, 6 класс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Мурашко Виктория, 6 класс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Мурашко Яна, 6 класс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Всероссийский конкурс юных чтецов «Живая классика»  (муниципальный этап)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Кравченко Милана, 9 класс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Диплом 2 степени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Муниципальный конкурс чтецов в рамках Дня матери «Любимой маме посвящается…»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 участника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Кравченко Милана, 9 класс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Диплом 1 степени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Муниципальный конкурс чтецов, посвященный Дню Победы в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ВОв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, «В сердцах и книгах память о войне» (МБУК «Централизованная библиотечная система» г. Усть-Илимска)</a:t>
                      </a:r>
                      <a:endParaRPr lang="ru-RU" sz="1100" dirty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 участников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Кравченко Милана, 9 класс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Диплом 2 степени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3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2017 - 2018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Международный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краудсорсинговый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интернет-проект  «Страна читающая» «Читаем М. Цветаеву в библиотеке»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 участника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Участие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Муниципальный конкурс чтецов в рамках Дня матери «Любимой маме посвящается…»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Тихомирова Юлия, 10 класс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Диплом 1 степени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Кравченко Милана, 10 класс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Диплом 1 степени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3711" marR="43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285728"/>
            <a:ext cx="749808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0"/>
            <a:ext cx="2196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Результаты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26" name="Picture 2" descr="H:\Рабочий стол\2 Фото Апрель 2014\DSCF5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52"/>
            <a:ext cx="316113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uischool9.ru/vesti_17-18/180402/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амещающее содержимое 2" descr="20171129_173400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00364" y="3143247"/>
            <a:ext cx="3214710" cy="350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98080" cy="65403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Выставки творческих работ</a:t>
            </a:r>
            <a:endParaRPr lang="ru-RU" sz="24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1000108"/>
          <a:ext cx="7358114" cy="4714908"/>
        </p:xfrm>
        <a:graphic>
          <a:graphicData uri="http://schemas.openxmlformats.org/drawingml/2006/table">
            <a:tbl>
              <a:tblPr/>
              <a:tblGrid>
                <a:gridCol w="857256"/>
                <a:gridCol w="4786346"/>
                <a:gridCol w="1714512"/>
              </a:tblGrid>
              <a:tr h="589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Учебный год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Тема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Участники</a:t>
                      </a:r>
                      <a:endParaRPr lang="ru-RU" sz="160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2015-2016</a:t>
                      </a:r>
                      <a:endParaRPr lang="ru-RU" sz="160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Предметная неделя гуманитарных наук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 «Россия крепостная…», посвященной 155-летию отмены крепостного права в России 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Выставка рисунков «Россия крепостная…»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5 – 7 классы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2016-2017</a:t>
                      </a:r>
                      <a:endParaRPr lang="ru-RU" sz="160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Предметная неделя </a:t>
                      </a:r>
                      <a:r>
                        <a:rPr lang="ru-RU" sz="1600" b="1" dirty="0">
                          <a:latin typeface="Bookman Old Style" pitchFamily="18" charset="0"/>
                          <a:ea typeface="Calibri" panose="020F0502020204030204"/>
                          <a:cs typeface="Times New Roman" panose="02020603050405020304"/>
                        </a:rPr>
                        <a:t>«Рядом с настоящим – прошлое…»</a:t>
                      </a:r>
                      <a:r>
                        <a:rPr lang="ru-RU" sz="16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, посвящается </a:t>
                      </a:r>
                      <a:r>
                        <a:rPr lang="ru-RU" sz="1600" b="1" dirty="0">
                          <a:latin typeface="Bookman Old Style" pitchFamily="18" charset="0"/>
                          <a:ea typeface="Calibri" panose="020F0502020204030204"/>
                          <a:cs typeface="Times New Roman" panose="02020603050405020304"/>
                        </a:rPr>
                        <a:t>Международному дню памятников и исторических мест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Конкурс на лучшую творческую работу «Несуществующий памятник»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5 – 11 классы</a:t>
                      </a: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777\Downloads\Рис.Креп.пра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8191557" cy="61436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uischool9.ru/vesti_16-17/170518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281" y="142851"/>
            <a:ext cx="7655495" cy="658372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498080" cy="43971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Занимательные переменки для 3-6 классов «Памятники литературным героям» </a:t>
            </a: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uischool9.ru/vesti_16-17/170518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2984"/>
            <a:ext cx="3852287" cy="288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фото\IMG_20170427_110803.jpg"/>
          <p:cNvPicPr>
            <a:picLocks noChangeAspect="1" noChangeArrowheads="1"/>
          </p:cNvPicPr>
          <p:nvPr/>
        </p:nvPicPr>
        <p:blipFill>
          <a:blip r:embed="rId3" cstate="print"/>
          <a:srcRect l="2778" t="7407" r="13888"/>
          <a:stretch>
            <a:fillRect/>
          </a:stretch>
        </p:blipFill>
        <p:spPr bwMode="auto">
          <a:xfrm>
            <a:off x="3786182" y="3881456"/>
            <a:ext cx="3571900" cy="297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фото\IMG_20170427_111045.jpg"/>
          <p:cNvPicPr>
            <a:picLocks noChangeAspect="1" noChangeArrowheads="1"/>
          </p:cNvPicPr>
          <p:nvPr/>
        </p:nvPicPr>
        <p:blipFill>
          <a:blip r:embed="rId4" cstate="print"/>
          <a:srcRect l="5882" t="39216" r="35293"/>
          <a:stretch>
            <a:fillRect/>
          </a:stretch>
        </p:blipFill>
        <p:spPr bwMode="auto">
          <a:xfrm>
            <a:off x="428595" y="1214422"/>
            <a:ext cx="396374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85852" y="2000240"/>
            <a:ext cx="7572428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Воспитывает ребенка каждая минута жизни 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anose="020B0604020202020204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каждый уголок земли, каждый человек,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anose="020B0604020202020204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которым формирующаяся личность соприкасается.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anose="020B0604020202020204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://paidagogos.com/wp-content/uploads/2017/07/1005-768x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429132"/>
            <a:ext cx="2857520" cy="190501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 cstate="print"/>
          <a:srcRect r="3428" b="375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700808"/>
            <a:ext cx="6482598" cy="137100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BatangChe" panose="02030609000101010101" pitchFamily="49" charset="-127"/>
              </a:rPr>
              <a:t>18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BatangChe" panose="02030609000101010101" pitchFamily="49" charset="-127"/>
              </a:rPr>
              <a:t>апреля –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BatangChe" panose="02030609000101010101" pitchFamily="49" charset="-127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BatangChe" panose="02030609000101010101" pitchFamily="49" charset="-127"/>
              </a:rPr>
              <a:t> День памятников и исторических мест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BatangChe" panose="02030609000101010101" pitchFamily="49" charset="-127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BatangChe" panose="02030609000101010101" pitchFamily="49" charset="-127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BatangChe" panose="02030609000101010101" pitchFamily="49" charset="-127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BatangChe" panose="02030609000101010101" pitchFamily="49" charset="-127"/>
              </a:rPr>
              <a:t>Памятники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BatangChe" panose="02030609000101010101" pitchFamily="49" charset="-127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BatangChe" panose="02030609000101010101" pitchFamily="49" charset="-127"/>
              </a:rPr>
              <a:t> литературным героям</a:t>
            </a:r>
            <a:endParaRPr lang="ru-RU" b="1" dirty="0">
              <a:latin typeface="Segoe Print" panose="02000600000000000000" pitchFamily="2" charset="0"/>
              <a:ea typeface="BatangChe" panose="02030609000101010101" pitchFamily="49" charset="-127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7161-AC83-41A8-B499-31FBFF52CF2F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Picture 11" descr="95834800_large_3649705_Daniya2012_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166997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da2e14b9b046ceeb747f841a18bb5d15"/>
          <p:cNvPicPr>
            <a:picLocks noChangeAspect="1" noChangeArrowheads="1"/>
          </p:cNvPicPr>
          <p:nvPr/>
        </p:nvPicPr>
        <p:blipFill>
          <a:blip r:embed="rId4"/>
          <a:srcRect l="25641" t="9678" r="29487" b="-20968"/>
          <a:stretch>
            <a:fillRect/>
          </a:stretch>
        </p:blipFill>
        <p:spPr bwMode="auto">
          <a:xfrm>
            <a:off x="142844" y="142852"/>
            <a:ext cx="17828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UTAYNRRk3Tc"/>
          <p:cNvPicPr>
            <a:picLocks noChangeAspect="1" noChangeArrowheads="1"/>
          </p:cNvPicPr>
          <p:nvPr/>
        </p:nvPicPr>
        <p:blipFill>
          <a:blip r:embed="rId5"/>
          <a:srcRect b="9017"/>
          <a:stretch>
            <a:fillRect/>
          </a:stretch>
        </p:blipFill>
        <p:spPr bwMode="auto">
          <a:xfrm>
            <a:off x="6715140" y="4481513"/>
            <a:ext cx="1866900" cy="216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 l="12502" t="6680" r="16665"/>
          <a:stretch>
            <a:fillRect/>
          </a:stretch>
        </p:blipFill>
        <p:spPr bwMode="auto">
          <a:xfrm>
            <a:off x="7786710" y="357166"/>
            <a:ext cx="1214446" cy="199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&amp;Scy;&amp;kcy;&amp;acy;&amp;zcy;&amp;kcy;&amp;icy; &amp;SHcy;&amp;acy;&amp;rcy;&amp;lcy;&amp;yacy; &amp;Pcy;&amp;iecy;&amp;rcy;&amp;rcy;&amp;ocy;"/>
          <p:cNvPicPr>
            <a:picLocks noChangeAspect="1" noChangeArrowheads="1"/>
          </p:cNvPicPr>
          <p:nvPr/>
        </p:nvPicPr>
        <p:blipFill>
          <a:blip r:embed="rId7"/>
          <a:srcRect t="6982" r="3366"/>
          <a:stretch>
            <a:fillRect/>
          </a:stretch>
        </p:blipFill>
        <p:spPr bwMode="auto">
          <a:xfrm>
            <a:off x="3071802" y="4643446"/>
            <a:ext cx="2643206" cy="190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40" y="0"/>
            <a:ext cx="8212460" cy="11430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Уроки – путешествия </a:t>
            </a:r>
            <a:b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«Литературные места нашей Родины»</a:t>
            </a:r>
            <a:endParaRPr lang="ru-RU" sz="2400" i="1" dirty="0">
              <a:solidFill>
                <a:srgbClr val="0000FF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ds04.infourok.ru/uploads/ex/0e65/00016df4-37c76494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3071834" cy="2303876"/>
          </a:xfrm>
          <a:prstGeom prst="rect">
            <a:avLst/>
          </a:prstGeom>
          <a:noFill/>
        </p:spPr>
      </p:pic>
      <p:pic>
        <p:nvPicPr>
          <p:cNvPr id="5" name="Picture 2" descr="http://saratovskoe.ru/wp-content/uploads/2015/02/image0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143272" cy="2357454"/>
          </a:xfrm>
          <a:prstGeom prst="rect">
            <a:avLst/>
          </a:prstGeom>
          <a:noFill/>
        </p:spPr>
      </p:pic>
      <p:pic>
        <p:nvPicPr>
          <p:cNvPr id="46082" name="Picture 2" descr="C:\Users\777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929066"/>
            <a:ext cx="3643338" cy="2428892"/>
          </a:xfrm>
          <a:prstGeom prst="rect">
            <a:avLst/>
          </a:prstGeom>
          <a:noFill/>
        </p:spPr>
      </p:pic>
      <p:pic>
        <p:nvPicPr>
          <p:cNvPr id="7" name="Picture 2" descr="http://static.otzyv.expert/media/images/00881899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71942"/>
            <a:ext cx="3857652" cy="216671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2071678"/>
            <a:ext cx="5977912" cy="147218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C0000"/>
                </a:solidFill>
              </a:rPr>
              <a:t>Литературные места </a:t>
            </a:r>
            <a:br>
              <a:rPr lang="ru-RU" b="1" i="1" dirty="0" smtClean="0">
                <a:solidFill>
                  <a:srgbClr val="CC0000"/>
                </a:solidFill>
              </a:rPr>
            </a:br>
            <a:r>
              <a:rPr lang="ru-RU" b="1" i="1" dirty="0" smtClean="0">
                <a:solidFill>
                  <a:srgbClr val="CC0000"/>
                </a:solidFill>
              </a:rPr>
              <a:t>известных людей</a:t>
            </a:r>
            <a:endParaRPr lang="ru-RU" b="1" i="1" dirty="0">
              <a:solidFill>
                <a:srgbClr val="CC0000"/>
              </a:solidFill>
            </a:endParaRPr>
          </a:p>
        </p:txBody>
      </p:sp>
      <p:pic>
        <p:nvPicPr>
          <p:cNvPr id="5" name="Picture 2" descr="https://ds02.infourok.ru/uploads/ex/0f6f/000391de-a39cd8ce/hello_html_4ea7e9ea.png"/>
          <p:cNvPicPr>
            <a:picLocks noChangeAspect="1" noChangeArrowheads="1"/>
          </p:cNvPicPr>
          <p:nvPr/>
        </p:nvPicPr>
        <p:blipFill>
          <a:blip r:embed="rId2" cstate="print"/>
          <a:srcRect b="10647"/>
          <a:stretch>
            <a:fillRect/>
          </a:stretch>
        </p:blipFill>
        <p:spPr bwMode="auto">
          <a:xfrm>
            <a:off x="6929454" y="357166"/>
            <a:ext cx="1640131" cy="191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litmoon.ucoz.ru/_ph/1/961578129.jpg"/>
          <p:cNvPicPr>
            <a:picLocks noChangeAspect="1" noChangeArrowheads="1"/>
          </p:cNvPicPr>
          <p:nvPr/>
        </p:nvPicPr>
        <p:blipFill>
          <a:blip r:embed="rId3" cstate="print"/>
          <a:srcRect r="1041" b="5618"/>
          <a:stretch>
            <a:fillRect/>
          </a:stretch>
        </p:blipFill>
        <p:spPr bwMode="auto">
          <a:xfrm>
            <a:off x="214282" y="142852"/>
            <a:ext cx="1714512" cy="211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xn--63-6kcef.xn--p1ai/d/399590/d/%D0%90%D0%A0%D0%A2_1614.jpg"/>
          <p:cNvPicPr>
            <a:picLocks noChangeAspect="1" noChangeArrowheads="1"/>
          </p:cNvPicPr>
          <p:nvPr/>
        </p:nvPicPr>
        <p:blipFill>
          <a:blip r:embed="rId4"/>
          <a:srcRect r="2181" b="28559"/>
          <a:stretch>
            <a:fillRect/>
          </a:stretch>
        </p:blipFill>
        <p:spPr bwMode="auto">
          <a:xfrm>
            <a:off x="142844" y="3714752"/>
            <a:ext cx="2214578" cy="265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v-tagile.ru/images/news2/06_06_pushkin/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42852"/>
            <a:ext cx="1785950" cy="206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pp.userapi.com/c5395/u47654674/155381293/z_c7634eb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714752"/>
            <a:ext cx="2110459" cy="276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img10.proshkolu.ru/content/media/pic/std/4000000/3522000/3521208-c04f3847cfcc90a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500438"/>
            <a:ext cx="2238409" cy="309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sz="2800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sz="2800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Литературный марафон: историческая повесть С.Заречной «Казачок графа </a:t>
            </a:r>
            <a:r>
              <a:rPr lang="ru-RU" sz="2400" i="1" dirty="0" err="1" smtClean="0">
                <a:solidFill>
                  <a:srgbClr val="0000FF"/>
                </a:solidFill>
                <a:latin typeface="Bookman Old Style" pitchFamily="18" charset="0"/>
              </a:rPr>
              <a:t>Моркова</a:t>
            </a:r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» (школьное радио) </a:t>
            </a:r>
            <a:r>
              <a:rPr lang="ru-RU" sz="2800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sz="2800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sz="28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643050"/>
            <a:ext cx="392907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imes New Roman" panose="02020603050405020304"/>
                <a:cs typeface="Times New Roman" panose="02020603050405020304"/>
              </a:rPr>
              <a:t>Предметная неделя гуманитарных наук</a:t>
            </a:r>
            <a:endParaRPr lang="ru-RU" dirty="0" smtClean="0">
              <a:latin typeface="Bookman Old Style" pitchFamily="18" charset="0"/>
              <a:ea typeface="Times New Roman" panose="02020603050405020304"/>
              <a:cs typeface="Times New Roman" panose="02020603050405020304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imes New Roman" panose="02020603050405020304"/>
                <a:cs typeface="Times New Roman" panose="02020603050405020304"/>
              </a:rPr>
              <a:t> «Россия крепостная…», посвященная 155-летию отмены крепостного права в России </a:t>
            </a:r>
            <a:endParaRPr lang="ru-RU" dirty="0">
              <a:latin typeface="Bookman Old Style" pitchFamily="18" charset="0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1028" name="Picture 4" descr="http://gym363.spb.ru/wp-content/uploads/2014/10/%D1%80%D0%B0%D0%B4%D0%B8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249489" cy="161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zefir-fm.by/wp-content/uploads/2018/01/RadioDe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837180"/>
            <a:ext cx="2824218" cy="1806506"/>
          </a:xfrm>
          <a:prstGeom prst="rect">
            <a:avLst/>
          </a:prstGeom>
          <a:noFill/>
        </p:spPr>
      </p:pic>
      <p:pic>
        <p:nvPicPr>
          <p:cNvPr id="1032" name="Picture 8" descr="http://s018.radikal.ru/i508/1604/bf/e785e8d715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000240"/>
            <a:ext cx="3529038" cy="464347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501090" cy="114300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Литературно-музыкальная композиция</a:t>
            </a:r>
            <a:b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«Завтра была война» в рамках 70-летия Великой Победы</a:t>
            </a:r>
            <a:endParaRPr lang="ru-RU" sz="2400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2289" name="Picture 1" descr="H:\29.04.15 Завтра была война\04291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H:\29.04.15 Завтра была война\04291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417912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:\29.04.15 Завтра была война\04291055.JPG"/>
          <p:cNvPicPr>
            <a:picLocks noChangeAspect="1" noChangeArrowheads="1"/>
          </p:cNvPicPr>
          <p:nvPr/>
        </p:nvPicPr>
        <p:blipFill>
          <a:blip r:embed="rId4" cstate="print"/>
          <a:srcRect l="7463" t="13433" r="11940"/>
          <a:stretch>
            <a:fillRect/>
          </a:stretch>
        </p:blipFill>
        <p:spPr bwMode="auto">
          <a:xfrm>
            <a:off x="4929190" y="1071546"/>
            <a:ext cx="3857652" cy="276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:\29.04.15 Завтра была война\04291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857628"/>
            <a:ext cx="417912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H:\29.04.15 Завтра была война\04291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428999"/>
            <a:ext cx="4987939" cy="3325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:\29.04.15 Завтра была война\04291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85852" y="2000240"/>
            <a:ext cx="7572428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Воспитывает ребенка каждая минута жизни 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anose="020B0604020202020204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каждый уголок земли, каждый человек,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anose="020B0604020202020204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которым формирующаяся личность соприкасается.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anose="020B0604020202020204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H:\Аттестация Рыковой Т. С Новая\Разработки\Поэтическая перемена\IMG_6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256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777\Downloads\Фото Декабрь 2012 2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0057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uischool9.ru/vesti_16-17/170518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52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:\29.04.15 Завтра была война\04291055.JPG"/>
          <p:cNvPicPr>
            <a:picLocks noChangeAspect="1" noChangeArrowheads="1"/>
          </p:cNvPicPr>
          <p:nvPr/>
        </p:nvPicPr>
        <p:blipFill>
          <a:blip r:embed="rId5" cstate="print"/>
          <a:srcRect l="7463" t="13433" r="11940"/>
          <a:stretch>
            <a:fillRect/>
          </a:stretch>
        </p:blipFill>
        <p:spPr bwMode="auto">
          <a:xfrm>
            <a:off x="6357950" y="214290"/>
            <a:ext cx="2428892" cy="173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Замещающее содержимое 2" descr="20171129_17340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142852"/>
            <a:ext cx="1655024" cy="180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:\Рабочий стол\2 Фото Апрель 2014\DSCF5244.JPG"/>
          <p:cNvPicPr>
            <a:picLocks noChangeAspect="1" noChangeArrowheads="1"/>
          </p:cNvPicPr>
          <p:nvPr/>
        </p:nvPicPr>
        <p:blipFill>
          <a:blip r:embed="rId7" cstate="print"/>
          <a:srcRect t="18644"/>
          <a:stretch>
            <a:fillRect/>
          </a:stretch>
        </p:blipFill>
        <p:spPr bwMode="auto">
          <a:xfrm>
            <a:off x="0" y="2428868"/>
            <a:ext cx="2143140" cy="232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684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Интеллектуальные игры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857232"/>
          <a:ext cx="7072362" cy="5327904"/>
        </p:xfrm>
        <a:graphic>
          <a:graphicData uri="http://schemas.openxmlformats.org/drawingml/2006/table">
            <a:tbl>
              <a:tblPr/>
              <a:tblGrid>
                <a:gridCol w="729715"/>
                <a:gridCol w="3927344"/>
                <a:gridCol w="2415303"/>
              </a:tblGrid>
              <a:tr h="740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Учебный год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Тема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Участники</a:t>
                      </a:r>
                      <a:endParaRPr lang="ru-RU" sz="160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2012-2013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Предметная неделя русского языка и литературы «Недаром помнит вся Россия про день Бородина…», </a:t>
                      </a:r>
                      <a:r>
                        <a:rPr lang="ru-RU" sz="16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посвященная Году Российской истории и 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200-летию Бородинского сражения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Интеллектуальная игра «Да, были люди в наше время …»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Разновозрастные команды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5, 6, 7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классов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(Рыкова Т. С.)</a:t>
                      </a: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2016-2017</a:t>
                      </a:r>
                      <a:endParaRPr lang="ru-RU" sz="160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Предметная неделя </a:t>
                      </a:r>
                      <a:r>
                        <a:rPr lang="ru-RU" sz="1600" b="1" dirty="0">
                          <a:latin typeface="Bookman Old Style" pitchFamily="18" charset="0"/>
                          <a:ea typeface="Calibri" panose="020F0502020204030204"/>
                          <a:cs typeface="Times New Roman" panose="02020603050405020304"/>
                        </a:rPr>
                        <a:t>«Рядом с настоящим – прошлое…»</a:t>
                      </a:r>
                      <a:r>
                        <a:rPr lang="ru-RU" sz="1600" b="1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, посвящается </a:t>
                      </a:r>
                      <a:r>
                        <a:rPr lang="ru-RU" sz="1600" b="1" dirty="0">
                          <a:latin typeface="Bookman Old Style" pitchFamily="18" charset="0"/>
                          <a:ea typeface="Calibri" panose="020F0502020204030204"/>
                          <a:cs typeface="Times New Roman" panose="02020603050405020304"/>
                        </a:rPr>
                        <a:t>Международному дню памятников и исторических мест</a:t>
                      </a: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Интеллектуальная </a:t>
                      </a:r>
                      <a:r>
                        <a:rPr lang="ru-RU" sz="1600" dirty="0" smtClean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игра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ru-RU" sz="1600" dirty="0"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«Из книги – на пьедестал» </a:t>
                      </a: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Команды 6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классов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(Корнева Е. Н, 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 panose="02020603050405020304"/>
                          <a:cs typeface="Times New Roman" panose="02020603050405020304"/>
                        </a:rPr>
                        <a:t>Рыкова Т. С.)</a:t>
                      </a:r>
                      <a:endParaRPr lang="ru-RU" sz="1600" dirty="0" smtClean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Bookman Old Style" pitchFamily="18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-500098" y="214290"/>
            <a:ext cx="9525000" cy="285749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>   </a:t>
            </a:r>
            <a:b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4900" b="1" i="1" dirty="0" smtClean="0">
                <a:solidFill>
                  <a:srgbClr val="FF0000"/>
                </a:solidFill>
                <a:latin typeface="Bookman Old Style" pitchFamily="18" charset="0"/>
              </a:rPr>
              <a:t>СВОЯ ИГРА</a:t>
            </a:r>
            <a:br>
              <a:rPr lang="ru-RU" sz="49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4900" b="1" i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000372"/>
            <a:ext cx="87154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Arial Black" pitchFamily="34" charset="0"/>
                <a:ea typeface="Times New Roman" panose="02020603050405020304"/>
                <a:cs typeface="Times New Roman" panose="02020603050405020304"/>
              </a:rPr>
              <a:t>«Да, были люди в наше время …»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41988" name="Picture 4" descr="https://ds04.infourok.ru/uploads/ex/0d72/00011ee1-68cfc7f8/img0.jpg"/>
          <p:cNvPicPr>
            <a:picLocks noChangeAspect="1" noChangeArrowheads="1"/>
          </p:cNvPicPr>
          <p:nvPr/>
        </p:nvPicPr>
        <p:blipFill>
          <a:blip r:embed="rId3"/>
          <a:srcRect l="5063" t="57384" r="10126" b="12236"/>
          <a:stretch>
            <a:fillRect/>
          </a:stretch>
        </p:blipFill>
        <p:spPr bwMode="auto">
          <a:xfrm>
            <a:off x="369032" y="4011158"/>
            <a:ext cx="8203496" cy="2203924"/>
          </a:xfrm>
          <a:prstGeom prst="rect">
            <a:avLst/>
          </a:prstGeom>
          <a:noFill/>
        </p:spPr>
      </p:pic>
      <p:pic>
        <p:nvPicPr>
          <p:cNvPr id="41990" name="Picture 6" descr="http://static.my-shop.ru/product/3/295/2947245.jpg"/>
          <p:cNvPicPr>
            <a:picLocks noChangeAspect="1" noChangeArrowheads="1"/>
          </p:cNvPicPr>
          <p:nvPr/>
        </p:nvPicPr>
        <p:blipFill>
          <a:blip r:embed="rId4"/>
          <a:srcRect l="7883" t="9146" r="11035" b="8536"/>
          <a:stretch>
            <a:fillRect/>
          </a:stretch>
        </p:blipFill>
        <p:spPr bwMode="auto">
          <a:xfrm>
            <a:off x="285720" y="214290"/>
            <a:ext cx="2286015" cy="1714512"/>
          </a:xfrm>
          <a:prstGeom prst="rect">
            <a:avLst/>
          </a:prstGeom>
          <a:noFill/>
        </p:spPr>
      </p:pic>
      <p:pic>
        <p:nvPicPr>
          <p:cNvPr id="41992" name="Picture 8" descr="http://5istoriya.net/datas/istorija/Igra-po-vojne-1812/0015-015-Igra-po-vojne-1812.jpg"/>
          <p:cNvPicPr>
            <a:picLocks noChangeAspect="1" noChangeArrowheads="1"/>
          </p:cNvPicPr>
          <p:nvPr/>
        </p:nvPicPr>
        <p:blipFill>
          <a:blip r:embed="rId5"/>
          <a:srcRect l="27058" t="24977" r="22988" b="11193"/>
          <a:stretch>
            <a:fillRect/>
          </a:stretch>
        </p:blipFill>
        <p:spPr bwMode="auto">
          <a:xfrm>
            <a:off x="6572264" y="285728"/>
            <a:ext cx="2161776" cy="207170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7924800" cy="67056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ru-RU" sz="2000" b="1" i="1" dirty="0" smtClean="0"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«Угадай слово…»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  <a:hlinkClick r:id="rId2" action="ppaction://hlinksldjump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2" action="ppaction://hlinksldjump"/>
              </a:rPr>
              <a:t>5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3" action="ppaction://hlinksldjump"/>
              </a:rPr>
              <a:t>10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4" action="ppaction://hlinksldjump"/>
              </a:rPr>
              <a:t>15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5" action="ppaction://hlinksldjump"/>
              </a:rPr>
              <a:t> 20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6" action="ppaction://hlinksldjump"/>
              </a:rPr>
              <a:t> 25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4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«Продолжи строчку…»                       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7" action="ppaction://hlinksldjump"/>
              </a:rPr>
              <a:t> 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8" action="ppaction://hlinksldjump"/>
              </a:rPr>
              <a:t>10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9" action="ppaction://hlinksldjump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0" action="ppaction://hlinksldjump"/>
              </a:rPr>
              <a:t>15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9" action="ppaction://hlinksldjump"/>
              </a:rPr>
              <a:t> 20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1" action="ppaction://hlinksldjump"/>
              </a:rPr>
              <a:t>25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«События войны»                               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6" action="ppaction://hlinksldjump"/>
              </a:rPr>
              <a:t>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7" action="ppaction://hlinksldjump"/>
              </a:rPr>
              <a:t>10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2" action="ppaction://hlinksldjump"/>
              </a:rPr>
              <a:t>15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0" action="ppaction://hlinksldjump"/>
              </a:rPr>
              <a:t>20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3" action="ppaction://hlinksldjump"/>
              </a:rPr>
              <a:t>25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«Чей портрет?»                                   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2" action="ppaction://hlinksldjump"/>
              </a:rPr>
              <a:t>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8" action="ppaction://hlinksldjump"/>
              </a:rPr>
              <a:t>10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9" action="ppaction://hlinksldjump"/>
              </a:rPr>
              <a:t>15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5" action="ppaction://hlinksldjump"/>
              </a:rPr>
              <a:t>20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4" action="ppaction://hlinksldjump"/>
              </a:rPr>
              <a:t>25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Обо всем и обо всех...                        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4" action="ppaction://hlinksldjump"/>
              </a:rPr>
              <a:t>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5" action="ppaction://hlinksldjump"/>
              </a:rPr>
              <a:t>10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6" action="ppaction://hlinksldjump"/>
              </a:rPr>
              <a:t>15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" action="ppaction://noaction"/>
              </a:rPr>
              <a:t>20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" action="ppaction://noaction"/>
              </a:rPr>
              <a:t>25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Каверзные вопросы                           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7" action="ppaction://hlinksldjump"/>
              </a:rPr>
              <a:t>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8" action="ppaction://hlinksldjump"/>
              </a:rPr>
              <a:t>10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9" action="ppaction://hlinksldjump"/>
              </a:rPr>
              <a:t>15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" action="ppaction://noaction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20" action="ppaction://hlinksldjump"/>
              </a:rPr>
              <a:t>20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21" action="ppaction://hlinksldjump"/>
              </a:rPr>
              <a:t>25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Кому принадлежат слова?                 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5" action="ppaction://hlinksldjump"/>
              </a:rPr>
              <a:t>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1" action="ppaction://hlinksldjump"/>
              </a:rPr>
              <a:t>10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8" action="ppaction://hlinksldjump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22" action="ppaction://hlinksldjump"/>
              </a:rPr>
              <a:t>15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17" action="ppaction://hlinksldjump"/>
              </a:rPr>
              <a:t>20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" action="ppaction://noaction"/>
              </a:rPr>
              <a:t> 25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«Сколько? Сколько?»                          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rId22" action="ppaction://hlinksldjump"/>
              </a:rPr>
              <a:t>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" action="ppaction://noaction"/>
              </a:rPr>
              <a:t>10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" action="ppaction://noaction"/>
              </a:rPr>
              <a:t>15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" action="ppaction://noaction"/>
              </a:rPr>
              <a:t>20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  <a:hlinkClick r:id="" action="ppaction://noaction"/>
              </a:rPr>
              <a:t>25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endParaRPr lang="ru-RU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sz="2000" b="1" i="1" dirty="0" smtClean="0">
              <a:solidFill>
                <a:srgbClr val="823A0E"/>
              </a:solidFill>
              <a:latin typeface="Bookman Old Style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-685800" y="0"/>
            <a:ext cx="9525000" cy="2438400"/>
          </a:xfrm>
        </p:spPr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>   СВОЯ ИГРА</a:t>
            </a:r>
            <a:b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>      </a:t>
            </a: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«Из книги  - на пьедестал»</a:t>
            </a:r>
          </a:p>
        </p:txBody>
      </p:sp>
      <p:pic>
        <p:nvPicPr>
          <p:cNvPr id="2" name="Picture 2" descr="https://ds04.infourok.ru/uploads/ex/077e/00023de5-5820142a/img0.jpg"/>
          <p:cNvPicPr>
            <a:picLocks noChangeAspect="1" noChangeArrowheads="1"/>
          </p:cNvPicPr>
          <p:nvPr/>
        </p:nvPicPr>
        <p:blipFill>
          <a:blip r:embed="rId4"/>
          <a:srcRect l="56411" t="30770" r="16665" b="12819"/>
          <a:stretch>
            <a:fillRect/>
          </a:stretch>
        </p:blipFill>
        <p:spPr bwMode="auto">
          <a:xfrm>
            <a:off x="3857620" y="2357430"/>
            <a:ext cx="1857388" cy="2918753"/>
          </a:xfrm>
          <a:prstGeom prst="rect">
            <a:avLst/>
          </a:prstGeom>
          <a:noFill/>
        </p:spPr>
      </p:pic>
      <p:pic>
        <p:nvPicPr>
          <p:cNvPr id="3076" name="Picture 4" descr="https://ds04.infourok.ru/uploads/ex/063e/000cc3f5-495c8164/img12.jpg"/>
          <p:cNvPicPr>
            <a:picLocks noChangeAspect="1" noChangeArrowheads="1"/>
          </p:cNvPicPr>
          <p:nvPr/>
        </p:nvPicPr>
        <p:blipFill>
          <a:blip r:embed="rId5"/>
          <a:srcRect l="17969" t="30209" r="21094" b="5208"/>
          <a:stretch>
            <a:fillRect/>
          </a:stretch>
        </p:blipFill>
        <p:spPr bwMode="auto">
          <a:xfrm>
            <a:off x="6072198" y="1928802"/>
            <a:ext cx="2855214" cy="2269516"/>
          </a:xfrm>
          <a:prstGeom prst="rect">
            <a:avLst/>
          </a:prstGeom>
          <a:noFill/>
        </p:spPr>
      </p:pic>
      <p:pic>
        <p:nvPicPr>
          <p:cNvPr id="3078" name="Picture 6" descr="https://ds03.infourok.ru/uploads/ex/10c2/0002f6f1-869fefa3/img23.jpg"/>
          <p:cNvPicPr>
            <a:picLocks noChangeAspect="1" noChangeArrowheads="1"/>
          </p:cNvPicPr>
          <p:nvPr/>
        </p:nvPicPr>
        <p:blipFill>
          <a:blip r:embed="rId6"/>
          <a:srcRect l="34667" t="12445" r="5332" b="35999"/>
          <a:stretch>
            <a:fillRect/>
          </a:stretch>
        </p:blipFill>
        <p:spPr bwMode="auto">
          <a:xfrm>
            <a:off x="6286480" y="4572008"/>
            <a:ext cx="2857520" cy="1841513"/>
          </a:xfrm>
          <a:prstGeom prst="rect">
            <a:avLst/>
          </a:prstGeom>
          <a:noFill/>
        </p:spPr>
      </p:pic>
      <p:pic>
        <p:nvPicPr>
          <p:cNvPr id="3084" name="Picture 12" descr="http://cs616519.vk.me/v616519570/14985/j9aUelLLwP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857364"/>
            <a:ext cx="2786082" cy="2089561"/>
          </a:xfrm>
          <a:prstGeom prst="rect">
            <a:avLst/>
          </a:prstGeom>
          <a:noFill/>
        </p:spPr>
      </p:pic>
      <p:pic>
        <p:nvPicPr>
          <p:cNvPr id="3086" name="Picture 14" descr="https://ds03.infourok.ru/uploads/ex/10c2/0002f6f1-869fefa3/img9.jpg"/>
          <p:cNvPicPr>
            <a:picLocks noChangeAspect="1" noChangeArrowheads="1"/>
          </p:cNvPicPr>
          <p:nvPr/>
        </p:nvPicPr>
        <p:blipFill>
          <a:blip r:embed="rId8"/>
          <a:srcRect l="47118" t="3175" r="8834" b="15873"/>
          <a:stretch>
            <a:fillRect/>
          </a:stretch>
        </p:blipFill>
        <p:spPr bwMode="auto">
          <a:xfrm>
            <a:off x="1142976" y="4000504"/>
            <a:ext cx="1928826" cy="2658652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 Герои сказок                                    </a:t>
            </a:r>
            <a:r>
              <a:rPr lang="ru-RU" sz="2400" b="1" i="1" dirty="0" smtClean="0">
                <a:latin typeface="Bookman Old Style" pitchFamily="18" charset="0"/>
                <a:hlinkClick r:id="rId3" action="ppaction://hlinksldjump"/>
              </a:rPr>
              <a:t>5 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  <a:hlinkClick r:id="rId4" action="ppaction://hlinksldjump"/>
              </a:rPr>
              <a:t>10 </a:t>
            </a:r>
            <a:r>
              <a:rPr lang="ru-RU" sz="2400" b="1" i="1" dirty="0" smtClean="0">
                <a:latin typeface="Bookman Old Style" pitchFamily="18" charset="0"/>
              </a:rPr>
              <a:t>  </a:t>
            </a:r>
            <a:r>
              <a:rPr lang="ru-RU" sz="2400" b="1" i="1" dirty="0" smtClean="0">
                <a:latin typeface="Bookman Old Style" pitchFamily="18" charset="0"/>
                <a:hlinkClick r:id="rId5" action="ppaction://hlinksldjump"/>
              </a:rPr>
              <a:t>15 </a:t>
            </a:r>
            <a:r>
              <a:rPr lang="ru-RU" sz="2400" b="1" i="1" dirty="0" smtClean="0">
                <a:latin typeface="Bookman Old Style" pitchFamily="18" charset="0"/>
              </a:rPr>
              <a:t>  </a:t>
            </a:r>
            <a:r>
              <a:rPr lang="ru-RU" sz="2400" b="1" i="1" dirty="0" smtClean="0">
                <a:latin typeface="Bookman Old Style" pitchFamily="18" charset="0"/>
                <a:hlinkClick r:id="rId6" action="ppaction://hlinksldjump"/>
              </a:rPr>
              <a:t>20</a:t>
            </a:r>
            <a:r>
              <a:rPr lang="ru-RU" sz="2400" b="1" i="1" dirty="0" smtClean="0">
                <a:latin typeface="Bookman Old Style" pitchFamily="18" charset="0"/>
              </a:rPr>
              <a:t>    </a:t>
            </a:r>
            <a:r>
              <a:rPr lang="ru-RU" sz="2400" b="1" i="1" dirty="0" smtClean="0">
                <a:latin typeface="Bookman Old Style" pitchFamily="18" charset="0"/>
                <a:hlinkClick r:id="rId5" action="ppaction://hlinksldjump"/>
              </a:rPr>
              <a:t>25</a:t>
            </a:r>
            <a:endParaRPr lang="ru-RU" sz="2400" b="1" i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8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А. С. Пушкин и его герои               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3" action="ppaction://hlinksldjump"/>
              </a:rPr>
              <a:t>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4" action="ppaction://hlinksldjump"/>
              </a:rPr>
              <a:t>10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15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6" action="ppaction://hlinksldjump"/>
              </a:rPr>
              <a:t>20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25</a:t>
            </a:r>
            <a:endParaRPr lang="ru-RU" sz="24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8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И. С. Тургенев и его герои              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3" action="ppaction://hlinksldjump"/>
              </a:rPr>
              <a:t>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4" action="ppaction://hlinksldjump"/>
              </a:rPr>
              <a:t>10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15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6" action="ppaction://hlinksldjump"/>
              </a:rPr>
              <a:t>20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25</a:t>
            </a:r>
            <a:endParaRPr lang="ru-RU" sz="24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8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А. П. Чехов и его герои                   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3" action="ppaction://hlinksldjump"/>
              </a:rPr>
              <a:t>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4" action="ppaction://hlinksldjump"/>
              </a:rPr>
              <a:t>10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15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6" action="ppaction://hlinksldjump"/>
              </a:rPr>
              <a:t>20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25</a:t>
            </a:r>
            <a:endParaRPr lang="ru-RU" sz="24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8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А. А. Крылов и его герои                 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3" action="ppaction://hlinksldjump"/>
              </a:rPr>
              <a:t>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4" action="ppaction://hlinksldjump"/>
              </a:rPr>
              <a:t>10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15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6" action="ppaction://hlinksldjump"/>
              </a:rPr>
              <a:t>20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25</a:t>
            </a:r>
            <a:endParaRPr lang="ru-RU" sz="24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8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Литературные места                    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3" action="ppaction://hlinksldjump"/>
              </a:rPr>
              <a:t>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4" action="ppaction://hlinksldjump"/>
              </a:rPr>
              <a:t>10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15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6" action="ppaction://hlinksldjump"/>
              </a:rPr>
              <a:t>20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25</a:t>
            </a:r>
            <a:endParaRPr lang="ru-RU" sz="24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800" b="1" i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Памятники поэтам и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 писателям                                     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3" action="ppaction://hlinksldjump"/>
              </a:rPr>
              <a:t>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4" action="ppaction://hlinksldjump"/>
              </a:rPr>
              <a:t>10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15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6" action="ppaction://hlinksldjump"/>
              </a:rPr>
              <a:t>20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</a:rPr>
              <a:t>    </a:t>
            </a:r>
            <a:r>
              <a:rPr lang="ru-RU" sz="2400" b="1" i="1" dirty="0" smtClean="0">
                <a:solidFill>
                  <a:srgbClr val="823A0E"/>
                </a:solidFill>
                <a:latin typeface="Bookman Old Style" pitchFamily="18" charset="0"/>
                <a:hlinkClick r:id="rId5" action="ppaction://hlinksldjump"/>
              </a:rPr>
              <a:t>25</a:t>
            </a:r>
            <a:endParaRPr lang="ru-RU" sz="24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8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Разное                                                  </a:t>
            </a:r>
            <a:r>
              <a:rPr lang="ru-RU" sz="2400" b="1" i="1" dirty="0" smtClean="0">
                <a:latin typeface="Bookman Old Style" pitchFamily="18" charset="0"/>
                <a:hlinkClick r:id="" action="ppaction://noaction"/>
              </a:rPr>
              <a:t>5 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  <a:hlinkClick r:id="" action="ppaction://noaction"/>
              </a:rPr>
              <a:t>10 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  <a:hlinkClick r:id="" action="ppaction://noaction"/>
              </a:rPr>
              <a:t>15 </a:t>
            </a:r>
            <a:r>
              <a:rPr lang="ru-RU" sz="2400" b="1" i="1" dirty="0" smtClean="0">
                <a:latin typeface="Bookman Old Style" pitchFamily="18" charset="0"/>
              </a:rPr>
              <a:t>  </a:t>
            </a:r>
            <a:r>
              <a:rPr lang="ru-RU" sz="2400" b="1" i="1" dirty="0" smtClean="0">
                <a:latin typeface="Bookman Old Style" pitchFamily="18" charset="0"/>
                <a:hlinkClick r:id="" action="ppaction://noaction"/>
              </a:rPr>
              <a:t>20 </a:t>
            </a:r>
            <a:r>
              <a:rPr lang="ru-RU" sz="2400" b="1" i="1" dirty="0" smtClean="0">
                <a:latin typeface="Bookman Old Style" pitchFamily="18" charset="0"/>
              </a:rPr>
              <a:t>   </a:t>
            </a:r>
            <a:r>
              <a:rPr lang="ru-RU" sz="2400" b="1" i="1" dirty="0" smtClean="0">
                <a:latin typeface="Bookman Old Style" pitchFamily="18" charset="0"/>
                <a:hlinkClick r:id="" action="ppaction://noaction"/>
              </a:rPr>
              <a:t>25</a:t>
            </a:r>
            <a:endParaRPr lang="ru-RU" sz="2400" b="1" i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8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1800" b="1" i="1" dirty="0" smtClean="0">
              <a:solidFill>
                <a:srgbClr val="823A0E"/>
              </a:solidFill>
              <a:latin typeface="Bookman Old Style" pitchFamily="18" charset="0"/>
            </a:endParaRP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uischool9.ru/_ph/27/5768692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35768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uischool9.ru/_ph/27/6976450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AutoShape 2" descr="https://mail.rambler.ru/m/folder/INBOX/6198.8/view/id/%D0%A4%D0%BE%D1%82%D0%BE%20%D0%94%D0%B5%D0%BA%D0%B0%D0%B1%D1%80%D1%8C%202012%202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mail.rambler.ru/m/folder/INBOX/6198.8/view/id/%D0%A4%D0%BE%D1%82%D0%BE%20%D0%94%D0%B5%D0%BA%D0%B0%D0%B1%D1%80%D1%8C%202012%202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mail.rambler.ru/m/folder/INBOX/6198.8/view/id/%D0%A4%D0%BE%D1%82%D0%BE%20%D0%94%D0%B5%D0%BA%D0%B0%D0%B1%D1%80%D1%8C%202012%202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C:\Users\777\Downloads\Фото Декабрь 2012 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86124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5" name="AutoShape 9" descr="https://mail.rambler.ru/m/folder/INBOX/6198.6/view/id/%D0%9F%D0%BE%D1%8D%D1%82%D0%B8%D1%87.%D0%BF%D0%B5%D1%80%D0%B5%D0%BC%D0%B5%D0%BD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s://mail.rambler.ru/m/folder/INBOX/6198.7/view/id/%D0%A0%D0%B8%D1%81.%D0%9A%D1%80%D0%B5%D0%BF.%D0%BF%D1%80%D0%B0%D0%B2%D0%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0" name="Picture 14" descr="H:\Статья Пушкин рыкова\P1260214.JPG"/>
          <p:cNvPicPr>
            <a:picLocks noChangeAspect="1" noChangeArrowheads="1"/>
          </p:cNvPicPr>
          <p:nvPr/>
        </p:nvPicPr>
        <p:blipFill>
          <a:blip r:embed="rId5" cstate="print"/>
          <a:srcRect t="19858" r="4254"/>
          <a:stretch>
            <a:fillRect/>
          </a:stretch>
        </p:blipFill>
        <p:spPr bwMode="auto">
          <a:xfrm>
            <a:off x="0" y="3714752"/>
            <a:ext cx="466565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33522" cy="51115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Bookman Old Style" pitchFamily="18" charset="0"/>
              </a:rPr>
              <a:t>Результаты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857232"/>
          <a:ext cx="7286676" cy="5398008"/>
        </p:xfrm>
        <a:graphic>
          <a:graphicData uri="http://schemas.openxmlformats.org/drawingml/2006/table">
            <a:tbl>
              <a:tblPr/>
              <a:tblGrid>
                <a:gridCol w="654641"/>
                <a:gridCol w="4440350"/>
                <a:gridCol w="2191685"/>
              </a:tblGrid>
              <a:tr h="94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2013 - 2014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Молодежный центр «Акцент» МБУК «Централизованная библиотечная система»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Муниципальная серия интеллектуальных игр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Брейн-ринг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» среди обучающихся 8 классов МОУ.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Сборная команда 8-ых классов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Участие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(Сертификат)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94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2014 - 2015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Муниципальная интеллектуальная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игра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Брейн-ринг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» в рамках литературного фестиваля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Лермонтовские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чтения»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Шефибейли Алена, 8 класс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(Диплом 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степени)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Молодежный центр «Акцент» МБУК «Централизованная библиотечная система»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Муниципальная серия интеллектуальных игр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Брейн-ринг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» среди обучающихся 8 классов МОУ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Сборная команда 8-х классов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 место.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Молодежный центр «Акцент» МБУК «Централизованная библиотечная система»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Муниципальная серия познавательно-развлекательных игр «Сто к одному» среди команд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Сборная команда 8-9-х классов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Муниципальная серия игр интеллектуального марафона «Эрудит» для 6-ых классов среди обучающихся 6 классов МОУ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Сборная команда 6-х классов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Участие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2017 - 2018</a:t>
                      </a:r>
                      <a:endParaRPr lang="ru-RU" sz="140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квиз-игра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«Родной, живой, неповторимый» для учащихся 10-классов МОУ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187960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Сборная команда 10-х классов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  <a:p>
                      <a:pPr marL="114300" marR="187960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4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1910" marR="41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219</TotalTime>
  <Words>1086</Words>
  <Application>WPS Presentation</Application>
  <PresentationFormat>Экран (4:3)</PresentationFormat>
  <Paragraphs>226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Развитие творческих и интеллектуальных способностей учащихся через активные формы работы во внеурочной деятельности   </vt:lpstr>
      <vt:lpstr>Слайд 2</vt:lpstr>
      <vt:lpstr>Интеллектуальные игры </vt:lpstr>
      <vt:lpstr>       СВОЯ ИГРА </vt:lpstr>
      <vt:lpstr>Слайд 5</vt:lpstr>
      <vt:lpstr>   СВОЯ ИГРА       «Из книги  - на пьедестал»</vt:lpstr>
      <vt:lpstr>Слайд 7</vt:lpstr>
      <vt:lpstr>Слайд 8</vt:lpstr>
      <vt:lpstr>Результаты</vt:lpstr>
      <vt:lpstr>Слайд 10</vt:lpstr>
      <vt:lpstr>Слайд 11</vt:lpstr>
      <vt:lpstr>Конкурс чтецов</vt:lpstr>
      <vt:lpstr>Поэтические переменки</vt:lpstr>
      <vt:lpstr>      </vt:lpstr>
      <vt:lpstr>Слайд 15</vt:lpstr>
      <vt:lpstr>Выставки творческих работ</vt:lpstr>
      <vt:lpstr>Слайд 17</vt:lpstr>
      <vt:lpstr>Слайд 18</vt:lpstr>
      <vt:lpstr>Занимательные переменки для 3-6 классов «Памятники литературным героям»  </vt:lpstr>
      <vt:lpstr>18 апреля –  День памятников и исторических мест  Памятники  литературным героям</vt:lpstr>
      <vt:lpstr>Уроки – путешествия  «Литературные места нашей Родины»</vt:lpstr>
      <vt:lpstr>Литературные места  известных людей</vt:lpstr>
      <vt:lpstr>  Литературный марафон: историческая повесть С.Заречной «Казачок графа Моркова» (школьное радио)  </vt:lpstr>
      <vt:lpstr>Литературно-музыкальная композиция «Завтра была война» в рамках 70-летия Великой Победы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и интеллектуальных способностей учащихся через активные формы работы во внеурочной деятельности   </dc:title>
  <dc:creator>777</dc:creator>
  <cp:lastModifiedBy>777</cp:lastModifiedBy>
  <cp:revision>72</cp:revision>
  <dcterms:created xsi:type="dcterms:W3CDTF">2018-04-08T13:33:00Z</dcterms:created>
  <dcterms:modified xsi:type="dcterms:W3CDTF">2019-03-26T15:57:13Z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1049-10.2.0.5965</vt:lpwstr>
  </property>
</Properties>
</file>