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Caveat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ave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9396740d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a9396740d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9396740d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a9396740d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9396740d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a9396740d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9396740d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a9396740d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9396740d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a9396740d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9396740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a9396740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9396740d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a9396740d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9396740d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a9396740d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a9396740d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a9396740d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9396740d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a9396740d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9396740d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a9396740d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9396740d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9396740d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a9396740d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a9396740d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Caveat"/>
                <a:ea typeface="Caveat"/>
                <a:cs typeface="Caveat"/>
                <a:sym typeface="Caveat"/>
              </a:rPr>
              <a:t>Новогодний декор </a:t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Caveat"/>
                <a:ea typeface="Caveat"/>
                <a:cs typeface="Caveat"/>
                <a:sym typeface="Caveat"/>
              </a:rPr>
              <a:t>из бросового материала</a:t>
            </a:r>
            <a:endParaRPr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735675" y="2721425"/>
            <a:ext cx="4036500" cy="12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4"/>
              <a:buNone/>
            </a:pPr>
            <a:r>
              <a:rPr lang="ru" sz="4848">
                <a:solidFill>
                  <a:srgbClr val="000000"/>
                </a:solidFill>
              </a:rPr>
              <a:t>Выполнили: </a:t>
            </a:r>
            <a:r>
              <a:rPr b="1" lang="ru" sz="4848">
                <a:solidFill>
                  <a:srgbClr val="000000"/>
                </a:solidFill>
              </a:rPr>
              <a:t>классный руководитель 6 “А” класса </a:t>
            </a:r>
            <a:endParaRPr b="1" sz="4848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4"/>
              <a:buNone/>
            </a:pPr>
            <a:r>
              <a:rPr lang="ru" sz="4848">
                <a:solidFill>
                  <a:srgbClr val="000000"/>
                </a:solidFill>
              </a:rPr>
              <a:t>                     ГКОУ КК школа-интернат г. Темрюка </a:t>
            </a:r>
            <a:endParaRPr sz="4848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4"/>
              <a:buNone/>
            </a:pPr>
            <a:r>
              <a:rPr lang="ru" sz="4848">
                <a:solidFill>
                  <a:srgbClr val="000000"/>
                </a:solidFill>
              </a:rPr>
              <a:t>                     Иванова Е.Н.</a:t>
            </a:r>
            <a:endParaRPr sz="4848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4"/>
              <a:buNone/>
            </a:pPr>
            <a:r>
              <a:rPr lang="ru" sz="4848">
                <a:solidFill>
                  <a:srgbClr val="000000"/>
                </a:solidFill>
              </a:rPr>
              <a:t>                     </a:t>
            </a:r>
            <a:r>
              <a:rPr b="1" lang="ru" sz="4848">
                <a:solidFill>
                  <a:srgbClr val="000000"/>
                </a:solidFill>
              </a:rPr>
              <a:t>учащиеся 6 “А” класса</a:t>
            </a:r>
            <a:r>
              <a:rPr lang="ru" sz="4848">
                <a:solidFill>
                  <a:srgbClr val="000000"/>
                </a:solidFill>
              </a:rPr>
              <a:t> </a:t>
            </a:r>
            <a:endParaRPr sz="4848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4"/>
              <a:buNone/>
            </a:pPr>
            <a:r>
              <a:rPr lang="ru" sz="4848">
                <a:solidFill>
                  <a:srgbClr val="000000"/>
                </a:solidFill>
              </a:rPr>
              <a:t>                     </a:t>
            </a:r>
            <a:r>
              <a:rPr lang="ru" sz="4848">
                <a:solidFill>
                  <a:srgbClr val="000000"/>
                </a:solidFill>
              </a:rPr>
              <a:t>Шугайло В., Никуличев К., Бирюков Н.</a:t>
            </a:r>
            <a:endParaRPr sz="4848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67753"/>
              <a:buNone/>
            </a:pPr>
            <a:r>
              <a:rPr lang="ru" sz="1380">
                <a:solidFill>
                  <a:srgbClr val="000000"/>
                </a:solidFill>
              </a:rPr>
              <a:t>                      </a:t>
            </a:r>
            <a:endParaRPr sz="138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67753"/>
              <a:buNone/>
            </a:pPr>
            <a:r>
              <a:t/>
            </a:r>
            <a:endParaRPr sz="138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37200" y="73850"/>
            <a:ext cx="34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“Новогодняя композиция”</a:t>
            </a:r>
            <a:endParaRPr b="1" sz="292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675300" y="993400"/>
            <a:ext cx="309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dk1"/>
                </a:solidFill>
              </a:rPr>
              <a:t>Необходимые материалы:</a:t>
            </a:r>
            <a:endParaRPr u="sng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Бутылка пластиковая;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Салфетка новогодняя;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Клей ПВА;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Крышка;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Ватный диск;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Пенопласт крошка;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Клей пистолет, стержни;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Краска аэрозоль;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Строительный скотч;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Декор (Клейкая лента ажурная, гирлянда, с</a:t>
            </a:r>
            <a:r>
              <a:rPr lang="ru">
                <a:solidFill>
                  <a:schemeClr val="dk1"/>
                </a:solidFill>
              </a:rPr>
              <a:t>инельная проволока</a:t>
            </a:r>
            <a:r>
              <a:rPr lang="ru">
                <a:solidFill>
                  <a:schemeClr val="dk1"/>
                </a:solidFill>
              </a:rPr>
              <a:t>).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0" name="Google Shape;120;p22" title="1000062626.jpg"/>
          <p:cNvPicPr preferRelativeResize="0"/>
          <p:nvPr/>
        </p:nvPicPr>
        <p:blipFill rotWithShape="1">
          <a:blip r:embed="rId3">
            <a:alphaModFix/>
          </a:blip>
          <a:srcRect b="0" l="0" r="42883" t="0"/>
          <a:stretch/>
        </p:blipFill>
        <p:spPr>
          <a:xfrm>
            <a:off x="3816838" y="1469575"/>
            <a:ext cx="2555674" cy="3355776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" name="Google Shape;121;p22" title="100006257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4525" y="942000"/>
            <a:ext cx="3049851" cy="2287377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1453800" y="672275"/>
            <a:ext cx="29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изготовить: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713175" y="11373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>
                <a:solidFill>
                  <a:schemeClr val="dk1"/>
                </a:solidFill>
              </a:rPr>
              <a:t>Отрезать нижнюю часть бутылки.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>
                <a:solidFill>
                  <a:schemeClr val="dk1"/>
                </a:solidFill>
              </a:rPr>
              <a:t>Залепить “окошко” на бутылке  строительным скотчем, затем аэрозольной краской покрасить бутылку. Дать высохнуть. Отклеить скотч.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>
                <a:solidFill>
                  <a:schemeClr val="dk1"/>
                </a:solidFill>
              </a:rPr>
              <a:t>Приклеить к одной стенке на клей ПВА салфетку новогодней тематики.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>
                <a:solidFill>
                  <a:schemeClr val="dk1"/>
                </a:solidFill>
              </a:rPr>
              <a:t>На крышку с внутренней стороны приклеить ватный диск, крошку от пенопласта и елочку из синельной проволоки.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>
                <a:solidFill>
                  <a:schemeClr val="dk1"/>
                </a:solidFill>
              </a:rPr>
              <a:t>Уложить внутрь бутылки гирлянду и приклеить крышку.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>
                <a:solidFill>
                  <a:schemeClr val="dk1"/>
                </a:solidFill>
              </a:rPr>
              <a:t>Украсить синельной проволокой, клейкой ажурной лентой с внешней стороны композиции.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8" name="Google Shape;128;p23" title="10000626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375" y="1207063"/>
            <a:ext cx="3280850" cy="2460626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2675150" y="445025"/>
            <a:ext cx="328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2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“Волшебный Фонарик”</a:t>
            </a:r>
            <a:endParaRPr b="1" sz="302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728350" y="1243375"/>
            <a:ext cx="3127500" cy="3416400"/>
          </a:xfrm>
          <a:prstGeom prst="rect">
            <a:avLst/>
          </a:prstGeom>
          <a:ln cap="flat" cmpd="sng" w="9525">
            <a:solidFill>
              <a:srgbClr val="0000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u="sng">
                <a:solidFill>
                  <a:schemeClr val="dk1"/>
                </a:solidFill>
              </a:rPr>
              <a:t>Необходимые</a:t>
            </a:r>
            <a:r>
              <a:rPr b="1" lang="ru" u="sng">
                <a:solidFill>
                  <a:schemeClr val="dk1"/>
                </a:solidFill>
              </a:rPr>
              <a:t> материалы:</a:t>
            </a:r>
            <a:endParaRPr b="1" u="sng"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Банка стеклянная;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Крышки разного диаметра;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Ремешок от сумки;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Строительный скотч или бумага;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Клей-пистолет, стержни.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Краска аэрозольная;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Свеча светодиодная.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 title="100006262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625" y="1828275"/>
            <a:ext cx="3286502" cy="2464877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24" title="100006257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6825" y="1152475"/>
            <a:ext cx="2493051" cy="1869777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u="sng"/>
              <a:t>Как изготовить:</a:t>
            </a:r>
            <a:endParaRPr b="1" u="sng"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>
                <a:solidFill>
                  <a:schemeClr val="dk1"/>
                </a:solidFill>
              </a:rPr>
              <a:t>На крышку банки приклеить 2 крышки разного диаметра, а вниз банки приклеить 1 крышку или заглушку маленького диаметра.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>
                <a:solidFill>
                  <a:schemeClr val="dk1"/>
                </a:solidFill>
              </a:rPr>
              <a:t>Вырезать из бумаги узор, который нужно приклеить к банке для того,  чтобы покрасить аэрозольной краской.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>
                <a:solidFill>
                  <a:schemeClr val="dk1"/>
                </a:solidFill>
              </a:rPr>
              <a:t>Покрасить банку и дать высохнуть. затем убрать бумагу.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>
                <a:solidFill>
                  <a:schemeClr val="dk1"/>
                </a:solidFill>
              </a:rPr>
              <a:t>Внутрь банки установить свечу.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>
                <a:solidFill>
                  <a:srgbClr val="000000"/>
                </a:solidFill>
              </a:rPr>
              <a:t>К крышке, </a:t>
            </a:r>
            <a:r>
              <a:rPr lang="ru">
                <a:solidFill>
                  <a:srgbClr val="000000"/>
                </a:solidFill>
              </a:rPr>
              <a:t>которая</a:t>
            </a:r>
            <a:r>
              <a:rPr lang="ru">
                <a:solidFill>
                  <a:srgbClr val="000000"/>
                </a:solidFill>
              </a:rPr>
              <a:t> </a:t>
            </a:r>
            <a:r>
              <a:rPr lang="ru">
                <a:solidFill>
                  <a:srgbClr val="000000"/>
                </a:solidFill>
              </a:rPr>
              <a:t>закручивает</a:t>
            </a:r>
            <a:r>
              <a:rPr lang="ru">
                <a:solidFill>
                  <a:srgbClr val="000000"/>
                </a:solidFill>
              </a:rPr>
              <a:t> банку приклеить на </a:t>
            </a:r>
            <a:r>
              <a:rPr lang="ru">
                <a:solidFill>
                  <a:srgbClr val="000000"/>
                </a:solidFill>
              </a:rPr>
              <a:t>горячий</a:t>
            </a:r>
            <a:r>
              <a:rPr lang="ru">
                <a:solidFill>
                  <a:srgbClr val="000000"/>
                </a:solidFill>
              </a:rPr>
              <a:t> клей ремешок.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3" name="Google Shape;143;p25" title="10000626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275" y="1497324"/>
            <a:ext cx="3065098" cy="2298801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79875" y="205575"/>
            <a:ext cx="794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Мы увидели, как простые бросовые материалы превращаются в праздничное украшение!</a:t>
            </a:r>
            <a:endParaRPr b="1" sz="19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</a:rPr>
              <a:t>Попробуйте и вы: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ru" sz="1200">
                <a:solidFill>
                  <a:schemeClr val="dk1"/>
                </a:solidFill>
              </a:rPr>
              <a:t>дать вторую жизнь старым вещам;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ru" sz="1200">
                <a:solidFill>
                  <a:schemeClr val="dk1"/>
                </a:solidFill>
              </a:rPr>
              <a:t>создать уют без лишних затрат;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ru" sz="1200">
                <a:solidFill>
                  <a:schemeClr val="dk1"/>
                </a:solidFill>
              </a:rPr>
              <a:t>превратить мусор в красоту;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ru" sz="1200">
                <a:solidFill>
                  <a:schemeClr val="dk1"/>
                </a:solidFill>
              </a:rPr>
              <a:t>порадовать близких подарком своими руками.</a:t>
            </a:r>
            <a:endParaRPr b="1"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Новый год — время чудес, а чудо можно сделать своими руками!</a:t>
            </a:r>
            <a:endParaRPr b="1" sz="23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b="16736" l="0" r="0" t="8647"/>
          <a:stretch/>
        </p:blipFill>
        <p:spPr>
          <a:xfrm>
            <a:off x="2136175" y="2393675"/>
            <a:ext cx="4386000" cy="2454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234750" y="1263150"/>
            <a:ext cx="142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4020" u="sng">
                <a:latin typeface="Caveat"/>
                <a:ea typeface="Caveat"/>
                <a:cs typeface="Caveat"/>
                <a:sym typeface="Caveat"/>
              </a:rPr>
              <a:t>Цель</a:t>
            </a:r>
            <a:r>
              <a:rPr b="1" lang="ru" sz="4020">
                <a:latin typeface="Caveat"/>
                <a:ea typeface="Caveat"/>
                <a:cs typeface="Caveat"/>
                <a:sym typeface="Caveat"/>
              </a:rPr>
              <a:t>:</a:t>
            </a:r>
            <a:endParaRPr b="1" sz="402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234750" y="1894825"/>
            <a:ext cx="670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2000">
                <a:solidFill>
                  <a:schemeClr val="dk1"/>
                </a:solidFill>
              </a:rPr>
              <a:t>формирование </a:t>
            </a:r>
            <a:r>
              <a:rPr b="1" lang="ru" sz="2000">
                <a:solidFill>
                  <a:srgbClr val="FF0000"/>
                </a:solidFill>
              </a:rPr>
              <a:t>праздничной атмосферы</a:t>
            </a:r>
            <a:r>
              <a:rPr b="1" lang="ru" sz="2000">
                <a:solidFill>
                  <a:schemeClr val="dk1"/>
                </a:solidFill>
              </a:rPr>
              <a:t> посредством творческого преобразования вторичных ресурсов, сочетающее </a:t>
            </a:r>
            <a:r>
              <a:rPr b="1" lang="ru" sz="2000">
                <a:solidFill>
                  <a:srgbClr val="FF0000"/>
                </a:solidFill>
              </a:rPr>
              <a:t>экологическую ответственность</a:t>
            </a:r>
            <a:r>
              <a:rPr b="1" lang="ru" sz="2000">
                <a:solidFill>
                  <a:schemeClr val="dk1"/>
                </a:solidFill>
              </a:rPr>
              <a:t>, экономию средств и развитие художественно‑практических навыков</a:t>
            </a:r>
            <a:r>
              <a:rPr lang="ru" sz="2000">
                <a:solidFill>
                  <a:schemeClr val="dk1"/>
                </a:solidFill>
              </a:rPr>
              <a:t>.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1644925" y="801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4000" u="sng">
                <a:latin typeface="Caveat"/>
                <a:ea typeface="Caveat"/>
                <a:cs typeface="Caveat"/>
                <a:sym typeface="Caveat"/>
              </a:rPr>
              <a:t>Задачи:</a:t>
            </a:r>
            <a:endParaRPr b="1" sz="4000" u="sng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1534950" y="1440325"/>
            <a:ext cx="6255900" cy="33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1965" lvl="0" marL="457200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89">
                <a:solidFill>
                  <a:schemeClr val="dk1"/>
                </a:solidFill>
              </a:rPr>
              <a:t>сократить количество бытовых отходов за счёт их вторичного использования;</a:t>
            </a:r>
            <a:endParaRPr sz="1589">
              <a:solidFill>
                <a:schemeClr val="dk1"/>
              </a:solidFill>
            </a:endParaRPr>
          </a:p>
          <a:p>
            <a:pPr indent="-32196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89">
                <a:solidFill>
                  <a:schemeClr val="dk1"/>
                </a:solidFill>
              </a:rPr>
              <a:t>сформировать осознанное отношение к ресурсам и принципам разумного потребления;</a:t>
            </a:r>
            <a:endParaRPr sz="1589">
              <a:solidFill>
                <a:schemeClr val="dk1"/>
              </a:solidFill>
            </a:endParaRPr>
          </a:p>
          <a:p>
            <a:pPr indent="-32196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89">
                <a:solidFill>
                  <a:schemeClr val="dk1"/>
                </a:solidFill>
              </a:rPr>
              <a:t>продемонстрировать возможности апсайклинга (превращения отходов в полезные и эстетичные предметы);</a:t>
            </a:r>
            <a:endParaRPr sz="1589">
              <a:solidFill>
                <a:schemeClr val="dk1"/>
              </a:solidFill>
            </a:endParaRPr>
          </a:p>
          <a:p>
            <a:pPr indent="-32196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89">
                <a:solidFill>
                  <a:schemeClr val="dk1"/>
                </a:solidFill>
              </a:rPr>
              <a:t>развить мелкую моторику, координацию движений и тактильную чувствительность (особенно у детей);</a:t>
            </a:r>
            <a:endParaRPr sz="1589">
              <a:solidFill>
                <a:schemeClr val="dk1"/>
              </a:solidFill>
            </a:endParaRPr>
          </a:p>
          <a:p>
            <a:pPr indent="-32196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89">
                <a:solidFill>
                  <a:schemeClr val="dk1"/>
                </a:solidFill>
              </a:rPr>
              <a:t>освоить новые техники рукоделия (склеивание, вырезание, декорирование, комбинирование материалов);</a:t>
            </a:r>
            <a:endParaRPr sz="1589">
              <a:solidFill>
                <a:schemeClr val="dk1"/>
              </a:solidFill>
            </a:endParaRPr>
          </a:p>
          <a:p>
            <a:pPr indent="-32196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89">
                <a:solidFill>
                  <a:schemeClr val="dk1"/>
                </a:solidFill>
              </a:rPr>
              <a:t>изучить свойства различных материалов (пластик, бумага, ткань, металл, стекло) и способы их обработки;</a:t>
            </a:r>
            <a:endParaRPr sz="1589">
              <a:solidFill>
                <a:schemeClr val="dk1"/>
              </a:solidFill>
            </a:endParaRPr>
          </a:p>
          <a:p>
            <a:pPr indent="-32196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89">
                <a:solidFill>
                  <a:schemeClr val="dk1"/>
                </a:solidFill>
              </a:rPr>
              <a:t>сформировать пространственное мышление и чувство композиции при создании объёмных изделий.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363425" y="119300"/>
            <a:ext cx="45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12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Фоторамка “Снегурочка”</a:t>
            </a:r>
            <a:endParaRPr b="1" sz="312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408950" y="1511700"/>
            <a:ext cx="3060300" cy="2120100"/>
          </a:xfrm>
          <a:prstGeom prst="rect">
            <a:avLst/>
          </a:prstGeom>
          <a:ln cap="flat" cmpd="sng" w="28575">
            <a:solidFill>
              <a:srgbClr val="4A86E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u="sng">
                <a:solidFill>
                  <a:schemeClr val="dk1"/>
                </a:solidFill>
              </a:rPr>
              <a:t>Необходимые материалы: </a:t>
            </a:r>
            <a:endParaRPr sz="1700" u="sng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100">
                <a:solidFill>
                  <a:schemeClr val="dk1"/>
                </a:solidFill>
              </a:rPr>
              <a:t>газета (журналы, черновики), 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100">
                <a:solidFill>
                  <a:schemeClr val="dk1"/>
                </a:solidFill>
              </a:rPr>
              <a:t>нитки, 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100">
                <a:solidFill>
                  <a:schemeClr val="dk1"/>
                </a:solidFill>
              </a:rPr>
              <a:t>старые, сломанные елочные игрушки, 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100">
                <a:solidFill>
                  <a:schemeClr val="dk1"/>
                </a:solidFill>
              </a:rPr>
              <a:t>шишки,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100">
                <a:solidFill>
                  <a:schemeClr val="dk1"/>
                </a:solidFill>
              </a:rPr>
              <a:t>фоторамка (можно без стекла), 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100">
                <a:solidFill>
                  <a:schemeClr val="dk1"/>
                </a:solidFill>
              </a:rPr>
              <a:t>картинка новогодняя (от коробки конфет, новогодней игры и тп.), 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100">
                <a:solidFill>
                  <a:schemeClr val="dk1"/>
                </a:solidFill>
              </a:rPr>
              <a:t>клей-пистолет, 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100">
                <a:solidFill>
                  <a:schemeClr val="dk1"/>
                </a:solidFill>
              </a:rPr>
              <a:t>стержни для горячего клея, 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100">
                <a:solidFill>
                  <a:schemeClr val="dk1"/>
                </a:solidFill>
              </a:rPr>
              <a:t>ножницы, 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100">
                <a:solidFill>
                  <a:schemeClr val="dk1"/>
                </a:solidFill>
              </a:rPr>
              <a:t>спрей “Снежок” (можно и без него, заменить блестками).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74" name="Google Shape;74;p16" title="kA0mYqPlYD13etiSLLrQO2tfmiCkDik4HigkTgw_gJ3zXofQtRxQVr9T8w8oC8yujzyDmQGC.jpg"/>
          <p:cNvPicPr preferRelativeResize="0"/>
          <p:nvPr/>
        </p:nvPicPr>
        <p:blipFill rotWithShape="1">
          <a:blip r:embed="rId3">
            <a:alphaModFix/>
          </a:blip>
          <a:srcRect b="3149" l="5517" r="0" t="6072"/>
          <a:stretch/>
        </p:blipFill>
        <p:spPr>
          <a:xfrm>
            <a:off x="4714550" y="1008000"/>
            <a:ext cx="2504525" cy="3208349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1364650" y="1114600"/>
            <a:ext cx="419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 u="sng">
                <a:solidFill>
                  <a:schemeClr val="dk1"/>
                </a:solidFill>
              </a:rPr>
              <a:t>Как изготовить:</a:t>
            </a:r>
            <a:endParaRPr b="1" sz="1600" u="sng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Из газеты скрутить шарики.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Обмотать бумажные шарики нитками.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Приклеить горячим клеем  на фоторамку шарики, игрушки, шишки.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Вставить картинку в рамку.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сбрызнуть спреем “Снежок! или клеем ПВА смазать шишки, клубочки, игрушки и посыпать сверху блестками.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14695" l="16269" r="19168" t="12519"/>
          <a:stretch/>
        </p:blipFill>
        <p:spPr>
          <a:xfrm>
            <a:off x="5502475" y="839725"/>
            <a:ext cx="931751" cy="7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b="22433" l="24904" r="24041" t="8667"/>
          <a:stretch/>
        </p:blipFill>
        <p:spPr>
          <a:xfrm rot="1305673">
            <a:off x="4719300" y="1689250"/>
            <a:ext cx="852196" cy="7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43381">
            <a:off x="5464264" y="2398326"/>
            <a:ext cx="920622" cy="10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6">
            <a:alphaModFix/>
          </a:blip>
          <a:srcRect b="0" l="19406" r="15404" t="0"/>
          <a:stretch/>
        </p:blipFill>
        <p:spPr>
          <a:xfrm rot="687818">
            <a:off x="6612275" y="1124513"/>
            <a:ext cx="1249899" cy="19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7">
            <a:alphaModFix/>
          </a:blip>
          <a:srcRect b="15371" l="0" r="0" t="15975"/>
          <a:stretch/>
        </p:blipFill>
        <p:spPr>
          <a:xfrm>
            <a:off x="6527300" y="3087425"/>
            <a:ext cx="982200" cy="101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8">
            <a:alphaModFix/>
          </a:blip>
          <a:srcRect b="3423" l="10767" r="12867" t="5052"/>
          <a:stretch/>
        </p:blipFill>
        <p:spPr>
          <a:xfrm rot="1335005">
            <a:off x="7559951" y="3257300"/>
            <a:ext cx="1128698" cy="12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431625" y="179900"/>
            <a:ext cx="441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Конфетница “Велосипед”</a:t>
            </a:r>
            <a:endParaRPr b="1" sz="292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2114575" y="978250"/>
            <a:ext cx="2930400" cy="2748600"/>
          </a:xfrm>
          <a:prstGeom prst="rect">
            <a:avLst/>
          </a:prstGeom>
          <a:ln cap="flat" cmpd="sng" w="9525">
            <a:solidFill>
              <a:srgbClr val="0000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u="sng">
                <a:solidFill>
                  <a:schemeClr val="dk1"/>
                </a:solidFill>
              </a:rPr>
              <a:t>Необходимые материалы:</a:t>
            </a:r>
            <a:endParaRPr sz="1700" u="sng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Счетные палочки (палочки от мороженого);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Баночка от плавленного сыра;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Диски-CD;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Стразы (пуговки, бусинки);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Краска аэрозольная;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Клей-пистолет.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92" name="Google Shape;92;p18" title="10000626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450" y="752598"/>
            <a:ext cx="2339702" cy="1754761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8" title="100006264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537" y="2620350"/>
            <a:ext cx="2389524" cy="1792151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405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 u="sng">
                <a:solidFill>
                  <a:schemeClr val="dk1"/>
                </a:solidFill>
              </a:rPr>
              <a:t>Как изготовить:</a:t>
            </a:r>
            <a:endParaRPr b="1" sz="1600" u="sng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В баночке проделать отверстие и вставить палочку.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Закрепить диски на палочку.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склеить палочку в виде рамы и руля велосипеда.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Затем приклеить к диску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Соединить заднюю и переднюю часть велосипеда.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Покрасить краской велосипед и дать хорошо просохнуть.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Украсить стразами, бусинками, пуговками по желанию.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99" name="Google Shape;99;p19" title="100006249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000" y="811450"/>
            <a:ext cx="2069299" cy="155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title="100006249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8775" y="2426950"/>
            <a:ext cx="2173000" cy="16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273575" y="126875"/>
            <a:ext cx="27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22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“Подсвечник”</a:t>
            </a:r>
            <a:endParaRPr b="1" sz="322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1046475" y="1107025"/>
            <a:ext cx="3809100" cy="3416400"/>
          </a:xfrm>
          <a:prstGeom prst="rect">
            <a:avLst/>
          </a:prstGeom>
          <a:ln cap="flat" cmpd="sng" w="9525">
            <a:solidFill>
              <a:srgbClr val="0000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u="sng">
                <a:solidFill>
                  <a:schemeClr val="dk1"/>
                </a:solidFill>
              </a:rPr>
              <a:t>Необходимые</a:t>
            </a:r>
            <a:r>
              <a:rPr b="1" lang="ru" u="sng">
                <a:solidFill>
                  <a:schemeClr val="dk1"/>
                </a:solidFill>
              </a:rPr>
              <a:t> материалы:</a:t>
            </a:r>
            <a:endParaRPr b="1" u="sng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Колпачки от моющих средств;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Крышки от банок или кремов;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Втулка от туалетной бумаги;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Картон оранжевого и белого цвета;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Белая краска;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Клей пистолет, стержни для пистолета;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Клей моментальный для пластика;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Краска аэрозольная;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>
                <a:solidFill>
                  <a:schemeClr val="dk1"/>
                </a:solidFill>
              </a:rPr>
              <a:t>Декор (кружева, пуговки, бусинки и т.д.).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7" name="Google Shape;107;p20" title="1000062492.jpg"/>
          <p:cNvPicPr preferRelativeResize="0"/>
          <p:nvPr/>
        </p:nvPicPr>
        <p:blipFill rotWithShape="1">
          <a:blip r:embed="rId3">
            <a:alphaModFix/>
          </a:blip>
          <a:srcRect b="0" l="21691" r="0" t="0"/>
          <a:stretch/>
        </p:blipFill>
        <p:spPr>
          <a:xfrm>
            <a:off x="5075325" y="1449350"/>
            <a:ext cx="2628577" cy="25175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1493400" y="1013525"/>
            <a:ext cx="3422700" cy="3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 u="sng">
                <a:solidFill>
                  <a:schemeClr val="dk1"/>
                </a:solidFill>
              </a:rPr>
              <a:t>Как изготовить:</a:t>
            </a:r>
            <a:endParaRPr b="1" sz="1500" u="sng">
              <a:solidFill>
                <a:schemeClr val="dk1"/>
              </a:solidFill>
            </a:endParaRPr>
          </a:p>
          <a:p>
            <a:pPr indent="-3095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1500">
                <a:solidFill>
                  <a:schemeClr val="dk1"/>
                </a:solidFill>
              </a:rPr>
              <a:t>На крышку устанавливаем колпачки и сверху вторую крышку, все склеиваем между собой.</a:t>
            </a:r>
            <a:endParaRPr sz="1500">
              <a:solidFill>
                <a:schemeClr val="dk1"/>
              </a:solidFill>
            </a:endParaRPr>
          </a:p>
          <a:p>
            <a:pPr indent="-3095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1500">
                <a:solidFill>
                  <a:schemeClr val="dk1"/>
                </a:solidFill>
              </a:rPr>
              <a:t>Аэрозольной краской покрасить основание подсвечника. Дать хорошо высохнуть.</a:t>
            </a:r>
            <a:endParaRPr sz="1500">
              <a:solidFill>
                <a:schemeClr val="dk1"/>
              </a:solidFill>
            </a:endParaRPr>
          </a:p>
          <a:p>
            <a:pPr indent="-3095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1500">
                <a:solidFill>
                  <a:schemeClr val="dk1"/>
                </a:solidFill>
              </a:rPr>
              <a:t>На верхнюю часть втулки приклеиваем кружочек картона, чтобы получилась свеча. Вырезаем “язычок” пламени из желтого картона и приклеиваем его наверх свечи.</a:t>
            </a:r>
            <a:endParaRPr sz="1500">
              <a:solidFill>
                <a:schemeClr val="dk1"/>
              </a:solidFill>
            </a:endParaRPr>
          </a:p>
          <a:p>
            <a:pPr indent="-3095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1500">
                <a:solidFill>
                  <a:schemeClr val="dk1"/>
                </a:solidFill>
              </a:rPr>
              <a:t>Заливаем верх и бока свечи горячим клеем, создаем эффект парафина.</a:t>
            </a:r>
            <a:endParaRPr sz="1500">
              <a:solidFill>
                <a:schemeClr val="dk1"/>
              </a:solidFill>
            </a:endParaRPr>
          </a:p>
          <a:p>
            <a:pPr indent="-3095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1500">
                <a:solidFill>
                  <a:schemeClr val="dk1"/>
                </a:solidFill>
              </a:rPr>
              <a:t>Красим белой краской втулку.</a:t>
            </a:r>
            <a:endParaRPr sz="1500">
              <a:solidFill>
                <a:schemeClr val="dk1"/>
              </a:solidFill>
            </a:endParaRPr>
          </a:p>
          <a:p>
            <a:pPr indent="-3095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1500">
                <a:solidFill>
                  <a:schemeClr val="dk1"/>
                </a:solidFill>
              </a:rPr>
              <a:t>Склеиваем подсвечник и свечу.</a:t>
            </a:r>
            <a:endParaRPr sz="1500">
              <a:solidFill>
                <a:schemeClr val="dk1"/>
              </a:solidFill>
            </a:endParaRPr>
          </a:p>
          <a:p>
            <a:pPr indent="-3095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1500">
                <a:solidFill>
                  <a:schemeClr val="dk1"/>
                </a:solidFill>
              </a:rPr>
              <a:t>Декорируем подсвечник кружевом, бусинами, стразами.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13" name="Google Shape;113;p21" title="1000062641.jpg"/>
          <p:cNvPicPr preferRelativeResize="0"/>
          <p:nvPr/>
        </p:nvPicPr>
        <p:blipFill rotWithShape="1">
          <a:blip r:embed="rId3">
            <a:alphaModFix/>
          </a:blip>
          <a:srcRect b="0" l="30260" r="0" t="0"/>
          <a:stretch/>
        </p:blipFill>
        <p:spPr>
          <a:xfrm>
            <a:off x="5067775" y="1341850"/>
            <a:ext cx="2870973" cy="3087625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