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8" r:id="rId2"/>
    <p:sldId id="272" r:id="rId3"/>
    <p:sldId id="269" r:id="rId4"/>
    <p:sldId id="270" r:id="rId5"/>
    <p:sldId id="271" r:id="rId6"/>
    <p:sldId id="273" r:id="rId7"/>
    <p:sldId id="274" r:id="rId8"/>
    <p:sldId id="260" r:id="rId9"/>
    <p:sldId id="261" r:id="rId10"/>
    <p:sldId id="262" r:id="rId11"/>
    <p:sldId id="275" r:id="rId12"/>
    <p:sldId id="264" r:id="rId13"/>
    <p:sldId id="276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07" autoAdjust="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A%D0%B8%D1%81%D1%82%D1%8C%20%D1%80%D1%83%D0%BA%D0%B8&amp;img_url=http://www.fisnyak.ru/_nw/16/s45650729.jpg&amp;pos=13&amp;uinfo=sw-1263-sh-654-fw-1038-fh-448-pd-1&amp;rpt=simage" TargetMode="External"/><Relationship Id="rId13" Type="http://schemas.openxmlformats.org/officeDocument/2006/relationships/hyperlink" Target="http://images.yandex.ru/yandsearch?p=1&amp;text=%D1%81%D0%B5%D1%80%D0%B5%D0%B6%D0%BA%D0%B8&amp;img_url=http://cs10320.userapi.com/u155894735/-14/s_8097f882.jpg&amp;pos=36&amp;uinfo=sw-1263-sh-654-fw-1038-fh-448-pd-1&amp;rpt=simage" TargetMode="External"/><Relationship Id="rId18" Type="http://schemas.openxmlformats.org/officeDocument/2006/relationships/hyperlink" Target="http://images.yandex.ru/yandsearch?p=1&amp;text=%D1%81%D0%B5%D1%80%D0%B5%D0%B6%D0%BA%D0%B8%20%D0%B1%D0%B5%D1%80%D1%91%D0%B7%D1%8B&amp;img_url=http://www.supersadovnik.ru/site_images/00000011/00053067.jpg&amp;pos=37&amp;uinfo=sw-1263-sh-654-fw-1038-fh-448-pd-1&amp;rpt=simage" TargetMode="External"/><Relationship Id="rId26" Type="http://schemas.openxmlformats.org/officeDocument/2006/relationships/image" Target="../media/image24.jpeg"/><Relationship Id="rId3" Type="http://schemas.openxmlformats.org/officeDocument/2006/relationships/hyperlink" Target="http://images.yandex.ru/yandsearch?text=%D0%B1%D0%B0%D0%B1%D0%BE%D1%87%D0%BA%D0%B0&amp;img_url=http://img-fotki.yandex.ru/get/4606/tatyana2q8-medvedeva.ee/0_50e9e_ed8bcab7_XS.jpg&amp;pos=2&amp;uinfo=sw-1263-sh-654-fw-1038-fh-448-pd-1&amp;rpt=simage" TargetMode="External"/><Relationship Id="rId21" Type="http://schemas.openxmlformats.org/officeDocument/2006/relationships/image" Target="../media/image21.jpeg"/><Relationship Id="rId7" Type="http://schemas.openxmlformats.org/officeDocument/2006/relationships/hyperlink" Target="http://images.yandex.ru/yandsearch?text=%D1%82%D1%80%D1%83%D0%B1%D0%B0&amp;img_url=http://www.musicwithease.com/trumpet-2.gif&amp;pos=26&amp;uinfo=sw-1263-sh-654-fw-1038-fh-448-pd-1&amp;rpt=simage" TargetMode="External"/><Relationship Id="rId12" Type="http://schemas.openxmlformats.org/officeDocument/2006/relationships/image" Target="../media/image15.jpeg"/><Relationship Id="rId17" Type="http://schemas.openxmlformats.org/officeDocument/2006/relationships/image" Target="../media/image18.jpeg"/><Relationship Id="rId25" Type="http://schemas.openxmlformats.org/officeDocument/2006/relationships/hyperlink" Target="http://images.yandex.ru/yandsearch?text=%D0%BA%D0%B8%D1%81%D1%82%D1%8C&amp;img_url=http://s02.yapfiles.ru/s02/files_thumb/0/4/6/2640.jpg&amp;pos=0&amp;uinfo=sw-1263-sh-654-fw-1038-fh-448-pd-1&amp;rpt=simage" TargetMode="External"/><Relationship Id="rId2" Type="http://schemas.openxmlformats.org/officeDocument/2006/relationships/hyperlink" Target="http://images.yandex.ru/yandsearch?p=1&amp;text=%D0%BF%D0%B5%D1%82%D1%83%D1%88%D0%BE%D0%BA&amp;img_url=http://www.petushok-ledenets.ru/other_fotos/pet_orang.jpg&amp;pos=34&amp;uinfo=sw-1263-sh-654-fw-1038-fh-448-pd-1&amp;rpt=simage" TargetMode="External"/><Relationship Id="rId16" Type="http://schemas.openxmlformats.org/officeDocument/2006/relationships/image" Target="../media/image17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1%82%D1%80%D1%83%D0%B1%D0%B0&amp;img_url=http://images.tiu.ru/318084_w200_h200_1977607.jpg&amp;pos=47&amp;uinfo=sw-1263-sh-654-fw-1038-fh-448-pd-1&amp;rpt=simage" TargetMode="External"/><Relationship Id="rId11" Type="http://schemas.openxmlformats.org/officeDocument/2006/relationships/image" Target="../media/image14.jpeg"/><Relationship Id="rId24" Type="http://schemas.openxmlformats.org/officeDocument/2006/relationships/image" Target="../media/image23.jpeg"/><Relationship Id="rId5" Type="http://schemas.openxmlformats.org/officeDocument/2006/relationships/hyperlink" Target="http://images.yandex.ru/yandsearch?p=2&amp;text=%D0%BA%D0%B0%D1%80%D1%82%D0%B0&amp;pos=85&amp;uinfo=sw-1263-sh-654-fw-1038-fh-448-pd-1&amp;rpt=simage&amp;img_url=http://planetolog.ru/maps/city/big/moscow_okr.jpg" TargetMode="External"/><Relationship Id="rId15" Type="http://schemas.openxmlformats.org/officeDocument/2006/relationships/hyperlink" Target="http://images.yandex.ru/yandsearch?p=1&amp;text=%D0%BF%D0%B5%D1%82%D1%83%D1%88%D0%BE%D0%BA&amp;img_url=http://1nsk.ru/data/blog/images/8/1id5kf3bj.jpg&amp;pos=50&amp;uinfo=sw-1263-sh-654-fw-1038-fh-448-pd-1&amp;rpt=simage" TargetMode="External"/><Relationship Id="rId23" Type="http://schemas.openxmlformats.org/officeDocument/2006/relationships/hyperlink" Target="http://images.yandex.ru/yandsearch?text=%D0%B1%D0%B0%D0%B1%D0%BE%D1%87%D0%BA%D0%B0%20%D0%B3%D0%B0%D0%BB%D1%81%D1%82%D1%83%D0%BA&amp;img_url=http://msk.lookmart.ru/system/images/product/000/295/037_zoom.jpg&amp;pos=14&amp;uinfo=sw-1263-sh-654-fw-1038-fh-448-pd-1&amp;rpt=simage" TargetMode="External"/><Relationship Id="rId28" Type="http://schemas.openxmlformats.org/officeDocument/2006/relationships/image" Target="../media/image26.jpeg"/><Relationship Id="rId10" Type="http://schemas.openxmlformats.org/officeDocument/2006/relationships/hyperlink" Target="http://images.yandex.ru/yandsearch?p=1&amp;text=%D0%BA%D0%B0%D1%80%D1%82%D0%B0%20%D0%B8%D0%B3%D1%80%D0%B0%D0%BB%D1%8C%D0%BD%D0%B0%D1%8F&amp;pos=35&amp;uinfo=sw-1263-sh-654-fw-1038-fh-448-pd-1&amp;rpt=simage&amp;img_url=http://cs11112.userapi.com/g29474223/a_abdc3ca9.jpg" TargetMode="External"/><Relationship Id="rId19" Type="http://schemas.openxmlformats.org/officeDocument/2006/relationships/image" Target="../media/image19.jpeg"/><Relationship Id="rId4" Type="http://schemas.openxmlformats.org/officeDocument/2006/relationships/hyperlink" Target="http://images.yandex.ru/yandsearch?text=%D1%80%D1%83%D1%87%D0%BA%D0%B0&amp;img_url=http://g.io.ua/img_aa/large/1392/16/13921678.jpg&amp;pos=4&amp;uinfo=sw-1263-sh-654-fw-1038-fh-448-pd-1&amp;rpt=simage" TargetMode="External"/><Relationship Id="rId9" Type="http://schemas.openxmlformats.org/officeDocument/2006/relationships/image" Target="../media/image13.jpeg"/><Relationship Id="rId14" Type="http://schemas.openxmlformats.org/officeDocument/2006/relationships/image" Target="../media/image16.jpeg"/><Relationship Id="rId22" Type="http://schemas.openxmlformats.org/officeDocument/2006/relationships/image" Target="../media/image22.jpeg"/><Relationship Id="rId27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7200800" cy="273630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sz="4000" dirty="0" smtClean="0"/>
              <a:t>Во </a:t>
            </a:r>
            <a:r>
              <a:rPr lang="ru-RU" sz="4000" dirty="0" smtClean="0"/>
              <a:t>дворе я - королева.</a:t>
            </a:r>
            <a:br>
              <a:rPr lang="ru-RU" sz="4000" dirty="0" smtClean="0"/>
            </a:br>
            <a:r>
              <a:rPr lang="ru-RU" sz="4000" dirty="0" smtClean="0"/>
              <a:t>Вон мой дом, на ветке слева.</a:t>
            </a:r>
            <a:br>
              <a:rPr lang="ru-RU" sz="4000" dirty="0" smtClean="0"/>
            </a:br>
            <a:r>
              <a:rPr lang="ru-RU" sz="4000" dirty="0" smtClean="0"/>
              <a:t>Птица в перьях серо-черных,</a:t>
            </a:r>
            <a:br>
              <a:rPr lang="ru-RU" sz="4000" dirty="0" smtClean="0"/>
            </a:br>
            <a:r>
              <a:rPr lang="ru-RU" sz="4000" dirty="0" smtClean="0"/>
              <a:t>Я умна, хитра, проворна.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ворон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852936"/>
            <a:ext cx="5139680" cy="3854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Проверьте себя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однозначные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многозначные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907704" y="2514600"/>
            <a:ext cx="1656184" cy="38457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книга</a:t>
            </a:r>
          </a:p>
          <a:p>
            <a:pPr>
              <a:buNone/>
            </a:pPr>
            <a:r>
              <a:rPr lang="ru-RU" dirty="0" smtClean="0"/>
              <a:t>шорты</a:t>
            </a:r>
          </a:p>
          <a:p>
            <a:pPr>
              <a:buNone/>
            </a:pPr>
            <a:r>
              <a:rPr lang="ru-RU" dirty="0" smtClean="0"/>
              <a:t>фломастер</a:t>
            </a:r>
          </a:p>
          <a:p>
            <a:pPr>
              <a:buNone/>
            </a:pPr>
            <a:r>
              <a:rPr lang="ru-RU" dirty="0" smtClean="0"/>
              <a:t>рис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40152" y="2514600"/>
            <a:ext cx="1296144" cy="38457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ключ</a:t>
            </a:r>
          </a:p>
          <a:p>
            <a:pPr>
              <a:buNone/>
            </a:pPr>
            <a:r>
              <a:rPr lang="ru-RU" dirty="0" smtClean="0"/>
              <a:t>язык</a:t>
            </a:r>
          </a:p>
          <a:p>
            <a:pPr>
              <a:buNone/>
            </a:pPr>
            <a:r>
              <a:rPr lang="ru-RU" dirty="0" smtClean="0"/>
              <a:t>корень</a:t>
            </a:r>
          </a:p>
          <a:p>
            <a:pPr>
              <a:buNone/>
            </a:pPr>
            <a:r>
              <a:rPr lang="ru-RU" dirty="0" smtClean="0"/>
              <a:t>дорога</a:t>
            </a:r>
            <a:endParaRPr lang="ru-RU" dirty="0"/>
          </a:p>
        </p:txBody>
      </p:sp>
      <p:pic>
        <p:nvPicPr>
          <p:cNvPr id="7" name="Picture 8" descr="http://img0.liveinternet.ru/images/attach/c/2/69/490/69490760_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092280" y="3501008"/>
            <a:ext cx="1910208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1561" y="404664"/>
            <a:ext cx="8075240" cy="5955656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	Прочитайте слова. Обсудите с соседом, есть ли среди них многозначные слова? </a:t>
            </a:r>
          </a:p>
          <a:p>
            <a:pPr>
              <a:buNone/>
            </a:pPr>
            <a:r>
              <a:rPr lang="ru-RU" sz="3200" dirty="0" smtClean="0"/>
              <a:t>	</a:t>
            </a:r>
            <a:r>
              <a:rPr lang="ru-RU" sz="3200" dirty="0" smtClean="0"/>
              <a:t>Выпишите их.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4800" dirty="0" smtClean="0"/>
              <a:t>Кисть</a:t>
            </a:r>
            <a:r>
              <a:rPr lang="ru-RU" sz="4800" dirty="0" smtClean="0"/>
              <a:t>, ручка, бабочка, петушок, серёжки, труба, карта.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Проверьте себя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99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                                 </a:t>
            </a:r>
          </a:p>
          <a:p>
            <a:pPr>
              <a:buNone/>
            </a:pPr>
            <a:r>
              <a:rPr lang="ru-RU" b="1" dirty="0" smtClean="0"/>
              <a:t>                                               Кисть</a:t>
            </a:r>
            <a:r>
              <a:rPr lang="ru-RU" dirty="0" smtClean="0"/>
              <a:t>	</a:t>
            </a:r>
            <a:r>
              <a:rPr lang="ru-RU" dirty="0" smtClean="0">
                <a:hlinkClick r:id="rId2"/>
              </a:rPr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</a:t>
            </a:r>
            <a:r>
              <a:rPr lang="ru-RU" b="1" dirty="0" smtClean="0"/>
              <a:t>ручка</a:t>
            </a:r>
            <a:r>
              <a:rPr lang="ru-RU" dirty="0" smtClean="0"/>
              <a:t>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</a:t>
            </a:r>
            <a:r>
              <a:rPr lang="ru-RU" b="1" dirty="0" smtClean="0"/>
              <a:t>бабочка</a:t>
            </a:r>
            <a:r>
              <a:rPr lang="ru-RU" dirty="0" smtClean="0"/>
              <a:t>                       </a:t>
            </a:r>
          </a:p>
          <a:p>
            <a:pPr>
              <a:buNone/>
            </a:pPr>
            <a:r>
              <a:rPr lang="ru-RU" dirty="0" smtClean="0"/>
              <a:t>                   	</a:t>
            </a:r>
            <a:r>
              <a:rPr lang="ru-RU" dirty="0" smtClean="0">
                <a:hlinkClick r:id="rId3"/>
              </a:rPr>
              <a:t> </a:t>
            </a:r>
            <a:r>
              <a:rPr lang="ru-RU" dirty="0" smtClean="0"/>
              <a:t>                    </a:t>
            </a:r>
            <a:r>
              <a:rPr lang="ru-RU" b="1" dirty="0" smtClean="0"/>
              <a:t>петушок  </a:t>
            </a:r>
            <a:r>
              <a:rPr lang="ru-RU" dirty="0" smtClean="0"/>
              <a:t>                     </a:t>
            </a:r>
            <a:r>
              <a:rPr lang="ru-RU" dirty="0" smtClean="0">
                <a:hlinkClick r:id="rId4"/>
              </a:rPr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</a:t>
            </a:r>
            <a:r>
              <a:rPr lang="ru-RU" b="1" dirty="0" smtClean="0"/>
              <a:t>                 серёжки</a:t>
            </a:r>
            <a:r>
              <a:rPr lang="ru-RU" dirty="0" smtClean="0"/>
              <a:t>                   </a:t>
            </a:r>
            <a:r>
              <a:rPr lang="ru-RU" dirty="0" smtClean="0">
                <a:hlinkClick r:id="rId5"/>
              </a:rPr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                                             </a:t>
            </a:r>
            <a:r>
              <a:rPr lang="ru-RU" b="1" dirty="0" smtClean="0"/>
              <a:t>труба</a:t>
            </a:r>
            <a:r>
              <a:rPr lang="ru-RU" dirty="0" smtClean="0"/>
              <a:t>                              </a:t>
            </a:r>
            <a:r>
              <a:rPr lang="ru-RU" dirty="0" smtClean="0">
                <a:hlinkClick r:id="rId6"/>
              </a:rPr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hlinkClick r:id="rId7"/>
              </a:rPr>
              <a:t> </a:t>
            </a:r>
            <a:r>
              <a:rPr lang="ru-RU" dirty="0" smtClean="0"/>
              <a:t>	                                   </a:t>
            </a:r>
            <a:r>
              <a:rPr lang="ru-RU" b="1" dirty="0" smtClean="0"/>
              <a:t>карта</a:t>
            </a:r>
            <a:endParaRPr lang="ru-RU" dirty="0"/>
          </a:p>
        </p:txBody>
      </p:sp>
      <p:pic>
        <p:nvPicPr>
          <p:cNvPr id="4" name="Рисунок 3" descr="http://im6-tub-ru.yandex.net/i?id=219266446-11-72&amp;n=21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640" y="980728"/>
            <a:ext cx="1019175" cy="84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http://bms.24open.ru/images/e181595aaeacfa81eb39d398445553f3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5616" y="2492896"/>
            <a:ext cx="120015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http://im4-tub-ru.yandex.net/i?id=460310869-15-72&amp;n=21">
            <a:hlinkClick r:id="rId3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87624" y="3429000"/>
            <a:ext cx="1171575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 descr="http://im7-tub-ru.yandex.net/i?id=150919284-50-72&amp;n=21">
            <a:hlinkClick r:id="rId13" tgtFrame="&quot;_blank&quot;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59632" y="4293096"/>
            <a:ext cx="1123950" cy="81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 descr="http://im3-tub-ru.yandex.net/i?id=144933595-04-72&amp;n=21">
            <a:hlinkClick r:id="rId15" tgtFrame="&quot;_blank&quot;"/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31640" y="5157192"/>
            <a:ext cx="885825" cy="885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Рисунок 9" descr="http://im7-tub-ru.yandex.net/i?id=66039022-12-72&amp;n=21">
            <a:hlinkClick r:id="rId7" tgtFrame="&quot;_blank&quot;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15616" y="6021288"/>
            <a:ext cx="1381125" cy="721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10" descr="http://im8-tub-ru.yandex.net/i?id=227293308-70-72&amp;n=21">
            <a:hlinkClick r:id="rId18" tgtFrame="&quot;_blank&quot;"/>
          </p:cNvPr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76256" y="4869160"/>
            <a:ext cx="1325181" cy="9696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Рисунок 11" descr="http://im4-tub-ru.yandex.net/i?id=460771871-57-72&amp;n=21">
            <a:hlinkClick r:id="rId6" tgtFrame="&quot;_blank&quot;"/>
          </p:cNvPr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948264" y="4077072"/>
            <a:ext cx="112395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Рисунок 12" descr="http://110km.ru/attachment/e5be3b6e65358a33c41a23eb8506490d8eb79446/moscow_okr.jpg">
            <a:hlinkClick r:id="rId5"/>
          </p:cNvPr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948264" y="3284984"/>
            <a:ext cx="1123950" cy="79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Рисунок 13" descr="http://im7-tub-ru.yandex.net/i?id=180772305-02-72&amp;n=21">
            <a:hlinkClick r:id="rId4" tgtFrame="&quot;_blank&quot;"/>
          </p:cNvPr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948264" y="2564904"/>
            <a:ext cx="1143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Рисунок 14" descr="http://im0-tub-ru.yandex.net/i?id=153481094-44-72&amp;n=21">
            <a:hlinkClick r:id="rId23" tgtFrame="&quot;_blank&quot;"/>
          </p:cNvPr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948264" y="1772816"/>
            <a:ext cx="1171575" cy="80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Рисунок 15" descr="http://im8-tub-ru.yandex.net/i?id=508064296-28-72&amp;n=21">
            <a:hlinkClick r:id="rId25" tgtFrame="&quot;_blank&quot;"/>
          </p:cNvPr>
          <p:cNvPicPr/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876256" y="908720"/>
            <a:ext cx="1228725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Рисунок 16" descr="http://im4-tub-ru.yandex.net/i?id=22117482-45-72&amp;n=21">
            <a:hlinkClick r:id="rId2" tgtFrame="&quot;_blank&quot;"/>
          </p:cNvPr>
          <p:cNvPicPr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236296" y="5877272"/>
            <a:ext cx="619125" cy="762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4" name="Picture 4" descr="г. Калуга Дверная фурнитура Ручка Francco LD-20C матовое зол…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259632" y="1844824"/>
            <a:ext cx="1080119" cy="62511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cxnSp>
        <p:nvCxnSpPr>
          <p:cNvPr id="21" name="Прямая со стрелкой 20"/>
          <p:cNvCxnSpPr/>
          <p:nvPr/>
        </p:nvCxnSpPr>
        <p:spPr>
          <a:xfrm flipH="1" flipV="1">
            <a:off x="2411760" y="1340768"/>
            <a:ext cx="18722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436096" y="1484784"/>
            <a:ext cx="13681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2555776" y="2276872"/>
            <a:ext cx="172819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4" idx="1"/>
          </p:cNvCxnSpPr>
          <p:nvPr/>
        </p:nvCxnSpPr>
        <p:spPr>
          <a:xfrm>
            <a:off x="5220072" y="2276872"/>
            <a:ext cx="1728192" cy="621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483768" y="2780928"/>
            <a:ext cx="165618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508104" y="2132856"/>
            <a:ext cx="136815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580112" y="3284984"/>
            <a:ext cx="1368152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2339752" y="3284984"/>
            <a:ext cx="1800200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2483768" y="3717032"/>
            <a:ext cx="172819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580112" y="3789040"/>
            <a:ext cx="122413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2627784" y="4221088"/>
            <a:ext cx="1728192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292080" y="4293096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2411760" y="2996952"/>
            <a:ext cx="1944216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5292080" y="3645024"/>
            <a:ext cx="158417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Домашняя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Вспомнить </a:t>
            </a:r>
            <a:r>
              <a:rPr lang="ru-RU" dirty="0" smtClean="0"/>
              <a:t>и записать 10 многозначных слов, повторять словарные слова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10 </a:t>
            </a:r>
            <a:r>
              <a:rPr lang="ru-RU" dirty="0" err="1" smtClean="0"/>
              <a:t>мн-х</a:t>
            </a:r>
            <a:r>
              <a:rPr lang="ru-RU" dirty="0" smtClean="0"/>
              <a:t> слов, с/</a:t>
            </a:r>
            <a:r>
              <a:rPr lang="ru-RU" dirty="0" err="1" smtClean="0"/>
              <a:t>с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МОЛОДЦЫ!</a:t>
            </a:r>
            <a:endParaRPr lang="ru-RU" dirty="0"/>
          </a:p>
        </p:txBody>
      </p:sp>
      <p:pic>
        <p:nvPicPr>
          <p:cNvPr id="3" name="Picture 8" descr="http://img0.liveinternet.ru/images/attach/c/2/69/490/69490760_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1801290" cy="3571876"/>
          </a:xfrm>
          <a:prstGeom prst="rect">
            <a:avLst/>
          </a:prstGeom>
          <a:noFill/>
        </p:spPr>
      </p:pic>
      <p:pic>
        <p:nvPicPr>
          <p:cNvPr id="4" name="Picture 6" descr="http://img0.liveinternet.ru/images/attach/c/2/69/490/69490753_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04248" y="2276872"/>
            <a:ext cx="2067449" cy="3714752"/>
          </a:xfrm>
          <a:prstGeom prst="rect">
            <a:avLst/>
          </a:prstGeom>
          <a:noFill/>
        </p:spPr>
      </p:pic>
      <p:pic>
        <p:nvPicPr>
          <p:cNvPr id="1026" name="Picture 2" descr="myblog &quot; 2014 &quot; Ма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916832"/>
            <a:ext cx="4464496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715200" cy="25202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ru-RU" sz="4000" dirty="0" smtClean="0"/>
              <a:t>Как </a:t>
            </a:r>
            <a:r>
              <a:rPr lang="ru-RU" sz="4000" dirty="0" smtClean="0"/>
              <a:t>назвать нам эту птичку, </a:t>
            </a:r>
            <a:br>
              <a:rPr lang="ru-RU" sz="4000" dirty="0" smtClean="0"/>
            </a:br>
            <a:r>
              <a:rPr lang="ru-RU" sz="4000" dirty="0" smtClean="0"/>
              <a:t>Что похожа на синичку: </a:t>
            </a:r>
            <a:br>
              <a:rPr lang="ru-RU" sz="4000" dirty="0" smtClean="0"/>
            </a:br>
            <a:r>
              <a:rPr lang="ru-RU" sz="4000" dirty="0" smtClean="0"/>
              <a:t>Тем же ходом и размером, </a:t>
            </a:r>
            <a:br>
              <a:rPr lang="ru-RU" sz="4000" dirty="0" smtClean="0"/>
            </a:br>
            <a:r>
              <a:rPr lang="ru-RU" sz="4000" dirty="0" smtClean="0"/>
              <a:t>Только цветом - буро-серым?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воробей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550537"/>
            <a:ext cx="6480720" cy="4121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259228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sz="4000" dirty="0" smtClean="0"/>
              <a:t>Настолько </a:t>
            </a:r>
            <a:r>
              <a:rPr lang="ru-RU" sz="4000" dirty="0" smtClean="0"/>
              <a:t>здорово поёт, </a:t>
            </a:r>
            <a:br>
              <a:rPr lang="ru-RU" sz="4000" dirty="0" smtClean="0"/>
            </a:br>
            <a:r>
              <a:rPr lang="ru-RU" sz="4000" dirty="0" smtClean="0"/>
              <a:t>Что каждый сразу узнаёт. </a:t>
            </a:r>
            <a:br>
              <a:rPr lang="ru-RU" sz="4000" dirty="0" smtClean="0"/>
            </a:br>
            <a:r>
              <a:rPr lang="ru-RU" sz="4000" dirty="0" smtClean="0"/>
              <a:t>А с виду – маленькая птичка: </a:t>
            </a:r>
            <a:br>
              <a:rPr lang="ru-RU" sz="4000" dirty="0" smtClean="0"/>
            </a:br>
            <a:r>
              <a:rPr lang="ru-RU" sz="4000" dirty="0" smtClean="0"/>
              <a:t>Невзрачная и невеличка. </a:t>
            </a:r>
            <a:endParaRPr lang="ru-RU" sz="4000" dirty="0"/>
          </a:p>
        </p:txBody>
      </p:sp>
      <p:pic>
        <p:nvPicPr>
          <p:cNvPr id="4" name="Рисунок 3" descr="соловей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780928"/>
            <a:ext cx="3810000" cy="386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17646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10000" dirty="0" smtClean="0"/>
              <a:t>	</a:t>
            </a:r>
            <a:r>
              <a:rPr lang="ru-RU" sz="10000" dirty="0" smtClean="0"/>
              <a:t>Одета </a:t>
            </a:r>
            <a:r>
              <a:rPr lang="ru-RU" sz="10000" dirty="0" smtClean="0"/>
              <a:t>скромно эта </a:t>
            </a:r>
            <a:r>
              <a:rPr lang="ru-RU" sz="10000" dirty="0" smtClean="0"/>
              <a:t>птица</a:t>
            </a:r>
            <a:r>
              <a:rPr lang="ru-RU" sz="10000" dirty="0" smtClean="0"/>
              <a:t>.</a:t>
            </a:r>
            <a:br>
              <a:rPr lang="ru-RU" sz="10000" dirty="0" smtClean="0"/>
            </a:br>
            <a:r>
              <a:rPr lang="ru-RU" sz="10000" dirty="0" smtClean="0"/>
              <a:t>Она как будто </a:t>
            </a:r>
            <a:r>
              <a:rPr lang="ru-RU" sz="10000" dirty="0" smtClean="0"/>
              <a:t>ученица:</a:t>
            </a:r>
            <a:r>
              <a:rPr lang="ru-RU" sz="10000" dirty="0" smtClean="0"/>
              <a:t/>
            </a:r>
            <a:br>
              <a:rPr lang="ru-RU" sz="10000" dirty="0" smtClean="0"/>
            </a:br>
            <a:r>
              <a:rPr lang="ru-RU" sz="10000" dirty="0" smtClean="0"/>
              <a:t>Бело-чёрный весь </a:t>
            </a:r>
            <a:r>
              <a:rPr lang="ru-RU" sz="10000" dirty="0" smtClean="0"/>
              <a:t>наряд.</a:t>
            </a:r>
            <a:r>
              <a:rPr lang="ru-RU" sz="10000" dirty="0" smtClean="0"/>
              <a:t/>
            </a:r>
            <a:br>
              <a:rPr lang="ru-RU" sz="10000" dirty="0" smtClean="0"/>
            </a:br>
            <a:r>
              <a:rPr lang="ru-RU" sz="10000" dirty="0" smtClean="0"/>
              <a:t>Воровка, люди </a:t>
            </a:r>
            <a:r>
              <a:rPr lang="ru-RU" sz="10000" dirty="0" smtClean="0"/>
              <a:t>говорят.</a:t>
            </a:r>
            <a:r>
              <a:rPr lang="ru-RU" sz="10000" dirty="0" smtClean="0"/>
              <a:t/>
            </a:r>
            <a:br>
              <a:rPr lang="ru-RU" sz="10000" dirty="0" smtClean="0"/>
            </a:br>
            <a:r>
              <a:rPr lang="ru-RU" sz="10000" dirty="0" smtClean="0"/>
              <a:t>Всё блестящее хватает</a:t>
            </a:r>
            <a:br>
              <a:rPr lang="ru-RU" sz="10000" dirty="0" smtClean="0"/>
            </a:br>
            <a:r>
              <a:rPr lang="ru-RU" sz="10000" dirty="0" smtClean="0"/>
              <a:t>Не спросив и </a:t>
            </a:r>
            <a:r>
              <a:rPr lang="ru-RU" sz="10000" dirty="0" smtClean="0"/>
              <a:t>улетает.</a:t>
            </a:r>
            <a:r>
              <a:rPr lang="ru-RU" sz="10000" dirty="0" smtClean="0"/>
              <a:t/>
            </a:r>
            <a:br>
              <a:rPr lang="ru-RU" sz="10000" dirty="0" smtClean="0"/>
            </a:br>
            <a:r>
              <a:rPr lang="ru-RU" sz="10000" dirty="0" smtClean="0"/>
              <a:t>Вижу я её с порога</a:t>
            </a:r>
            <a:br>
              <a:rPr lang="ru-RU" sz="10000" dirty="0" smtClean="0"/>
            </a:br>
            <a:r>
              <a:rPr lang="ru-RU" sz="10000" dirty="0" smtClean="0"/>
              <a:t>Сидит на дереве…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сорок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1" y="4036747"/>
            <a:ext cx="4246151" cy="2632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1044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smtClean="0"/>
              <a:t>	</a:t>
            </a:r>
            <a:r>
              <a:rPr lang="ru-RU" sz="4000" dirty="0" smtClean="0"/>
              <a:t>Не </a:t>
            </a:r>
            <a:r>
              <a:rPr lang="ru-RU" sz="4000" dirty="0" smtClean="0"/>
              <a:t>похож на человечка,</a:t>
            </a:r>
            <a:br>
              <a:rPr lang="ru-RU" sz="4000" dirty="0" smtClean="0"/>
            </a:br>
            <a:r>
              <a:rPr lang="ru-RU" sz="4000" dirty="0" smtClean="0"/>
              <a:t>Но имеет он сердечко,</a:t>
            </a:r>
            <a:br>
              <a:rPr lang="ru-RU" sz="4000" dirty="0" smtClean="0"/>
            </a:br>
            <a:r>
              <a:rPr lang="ru-RU" sz="4000" dirty="0" smtClean="0"/>
              <a:t>И работе круглый год</a:t>
            </a:r>
            <a:br>
              <a:rPr lang="ru-RU" sz="4000" dirty="0" smtClean="0"/>
            </a:br>
            <a:r>
              <a:rPr lang="ru-RU" sz="4000" dirty="0" smtClean="0"/>
              <a:t>Он сердечко отдаёт.</a:t>
            </a:r>
            <a:br>
              <a:rPr lang="ru-RU" sz="4000" dirty="0" smtClean="0"/>
            </a:br>
            <a:r>
              <a:rPr lang="ru-RU" sz="4000" dirty="0" smtClean="0"/>
              <a:t>Он и чертит, и рисует.</a:t>
            </a:r>
            <a:br>
              <a:rPr lang="ru-RU" sz="4000" dirty="0" smtClean="0"/>
            </a:br>
            <a:r>
              <a:rPr lang="ru-RU" sz="4000" dirty="0" smtClean="0"/>
              <a:t>А сегодня вечерком</a:t>
            </a:r>
            <a:br>
              <a:rPr lang="ru-RU" sz="4000" dirty="0" smtClean="0"/>
            </a:br>
            <a:r>
              <a:rPr lang="ru-RU" sz="4000" dirty="0" smtClean="0"/>
              <a:t>Он раскрасил мне альбом.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карандаш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9954" y="548680"/>
            <a:ext cx="2984046" cy="2978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3888432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	</a:t>
            </a:r>
            <a:r>
              <a:rPr lang="ru-RU" sz="4000" dirty="0" smtClean="0"/>
              <a:t>Я </a:t>
            </a:r>
            <a:r>
              <a:rPr lang="ru-RU" sz="4000" dirty="0" smtClean="0"/>
              <a:t>могу любое слово</a:t>
            </a:r>
            <a:br>
              <a:rPr lang="ru-RU" sz="4000" dirty="0" smtClean="0"/>
            </a:br>
            <a:r>
              <a:rPr lang="ru-RU" sz="4000" dirty="0" smtClean="0"/>
              <a:t>на бумаге написать.</a:t>
            </a:r>
            <a:br>
              <a:rPr lang="ru-RU" sz="4000" dirty="0" smtClean="0"/>
            </a:br>
            <a:r>
              <a:rPr lang="ru-RU" sz="4000" dirty="0" smtClean="0"/>
              <a:t>Помогу тебе задачки</a:t>
            </a:r>
            <a:br>
              <a:rPr lang="ru-RU" sz="4000" dirty="0" smtClean="0"/>
            </a:br>
            <a:r>
              <a:rPr lang="ru-RU" sz="4000" dirty="0" smtClean="0"/>
              <a:t>очень трудные решать.</a:t>
            </a:r>
            <a:br>
              <a:rPr lang="ru-RU" sz="4000" dirty="0" smtClean="0"/>
            </a:br>
            <a:r>
              <a:rPr lang="ru-RU" sz="4000" dirty="0" smtClean="0"/>
              <a:t>Не забудь меня, мой друг,</a:t>
            </a:r>
            <a:br>
              <a:rPr lang="ru-RU" sz="4000" dirty="0" smtClean="0"/>
            </a:br>
            <a:r>
              <a:rPr lang="ru-RU" sz="4000" dirty="0" smtClean="0"/>
              <a:t>Без меня ты как без рук. </a:t>
            </a: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ручк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914546"/>
            <a:ext cx="3672408" cy="2754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			</a:t>
            </a:r>
            <a:r>
              <a:rPr lang="ru-RU" sz="8900" dirty="0" smtClean="0">
                <a:solidFill>
                  <a:schemeClr val="tx1"/>
                </a:solidFill>
              </a:rPr>
              <a:t>Носуха</a:t>
            </a:r>
            <a:endParaRPr lang="ru-RU" sz="89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авпм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420888"/>
            <a:ext cx="4800534" cy="3600400"/>
          </a:xfrm>
        </p:spPr>
      </p:pic>
      <p:pic>
        <p:nvPicPr>
          <p:cNvPr id="5" name="Рисунок 4" descr="тпртп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0042" y="1268760"/>
            <a:ext cx="4065916" cy="542122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38912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</a:t>
            </a:r>
            <a:r>
              <a:rPr lang="ru-RU" sz="2800" dirty="0" smtClean="0"/>
              <a:t>Однозначные</a:t>
            </a:r>
            <a:r>
              <a:rPr lang="ru-RU" sz="3200" dirty="0" smtClean="0"/>
              <a:t>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857488" y="1928802"/>
            <a:ext cx="1643074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72000" y="1916832"/>
            <a:ext cx="180020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499992" y="2996952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Многозначные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3861048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(Однозначные слова имеют только одно значение)</a:t>
            </a:r>
            <a:endParaRPr lang="ru-RU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4214818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i="1" dirty="0" smtClean="0"/>
              <a:t>(два или несколько лексических значений)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411760" y="342900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444208" y="342900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school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517603">
            <a:off x="219591" y="177015"/>
            <a:ext cx="956191" cy="107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allAtOnce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Раздели слова на 2 группы и запишите</a:t>
            </a:r>
            <a:r>
              <a:rPr lang="ru-RU" dirty="0" smtClean="0"/>
              <a:t> </a:t>
            </a:r>
            <a:r>
              <a:rPr lang="ru-RU" b="1" dirty="0" smtClean="0"/>
              <a:t>в два столбика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3200" dirty="0" smtClean="0"/>
              <a:t>Книга, ключ, шорты, фломастер, язык, корень, дорога, рис.</a:t>
            </a:r>
            <a:endParaRPr lang="ru-RU" sz="3200" dirty="0"/>
          </a:p>
        </p:txBody>
      </p:sp>
      <p:pic>
        <p:nvPicPr>
          <p:cNvPr id="4" name="Picture 6" descr="http://img0.liveinternet.ru/images/attach/c/2/69/490/69490753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929454" y="3143248"/>
            <a:ext cx="2067449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391</TotalTime>
  <Words>74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   Носуха</vt:lpstr>
      <vt:lpstr>Слова</vt:lpstr>
      <vt:lpstr>Раздели слова на 2 группы и запишите в два столбика</vt:lpstr>
      <vt:lpstr>Проверьте себя</vt:lpstr>
      <vt:lpstr>Слайд 11</vt:lpstr>
      <vt:lpstr>Проверьте себя</vt:lpstr>
      <vt:lpstr>Домашняя работа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 2 класс  Школа Росии</dc:title>
  <dc:creator>Светлана</dc:creator>
  <cp:lastModifiedBy>Your User Name</cp:lastModifiedBy>
  <cp:revision>41</cp:revision>
  <dcterms:created xsi:type="dcterms:W3CDTF">2014-09-27T13:45:22Z</dcterms:created>
  <dcterms:modified xsi:type="dcterms:W3CDTF">2017-10-02T14:47:42Z</dcterms:modified>
</cp:coreProperties>
</file>