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8" r:id="rId2"/>
    <p:sldId id="257" r:id="rId3"/>
    <p:sldId id="256" r:id="rId4"/>
    <p:sldId id="375" r:id="rId5"/>
    <p:sldId id="376" r:id="rId6"/>
    <p:sldId id="259" r:id="rId7"/>
    <p:sldId id="381" r:id="rId8"/>
    <p:sldId id="260" r:id="rId9"/>
    <p:sldId id="319" r:id="rId10"/>
    <p:sldId id="361" r:id="rId11"/>
    <p:sldId id="365" r:id="rId12"/>
    <p:sldId id="374" r:id="rId13"/>
    <p:sldId id="360" r:id="rId14"/>
    <p:sldId id="363" r:id="rId15"/>
    <p:sldId id="359" r:id="rId16"/>
    <p:sldId id="362" r:id="rId17"/>
    <p:sldId id="330" r:id="rId18"/>
    <p:sldId id="369" r:id="rId19"/>
    <p:sldId id="357" r:id="rId20"/>
    <p:sldId id="373" r:id="rId21"/>
    <p:sldId id="328" r:id="rId22"/>
    <p:sldId id="321" r:id="rId23"/>
    <p:sldId id="320" r:id="rId24"/>
    <p:sldId id="368" r:id="rId25"/>
    <p:sldId id="372" r:id="rId26"/>
    <p:sldId id="316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267" r:id="rId44"/>
    <p:sldId id="300" r:id="rId45"/>
    <p:sldId id="288" r:id="rId46"/>
    <p:sldId id="290" r:id="rId47"/>
    <p:sldId id="291" r:id="rId48"/>
    <p:sldId id="293" r:id="rId49"/>
    <p:sldId id="377" r:id="rId50"/>
    <p:sldId id="292" r:id="rId51"/>
    <p:sldId id="379" r:id="rId52"/>
    <p:sldId id="380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9" autoAdjust="0"/>
    <p:restoredTop sz="95699" autoAdjust="0"/>
  </p:normalViewPr>
  <p:slideViewPr>
    <p:cSldViewPr snapToGrid="0">
      <p:cViewPr varScale="1">
        <p:scale>
          <a:sx n="85" d="100"/>
          <a:sy n="85" d="100"/>
        </p:scale>
        <p:origin x="83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6" y="2410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DACA8-B8C9-4A8D-982D-0D26644F656E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CF04D-80BF-4F44-9E54-99D0DAD0B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3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Химия создала огромное число веществ. Ежегодно в окружающую среду поступает более тысячи вновь синтезированных соединений, с которыми человек в процессе эволюции не сталкивался и к которым еще нет и, возможно, не будет адаптаций. </a:t>
            </a:r>
          </a:p>
          <a:p>
            <a:r>
              <a:rPr lang="ru-RU" dirty="0" smtClean="0"/>
              <a:t>Независимо от места проживания человек попадает под действие химических веществ антропогенной природы.</a:t>
            </a:r>
          </a:p>
          <a:p>
            <a:r>
              <a:rPr lang="ru-RU" dirty="0" smtClean="0"/>
              <a:t>Уже в 70-х годах в биосферу Земли выбрасывалось 600 млн. тонн токсических газообразных веществ и несколько миллиардов тонн (до 5500 млрд. м 3) индустриальных и городских сточных вод в год. </a:t>
            </a:r>
          </a:p>
          <a:p>
            <a:r>
              <a:rPr lang="ru-RU" dirty="0" smtClean="0"/>
              <a:t>Город с миллионным населением в сутки в окружающую среду поставляет 500000 тонн сточных вод и 2000 тонн твердых отходов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260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Ухудшение эколого-генетической ситуации может вызывать изменение генофонда, влекущее за собой нарушение наследственного здоровья населения.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573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 образом, можно констатировать, загрязнение атмосферы и окружающей среды мутагенными химическим веществами чрезвычайно опасно как с точки зрения непосредственного, так и опосредованного воздействия на человека.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277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8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Среди химических веществ, которые в немалых количествах попадают в окружающую среду и являются мутагенами, выделяют мономер винилхлорида и его производные, использующиеся при производстве синтетических смол и пластмасс. Установлено, что они вызывают мутации у млекопитающих. </a:t>
            </a:r>
          </a:p>
          <a:p>
            <a:r>
              <a:rPr lang="ru-RU" dirty="0" smtClean="0"/>
              <a:t>Опасны в этом отношении хлорпрен и стирол, алкилирующие соединения (диметилсульфат, иприт и др.), азотистая кислота, акридиновые красители, формальдегид, некоторые алкалоиды и органические перекиси, а также соединения хрома, ртути, цинка и свинца. </a:t>
            </a:r>
          </a:p>
          <a:p>
            <a:r>
              <a:rPr lang="ru-RU" dirty="0" smtClean="0"/>
              <a:t>Свой вклад в процессы мутирования вносят соединения, которые входят в состав сельскохозяйственных удобрений, препараты для борьбы с вредителями (пестициды, гербициды), а также  пищевые добавки,  генно-модифицированные вещества.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77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сельских областях человек постоянно контактирует с биологически активными веществами (гербициды и пестициды).  </a:t>
            </a:r>
          </a:p>
          <a:p>
            <a:r>
              <a:rPr lang="ru-RU" dirty="0" smtClean="0"/>
              <a:t>Они накапливаются в тканях животных, растений и человека, их концентрация кумулируется по мере продвижения в пищевых цепях.</a:t>
            </a:r>
          </a:p>
          <a:p>
            <a:r>
              <a:rPr lang="ru-RU" dirty="0" smtClean="0"/>
              <a:t>Одним из высоко токсичных антропогенных соединений является диоксин (содержится в ряде гербицидов как побочный продукт промышленного синтеза).</a:t>
            </a:r>
          </a:p>
          <a:p>
            <a:r>
              <a:rPr lang="ru-RU" dirty="0" smtClean="0"/>
              <a:t>Диоксин помимо токсичности проявляет канцерогенное, тератогенное и мутагенное действие.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518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сельских областях человек постоянно контактирует с биологически активными веществами (гербициды и пестициды).  </a:t>
            </a:r>
          </a:p>
          <a:p>
            <a:r>
              <a:rPr lang="ru-RU" dirty="0" smtClean="0"/>
              <a:t>Они накапливаются в тканях животных, растений и человека, их концентрация кумулируется по мере продвижения в пищевых цепях.</a:t>
            </a:r>
          </a:p>
          <a:p>
            <a:r>
              <a:rPr lang="ru-RU" dirty="0" smtClean="0"/>
              <a:t>Одним из высоко токсичных антропогенных соединений является диоксин (содержится в ряде гербицидов как побочный продукт промышленного синтеза).</a:t>
            </a:r>
          </a:p>
          <a:p>
            <a:r>
              <a:rPr lang="ru-RU" dirty="0" smtClean="0"/>
              <a:t>Диоксин помимо токсичности проявляет канцерогенное, тератогенное и мутагенное действие. </a:t>
            </a:r>
          </a:p>
          <a:p>
            <a:endParaRPr lang="ru-RU" dirty="0" smtClean="0"/>
          </a:p>
          <a:p>
            <a:r>
              <a:rPr lang="ru-RU" dirty="0" smtClean="0"/>
              <a:t>Оценивая химическую опасность,  на первое место следует поставить химические вещества воздушного бассейна, на второе – антропогенные загрязнители водоемов и продуктов питания, а на третье – загрязнение литосферы, особенно почвы (как путь поражения растений и грибов) и подземных вод (поражение человека и животных). </a:t>
            </a:r>
          </a:p>
          <a:p>
            <a:r>
              <a:rPr lang="ru-RU" dirty="0" smtClean="0"/>
              <a:t>Химические вещества, действуя как мутагены, повышают уровень мутирования в человеческих популяциях, что приводит:  </a:t>
            </a:r>
          </a:p>
          <a:p>
            <a:r>
              <a:rPr lang="ru-RU" dirty="0" smtClean="0"/>
              <a:t>  рождению больных детей</a:t>
            </a:r>
          </a:p>
          <a:p>
            <a:r>
              <a:rPr lang="ru-RU" dirty="0" smtClean="0"/>
              <a:t>  росту спонтанных абортов</a:t>
            </a:r>
          </a:p>
          <a:p>
            <a:r>
              <a:rPr lang="ru-RU" dirty="0" smtClean="0"/>
              <a:t>  мертворождению</a:t>
            </a:r>
          </a:p>
          <a:p>
            <a:r>
              <a:rPr lang="ru-RU" dirty="0" smtClean="0"/>
              <a:t>  сокращению продолжительности жизни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50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В.И. Кашина на научной конференции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Экологизация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производства сельскохозяйственной продукции – путь к повышению качества жизни и здоровья населения России», 2014г.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https://kprf.ru/activity/ecology/133930.html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46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Среди химических веществ, которые в немалых количествах попадают в окружающую среду и являются мутагенами, выделяют мономер винилхлорида и его производные, использующиеся при производстве синтетических смол и пластмасс. </a:t>
            </a:r>
          </a:p>
          <a:p>
            <a:r>
              <a:rPr lang="ru-RU" dirty="0" smtClean="0"/>
              <a:t>Установлено, что они вызывают мутации у млекопитающих. </a:t>
            </a:r>
          </a:p>
          <a:p>
            <a:r>
              <a:rPr lang="ru-RU" dirty="0" smtClean="0"/>
              <a:t>    Опасны в этом отношении хлорпрен и стирол, алкилирующие соединения (диметилсульфат, иприт и др.), азотистая кислота, акридиновые красители, формальдегид, некоторые алкалоиды и органические перекиси, а также соединения хрома, ртути, цинка и свинца. </a:t>
            </a:r>
          </a:p>
          <a:p>
            <a:r>
              <a:rPr lang="ru-RU" dirty="0" smtClean="0"/>
              <a:t>    Свой вклад в процессы мутирования вносят некоторые соединения, которые входят в состав сельскохозяйственных удобрений, препараты для борьбы с вредителями (пестициды, гербициды), а также  пищевые добавки,  генно-модифицированные вещества.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852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может свидетельствовать о том, что генотипы таких детей наиболее восприимчивые к действию модифицированных кислотными дождями химических загрязнителей или об активировании ранее молчавших генов.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638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Рост генетического груза наблюдается как в городских, так и сельских человеческих популяциях. </a:t>
            </a:r>
          </a:p>
          <a:p>
            <a:r>
              <a:rPr lang="ru-RU" dirty="0" smtClean="0"/>
              <a:t>Причиной этого явления является промышленные загрязнения городской среды и повсеместное засорение сельской местности.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705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Анализ динамики мертворожденных, динамики спонтанных абортов, динамики множественных врожденных пороков развития выявил достоверное снижение рождаемости, рост патологий внутриутробного развития в загрязненных областях.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F04D-80BF-4F44-9E54-99D0DAD0B028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66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08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2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00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0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9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7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4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1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1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25E89-8C20-4AAE-80AB-E69931FB7786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2F348-B7EA-4BF5-8A0C-11DAA855D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16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8419" y="0"/>
            <a:ext cx="12370420" cy="6837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1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86" y="365125"/>
            <a:ext cx="5883214" cy="10841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мутагены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85" y="1825625"/>
            <a:ext cx="11293415" cy="435133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 тяжелых металлов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алкилирующие соединения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нитросоединения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переработки нефти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сжигания угля и древесины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перекиси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борьбы с вредителями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 smtClean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997" y="4317766"/>
            <a:ext cx="3520046" cy="2439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12556"/>
          <a:stretch/>
        </p:blipFill>
        <p:spPr bwMode="auto">
          <a:xfrm>
            <a:off x="5449616" y="4317766"/>
            <a:ext cx="2694190" cy="2482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4322" t="10695" r="357"/>
          <a:stretch/>
        </p:blipFill>
        <p:spPr>
          <a:xfrm>
            <a:off x="5943600" y="0"/>
            <a:ext cx="6150634" cy="432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4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768" y="144316"/>
            <a:ext cx="5377270" cy="6446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активно использует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борьбы с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вредителями сельского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хозяйства-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гербициды и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пестициды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накапливаются в тканях </a:t>
            </a: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растений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концентрация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кумулируется по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 </a:t>
            </a: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продвижения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пищевых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цепях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64038" y="3213339"/>
            <a:ext cx="5433819" cy="3644661"/>
          </a:xfrm>
          <a:prstGeom prst="round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000" b="-16000"/>
            </a:stretch>
          </a:blip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2286" y="0"/>
            <a:ext cx="4285274" cy="321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95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5343"/>
            <a:ext cx="5529998" cy="3686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30629"/>
            <a:ext cx="11049000" cy="302137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Вызывает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тревогу у экологов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загрязнение вод Мирового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океана нефтью и нефтепродуктами, достигшее уже 1/5 его общей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поверхности.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Загрязненная вода становится причиной многих заболеваний людей и животных.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http://olgworld.com/wp-content/uploads/zagryaznenie-oke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535" y="2762361"/>
            <a:ext cx="6266172" cy="398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2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657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пути попадания химических веществ в организм человека</a:t>
            </a: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745488"/>
              </p:ext>
            </p:extLst>
          </p:nvPr>
        </p:nvGraphicFramePr>
        <p:xfrm>
          <a:off x="5038675" y="1604527"/>
          <a:ext cx="2520280" cy="1188720"/>
        </p:xfrm>
        <a:graphic>
          <a:graphicData uri="http://schemas.openxmlformats.org/drawingml/2006/table">
            <a:tbl>
              <a:tblPr/>
              <a:tblGrid>
                <a:gridCol w="2520280"/>
              </a:tblGrid>
              <a:tr h="8640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ИСТОЧНИКИ ХИМИЧЕСКОГО ЗАГРЯЗНЕНИЯ 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728030"/>
              </p:ext>
            </p:extLst>
          </p:nvPr>
        </p:nvGraphicFramePr>
        <p:xfrm>
          <a:off x="2302371" y="3044687"/>
          <a:ext cx="1913207" cy="365760"/>
        </p:xfrm>
        <a:graphic>
          <a:graphicData uri="http://schemas.openxmlformats.org/drawingml/2006/table">
            <a:tbl>
              <a:tblPr/>
              <a:tblGrid>
                <a:gridCol w="1913207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ВОЗДУХ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855335"/>
              </p:ext>
            </p:extLst>
          </p:nvPr>
        </p:nvGraphicFramePr>
        <p:xfrm>
          <a:off x="5398715" y="3044687"/>
          <a:ext cx="1944216" cy="432048"/>
        </p:xfrm>
        <a:graphic>
          <a:graphicData uri="http://schemas.openxmlformats.org/drawingml/2006/table">
            <a:tbl>
              <a:tblPr/>
              <a:tblGrid>
                <a:gridCol w="1944216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ВОДА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46058"/>
              </p:ext>
            </p:extLst>
          </p:nvPr>
        </p:nvGraphicFramePr>
        <p:xfrm>
          <a:off x="8351043" y="3116695"/>
          <a:ext cx="1913207" cy="365760"/>
        </p:xfrm>
        <a:graphic>
          <a:graphicData uri="http://schemas.openxmlformats.org/drawingml/2006/table">
            <a:tbl>
              <a:tblPr/>
              <a:tblGrid>
                <a:gridCol w="1913207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ПОЧВА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179062"/>
              </p:ext>
            </p:extLst>
          </p:nvPr>
        </p:nvGraphicFramePr>
        <p:xfrm>
          <a:off x="2086347" y="4700871"/>
          <a:ext cx="1913207" cy="576064"/>
        </p:xfrm>
        <a:graphic>
          <a:graphicData uri="http://schemas.openxmlformats.org/drawingml/2006/table">
            <a:tbl>
              <a:tblPr/>
              <a:tblGrid>
                <a:gridCol w="1913207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РАСТЕНИЯ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770284"/>
              </p:ext>
            </p:extLst>
          </p:nvPr>
        </p:nvGraphicFramePr>
        <p:xfrm>
          <a:off x="4318595" y="4700871"/>
          <a:ext cx="1913207" cy="576064"/>
        </p:xfrm>
        <a:graphic>
          <a:graphicData uri="http://schemas.openxmlformats.org/drawingml/2006/table">
            <a:tbl>
              <a:tblPr/>
              <a:tblGrid>
                <a:gridCol w="1913207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ЖИВОТНЫЕ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182534"/>
              </p:ext>
            </p:extLst>
          </p:nvPr>
        </p:nvGraphicFramePr>
        <p:xfrm>
          <a:off x="6478835" y="4700871"/>
          <a:ext cx="2016224" cy="585248"/>
        </p:xfrm>
        <a:graphic>
          <a:graphicData uri="http://schemas.openxmlformats.org/drawingml/2006/table">
            <a:tbl>
              <a:tblPr/>
              <a:tblGrid>
                <a:gridCol w="2016224"/>
              </a:tblGrid>
              <a:tr h="5852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ГРИБЫ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256301"/>
              </p:ext>
            </p:extLst>
          </p:nvPr>
        </p:nvGraphicFramePr>
        <p:xfrm>
          <a:off x="8639075" y="4700871"/>
          <a:ext cx="1913207" cy="576064"/>
        </p:xfrm>
        <a:graphic>
          <a:graphicData uri="http://schemas.openxmlformats.org/drawingml/2006/table">
            <a:tbl>
              <a:tblPr/>
              <a:tblGrid>
                <a:gridCol w="1913207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БАКТЕРИИ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085931"/>
              </p:ext>
            </p:extLst>
          </p:nvPr>
        </p:nvGraphicFramePr>
        <p:xfrm>
          <a:off x="5398715" y="6213039"/>
          <a:ext cx="2160240" cy="432048"/>
        </p:xfrm>
        <a:graphic>
          <a:graphicData uri="http://schemas.openxmlformats.org/drawingml/2006/table">
            <a:tbl>
              <a:tblPr/>
              <a:tblGrid>
                <a:gridCol w="2160240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ЧЕЛОВЕК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cxnSp>
        <p:nvCxnSpPr>
          <p:cNvPr id="53" name="Прямая соединительная линия 52"/>
          <p:cNvCxnSpPr/>
          <p:nvPr/>
        </p:nvCxnSpPr>
        <p:spPr>
          <a:xfrm>
            <a:off x="5052626" y="2743831"/>
            <a:ext cx="0" cy="21602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7559518" y="2656745"/>
            <a:ext cx="0" cy="21602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44" idx="2"/>
            <a:endCxn id="45" idx="0"/>
          </p:cNvCxnSpPr>
          <p:nvPr/>
        </p:nvCxnSpPr>
        <p:spPr>
          <a:xfrm flipH="1">
            <a:off x="3258974" y="2518927"/>
            <a:ext cx="3039841" cy="525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endCxn id="47" idx="0"/>
          </p:cNvCxnSpPr>
          <p:nvPr/>
        </p:nvCxnSpPr>
        <p:spPr>
          <a:xfrm>
            <a:off x="6298815" y="2518927"/>
            <a:ext cx="3008831" cy="5977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45" idx="2"/>
            <a:endCxn id="48" idx="0"/>
          </p:cNvCxnSpPr>
          <p:nvPr/>
        </p:nvCxnSpPr>
        <p:spPr>
          <a:xfrm flipH="1">
            <a:off x="3042950" y="3410447"/>
            <a:ext cx="216024" cy="1290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stCxn id="51" idx="0"/>
            <a:endCxn id="47" idx="2"/>
          </p:cNvCxnSpPr>
          <p:nvPr/>
        </p:nvCxnSpPr>
        <p:spPr>
          <a:xfrm flipH="1" flipV="1">
            <a:off x="9307646" y="3482455"/>
            <a:ext cx="288032" cy="1218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endCxn id="48" idx="2"/>
          </p:cNvCxnSpPr>
          <p:nvPr/>
        </p:nvCxnSpPr>
        <p:spPr>
          <a:xfrm flipH="1" flipV="1">
            <a:off x="3042950" y="5276935"/>
            <a:ext cx="2355765" cy="1152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52" idx="3"/>
            <a:endCxn id="51" idx="2"/>
          </p:cNvCxnSpPr>
          <p:nvPr/>
        </p:nvCxnSpPr>
        <p:spPr>
          <a:xfrm flipV="1">
            <a:off x="7558955" y="5276935"/>
            <a:ext cx="2036723" cy="1152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49" idx="2"/>
            <a:endCxn id="52" idx="0"/>
          </p:cNvCxnSpPr>
          <p:nvPr/>
        </p:nvCxnSpPr>
        <p:spPr>
          <a:xfrm>
            <a:off x="5275198" y="5276935"/>
            <a:ext cx="1203637" cy="936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50" idx="2"/>
            <a:endCxn id="52" idx="0"/>
          </p:cNvCxnSpPr>
          <p:nvPr/>
        </p:nvCxnSpPr>
        <p:spPr>
          <a:xfrm flipH="1">
            <a:off x="6478835" y="5286119"/>
            <a:ext cx="1008112" cy="9269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endCxn id="44" idx="2"/>
          </p:cNvCxnSpPr>
          <p:nvPr/>
        </p:nvCxnSpPr>
        <p:spPr>
          <a:xfrm flipV="1">
            <a:off x="6298815" y="2518927"/>
            <a:ext cx="0" cy="525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endCxn id="49" idx="1"/>
          </p:cNvCxnSpPr>
          <p:nvPr/>
        </p:nvCxnSpPr>
        <p:spPr>
          <a:xfrm>
            <a:off x="4030563" y="4988903"/>
            <a:ext cx="2880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49" idx="3"/>
            <a:endCxn id="50" idx="1"/>
          </p:cNvCxnSpPr>
          <p:nvPr/>
        </p:nvCxnSpPr>
        <p:spPr>
          <a:xfrm>
            <a:off x="6231802" y="4988903"/>
            <a:ext cx="247033" cy="45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stCxn id="50" idx="3"/>
            <a:endCxn id="51" idx="1"/>
          </p:cNvCxnSpPr>
          <p:nvPr/>
        </p:nvCxnSpPr>
        <p:spPr>
          <a:xfrm flipV="1">
            <a:off x="8495059" y="4988903"/>
            <a:ext cx="144016" cy="45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44" idx="1"/>
          </p:cNvCxnSpPr>
          <p:nvPr/>
        </p:nvCxnSpPr>
        <p:spPr>
          <a:xfrm flipH="1" flipV="1">
            <a:off x="1996337" y="2036575"/>
            <a:ext cx="3042338" cy="251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1955833" y="2036575"/>
            <a:ext cx="13502" cy="44284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endCxn id="52" idx="1"/>
          </p:cNvCxnSpPr>
          <p:nvPr/>
        </p:nvCxnSpPr>
        <p:spPr>
          <a:xfrm flipV="1">
            <a:off x="1942331" y="6429063"/>
            <a:ext cx="3456384" cy="36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>
            <a:endCxn id="48" idx="1"/>
          </p:cNvCxnSpPr>
          <p:nvPr/>
        </p:nvCxnSpPr>
        <p:spPr>
          <a:xfrm flipV="1">
            <a:off x="1969335" y="4988903"/>
            <a:ext cx="117012" cy="45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7558955" y="2036575"/>
            <a:ext cx="31683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0727307" y="2036575"/>
            <a:ext cx="0" cy="44284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7558955" y="6429063"/>
            <a:ext cx="3168352" cy="180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>
            <a:stCxn id="51" idx="3"/>
          </p:cNvCxnSpPr>
          <p:nvPr/>
        </p:nvCxnSpPr>
        <p:spPr>
          <a:xfrm>
            <a:off x="10552282" y="4988903"/>
            <a:ext cx="175025" cy="45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3258974" y="3410447"/>
            <a:ext cx="411549" cy="3543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3670523" y="3764767"/>
            <a:ext cx="51845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8855099" y="3482455"/>
            <a:ext cx="452547" cy="2823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49" idx="0"/>
            <a:endCxn id="45" idx="2"/>
          </p:cNvCxnSpPr>
          <p:nvPr/>
        </p:nvCxnSpPr>
        <p:spPr>
          <a:xfrm flipH="1" flipV="1">
            <a:off x="3258974" y="3410447"/>
            <a:ext cx="2016224" cy="1290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endCxn id="50" idx="0"/>
          </p:cNvCxnSpPr>
          <p:nvPr/>
        </p:nvCxnSpPr>
        <p:spPr>
          <a:xfrm>
            <a:off x="3258974" y="3410447"/>
            <a:ext cx="4227973" cy="1290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endCxn id="51" idx="0"/>
          </p:cNvCxnSpPr>
          <p:nvPr/>
        </p:nvCxnSpPr>
        <p:spPr>
          <a:xfrm>
            <a:off x="3258974" y="3410447"/>
            <a:ext cx="6336704" cy="1290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endCxn id="48" idx="0"/>
          </p:cNvCxnSpPr>
          <p:nvPr/>
        </p:nvCxnSpPr>
        <p:spPr>
          <a:xfrm flipH="1">
            <a:off x="3042950" y="3482455"/>
            <a:ext cx="3384376" cy="1218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endCxn id="49" idx="0"/>
          </p:cNvCxnSpPr>
          <p:nvPr/>
        </p:nvCxnSpPr>
        <p:spPr>
          <a:xfrm flipH="1">
            <a:off x="5275198" y="3482455"/>
            <a:ext cx="1152128" cy="1218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endCxn id="50" idx="0"/>
          </p:cNvCxnSpPr>
          <p:nvPr/>
        </p:nvCxnSpPr>
        <p:spPr>
          <a:xfrm>
            <a:off x="6427326" y="3482455"/>
            <a:ext cx="1059621" cy="1218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46" idx="2"/>
            <a:endCxn id="51" idx="0"/>
          </p:cNvCxnSpPr>
          <p:nvPr/>
        </p:nvCxnSpPr>
        <p:spPr>
          <a:xfrm>
            <a:off x="6370823" y="3476735"/>
            <a:ext cx="3224855" cy="12241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endCxn id="48" idx="0"/>
          </p:cNvCxnSpPr>
          <p:nvPr/>
        </p:nvCxnSpPr>
        <p:spPr>
          <a:xfrm flipH="1">
            <a:off x="3042950" y="3482455"/>
            <a:ext cx="6264696" cy="1218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endCxn id="49" idx="0"/>
          </p:cNvCxnSpPr>
          <p:nvPr/>
        </p:nvCxnSpPr>
        <p:spPr>
          <a:xfrm flipH="1">
            <a:off x="5275198" y="3482455"/>
            <a:ext cx="4032448" cy="1218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endCxn id="50" idx="0"/>
          </p:cNvCxnSpPr>
          <p:nvPr/>
        </p:nvCxnSpPr>
        <p:spPr>
          <a:xfrm flipH="1">
            <a:off x="7486947" y="3482455"/>
            <a:ext cx="1820699" cy="1218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2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4276" y="420914"/>
            <a:ext cx="6490834" cy="5727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мутагенов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к: 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рождению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росту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спонтанных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абортов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мертворождению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сокращению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продолжительности жизни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12689" r="5520" b="5838"/>
          <a:stretch/>
        </p:blipFill>
        <p:spPr bwMode="auto">
          <a:xfrm>
            <a:off x="2182483" y="3555144"/>
            <a:ext cx="4578725" cy="330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oboronadaily.com/im-oborona/2013/04/972771_c_1_iCjEOOqsCT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220434"/>
            <a:ext cx="4699001" cy="3524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4496" y="4035307"/>
            <a:ext cx="4048095" cy="282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4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319177"/>
            <a:ext cx="5857875" cy="5857786"/>
          </a:xfrm>
        </p:spPr>
        <p:txBody>
          <a:bodyPr>
            <a:normAutofit fontScale="92500"/>
          </a:bodyPr>
          <a:lstStyle/>
          <a:p>
            <a:pPr marL="571500" indent="-3429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отравления (токсическое действие)</a:t>
            </a:r>
          </a:p>
          <a:p>
            <a:pPr marL="571500" indent="-3429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раковых опухолей (канцерогенное действие)</a:t>
            </a:r>
          </a:p>
          <a:p>
            <a:pPr marL="571500" indent="-3429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изменение функций (токсическое и мутагенное действие)</a:t>
            </a:r>
          </a:p>
          <a:p>
            <a:pPr marL="571500" indent="-3429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появление мутаций, уродств, сокращение продолжительности жизни (мутагенное действие)</a:t>
            </a:r>
          </a:p>
          <a:p>
            <a:pPr marL="571500" indent="-3429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производства лекарств для лечения отрицательных последствий действия уже существующих веществ антропогенной природы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5499" y="398360"/>
            <a:ext cx="6046501" cy="5441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5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74171"/>
            <a:ext cx="10515600" cy="827315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Мутагенная активность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95736" y="940690"/>
            <a:ext cx="5246915" cy="3646714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числу наиболее серьезных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последствий мутагенного действия химических веществ относятся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врожденные пороки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(ВПР)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7561" y="3772204"/>
            <a:ext cx="2200847" cy="284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24389"/>
          <a:stretch/>
        </p:blipFill>
        <p:spPr>
          <a:xfrm>
            <a:off x="1604513" y="3571337"/>
            <a:ext cx="3838138" cy="285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83358" y="2147979"/>
            <a:ext cx="1651124" cy="369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t="21676"/>
          <a:stretch/>
        </p:blipFill>
        <p:spPr>
          <a:xfrm>
            <a:off x="5543010" y="1202353"/>
            <a:ext cx="3523351" cy="2368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370" y="185058"/>
            <a:ext cx="10515600" cy="326571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атмосферных загрязнителей и кислотных дождей приводит к развитию фиброза легких, облысению детей 2-4 лет (в основном страдают голубоглазые и светловолосые дети). </a:t>
            </a:r>
            <a:endParaRPr lang="ru-RU" sz="29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свидетельствует о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том, что генотипы таких детей наиболее восприимчивые </a:t>
            </a:r>
            <a:r>
              <a:rPr lang="ru-RU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действию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модифицированных кислотными дождями химических загрязнителей или об активировании ранее </a:t>
            </a:r>
            <a:r>
              <a:rPr lang="ru-RU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«молчавших»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генов.</a:t>
            </a:r>
          </a:p>
          <a:p>
            <a:pPr>
              <a:buNone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" r="3922" b="5327"/>
          <a:stretch/>
        </p:blipFill>
        <p:spPr>
          <a:xfrm>
            <a:off x="6161314" y="2812905"/>
            <a:ext cx="4800600" cy="373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4" y="2812905"/>
            <a:ext cx="4089324" cy="373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47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мутагенов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 увеличению генетического груза: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6571"/>
            <a:ext cx="10515600" cy="4580391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нарушение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метаболизма и структуры 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нарушение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метаболизма и структуры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белков-регуляторов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повышение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мутаций  -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генных,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геномных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 descr="http://www.wikidoc.org/images/6/61/DNA_stu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04" y="3447263"/>
            <a:ext cx="4481740" cy="34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wikidoc.org/images/6/61/DNA_stu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3410" y="3447262"/>
            <a:ext cx="4481739" cy="34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2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971" y="0"/>
            <a:ext cx="10515600" cy="108857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Генетический мониторинг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1257" y="820056"/>
            <a:ext cx="11538857" cy="3349173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исследовании крови рабочих горячих цехов, обнаружены транслокации (хромосомные мутации) в лимфоцитах периферической крови</a:t>
            </a: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жителей окрестностей металлургических предприятий и алюминиевых производств в крови присутствовали лимфоциты с хромосомными дефектами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6" y="3277085"/>
            <a:ext cx="5332219" cy="3419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3" y="3184647"/>
            <a:ext cx="4127200" cy="3512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января 2016 года Владимир Путин подписал 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о проведении в 2017 году в Российской Федерации 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экологии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571309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общества к вопросам экологического развития Российской Федерации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7698" y="1825625"/>
            <a:ext cx="4944291" cy="494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5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427" y="341087"/>
            <a:ext cx="11382829" cy="5515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частоты мутантного гена, приводящего к развитию фенилкетонурии у детей, показало многократное повышение частоты мутирования этого гена в районах  с высокоразвитой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промышленностью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фенилпировиноградная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олигофрения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81" y="2235200"/>
            <a:ext cx="5866189" cy="4399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5930" r="52404" b="19711"/>
          <a:stretch/>
        </p:blipFill>
        <p:spPr bwMode="auto">
          <a:xfrm>
            <a:off x="2243702" y="3233057"/>
            <a:ext cx="2741957" cy="3401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543" y="1803853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790775"/>
              </p:ext>
            </p:extLst>
          </p:nvPr>
        </p:nvGraphicFramePr>
        <p:xfrm>
          <a:off x="0" y="0"/>
          <a:ext cx="12192000" cy="8002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  <a:gridCol w="4064000"/>
              </a:tblGrid>
              <a:tr h="406384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Химический фактор, доминирующий в производстве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хромосомных аберраций  у…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6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Рабочих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предприятия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не контактирующего с данным веществом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652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Стирол, метил,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метакрилат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5,25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1,68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652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Винил хлорид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652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Асбест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652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Формальдегид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3,68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1,787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537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Минеральные масла при отработке стекла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652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Электрическая сварка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652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Газофиксация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бурого угля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537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цитостатиков в фармакологии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652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цитостатиками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6,56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2,05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537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Откормочные фабрики свиней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537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Отделения смешивания кормов для свиней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5370">
                <a:tc gridSpan="3"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072156"/>
              </p:ext>
            </p:extLst>
          </p:nvPr>
        </p:nvGraphicFramePr>
        <p:xfrm>
          <a:off x="-19052" y="0"/>
          <a:ext cx="12211053" cy="6892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0351"/>
                <a:gridCol w="4070351"/>
                <a:gridCol w="4070351"/>
              </a:tblGrid>
              <a:tr h="51196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применения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вещества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мутации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97661"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Этиловый спирт </a:t>
                      </a:r>
                    </a:p>
                    <a:p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Хромосомные м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утации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крыс и обезьян в соматических и половых клетках 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3603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Лакокрасочные вещества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Этиленхлоргидран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Транслокации,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делеции 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хромосомах в половых клетках  крыс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1684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Толуол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Хромосомные аберрации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крыс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половых клетках, выраженный кумулятивный эффект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347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1,2,3,4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диэпокси бутан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Соматические мутации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ярко выраженный канцерогенез за короткий срок однократного воздействия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1684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Инсектициды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Бидрин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Блокирует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холинэстеразу, патология поведения, </a:t>
                      </a: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мутации в половых клетках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крыс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73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48861"/>
              </p:ext>
            </p:extLst>
          </p:nvPr>
        </p:nvGraphicFramePr>
        <p:xfrm>
          <a:off x="0" y="3"/>
          <a:ext cx="12192000" cy="6976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  <a:gridCol w="4064000"/>
              </a:tblGrid>
              <a:tr h="60073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применения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вещества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мутации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14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Гептахлор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Индуцирует доминантные летальные мутации у крыс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мышей, обладает кумулятивным действием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14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Этиленимин 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Хромосомные аберрации в соматических клетках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мышей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14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Дихлофос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Патология поведения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блокирует выделение холинэстеразы, вызывает </a:t>
                      </a: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генные мутации 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мышей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14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Нафталин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Множественные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хромосомные аберрации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соматических клетках крыс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145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Гербициды </a:t>
                      </a:r>
                      <a:endParaRPr lang="ru-RU" sz="20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4 - динитрофенол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Влияют на клеточный цикл 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крыс и мышей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9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543" y="0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огромным количеством мутагенов люди сталкиваются в быту, совершенно не представляя опасности для будущего, которую несут с собой эти соединения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15934"/>
              </p:ext>
            </p:extLst>
          </p:nvPr>
        </p:nvGraphicFramePr>
        <p:xfrm>
          <a:off x="1233295" y="1322040"/>
          <a:ext cx="9071991" cy="55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997"/>
                <a:gridCol w="3023997"/>
                <a:gridCol w="3023997"/>
              </a:tblGrid>
              <a:tr h="4919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применения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вещества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мутаций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68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9221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Фотография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Гидрохинон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Транслокации, разрывы хромосом, делеции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 половых и соматических клетках крыс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19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Катехол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типы хромосомных аберраций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мышей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19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Прогаллол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Хромосомные аберрации у крыс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мышей и собак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19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Парфюмерия </a:t>
                      </a:r>
                      <a:endParaRPr lang="ru-RU" sz="18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Резорцинол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Повреждение хромосом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мышей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68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Крезолы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Транслокации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мышей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92211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Кептан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Генные летальные мутации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мышей,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разрушение хромосом у крыс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3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7306" y="133815"/>
            <a:ext cx="10591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окружающей среды приводит к увеличению её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мутагенной активности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предполагается  обусловленность многих патологий  генными, хромосомными и геномными мутациями. 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3" y="2812212"/>
            <a:ext cx="9681029" cy="331644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171" y="1"/>
            <a:ext cx="10515600" cy="72571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образом…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342" y="667657"/>
            <a:ext cx="11843657" cy="1683657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планеты сегодня должны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 мире, где окружающая среда ухудшается с каждым днем, невозможны здоровое общество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долголетие.</a:t>
            </a:r>
          </a:p>
          <a:p>
            <a:pPr>
              <a:buClr>
                <a:srgbClr val="00B05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Достижение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стабильной экологической обстановки станет возможным, когда люди осознают, что здоровье, благополучие и развитие человеческой цивилизации в целом зависят только от них и 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1543" y="2090057"/>
            <a:ext cx="6560456" cy="4963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86" y="2963622"/>
            <a:ext cx="5457371" cy="390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9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46889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Страничка вторая…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1850" y="3448595"/>
            <a:ext cx="10515600" cy="2641056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Пища и мутагенез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0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2926" y="785794"/>
            <a:ext cx="62150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Segoe Print" pitchFamily="2" charset="0"/>
              </a:rPr>
              <a:t>«Пища столь же необходима для</a:t>
            </a:r>
            <a:r>
              <a:rPr lang="en-US" sz="2400" b="1" dirty="0">
                <a:solidFill>
                  <a:srgbClr val="00B050"/>
                </a:solidFill>
                <a:latin typeface="Segoe Print" pitchFamily="2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Segoe Print" pitchFamily="2" charset="0"/>
              </a:rPr>
              <a:t>здоровья, сколь необходимо приличное обращение человеку образованному</a:t>
            </a:r>
            <a:r>
              <a:rPr lang="ru-RU" sz="2400" b="1" dirty="0" smtClean="0">
                <a:solidFill>
                  <a:srgbClr val="00B050"/>
                </a:solidFill>
                <a:latin typeface="Segoe Print" pitchFamily="2" charset="0"/>
              </a:rPr>
              <a:t>»</a:t>
            </a:r>
            <a:endParaRPr lang="en-US" sz="2400" b="1" dirty="0">
              <a:solidFill>
                <a:srgbClr val="00B050"/>
              </a:solidFill>
              <a:latin typeface="Segoe Print" pitchFamily="2" charset="0"/>
            </a:endParaRPr>
          </a:p>
          <a:p>
            <a:endParaRPr lang="ru-RU" b="1" dirty="0">
              <a:solidFill>
                <a:srgbClr val="7030A0"/>
              </a:solidFill>
              <a:latin typeface="Segoe Print" pitchFamily="2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Segoe Print" pitchFamily="2" charset="0"/>
              </a:rPr>
              <a:t>                                         </a:t>
            </a:r>
            <a:r>
              <a:rPr lang="ru-RU" b="1" dirty="0">
                <a:solidFill>
                  <a:srgbClr val="7030A0"/>
                </a:solidFill>
                <a:latin typeface="Segoe Print" pitchFamily="2" charset="0"/>
              </a:rPr>
              <a:t>К. Прутков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08958" y="3643314"/>
            <a:ext cx="569343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B05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«Даже чувство состраданья, </a:t>
            </a:r>
            <a:endParaRPr lang="ru-RU" sz="2400" b="1" dirty="0">
              <a:solidFill>
                <a:srgbClr val="00B050"/>
              </a:solidFill>
              <a:latin typeface="Segoe Print" pitchFamily="2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B05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Даже адский </a:t>
            </a:r>
            <a:r>
              <a:rPr lang="ru-RU" sz="2400" b="1" dirty="0" err="1">
                <a:solidFill>
                  <a:srgbClr val="00B05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непокой</a:t>
            </a:r>
            <a:r>
              <a:rPr lang="ru-RU" sz="2400" b="1" dirty="0">
                <a:solidFill>
                  <a:srgbClr val="00B05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00B050"/>
              </a:solidFill>
              <a:latin typeface="Segoe Print" pitchFamily="2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B05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От принятия питанья </a:t>
            </a:r>
            <a:endParaRPr lang="ru-RU" sz="2400" b="1" dirty="0">
              <a:solidFill>
                <a:srgbClr val="00B050"/>
              </a:solidFill>
              <a:latin typeface="Segoe Print" pitchFamily="2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B05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Не отучат род людской»</a:t>
            </a:r>
            <a:endParaRPr lang="en-US" sz="2400" b="1" dirty="0">
              <a:solidFill>
                <a:srgbClr val="00B050"/>
              </a:solidFill>
              <a:latin typeface="Segoe Print" pitchFamily="2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chemeClr val="tx2"/>
              </a:solidFill>
              <a:latin typeface="Segoe Print" pitchFamily="2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tx2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                      </a:t>
            </a:r>
            <a:r>
              <a:rPr lang="en-US" sz="2400" b="1" dirty="0">
                <a:solidFill>
                  <a:schemeClr val="tx2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000" b="1" dirty="0">
                <a:solidFill>
                  <a:srgbClr val="7030A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В. </a:t>
            </a:r>
            <a:r>
              <a:rPr lang="ru-RU" sz="2000" b="1" dirty="0" err="1">
                <a:solidFill>
                  <a:srgbClr val="7030A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Шефнер</a:t>
            </a:r>
            <a:endParaRPr lang="ru-RU" sz="2000" b="1" dirty="0">
              <a:solidFill>
                <a:srgbClr val="7030A0"/>
              </a:solidFill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5034" y="3402319"/>
            <a:ext cx="5875713" cy="308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720" y="246315"/>
            <a:ext cx="4309778" cy="287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17293" y="116053"/>
            <a:ext cx="738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62945" y="2371056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9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3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5" y="0"/>
            <a:ext cx="9723791" cy="6795102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821091" y="200863"/>
            <a:ext cx="84296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58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Было обнаружено, что у европейцев частота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гомозигот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мутации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вызывающей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лактазную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недостаточность невелика - 5-10%, а у восточных народов - до 95-100%, среди американских негров и индейцев - 70-75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2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" y="569344"/>
            <a:ext cx="6960367" cy="5106838"/>
          </a:xfrm>
        </p:spPr>
        <p:txBody>
          <a:bodyPr>
            <a:normAutofit fontScale="90000"/>
            <a:scene3d>
              <a:camera prst="perspectiveContrastingRightFacing"/>
              <a:lightRig rig="threePt" dir="t"/>
            </a:scene3d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ЖУРНАЛ</a:t>
            </a:r>
            <a:b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36570"/>
            <a:ext cx="9144000" cy="1121229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Генетика и экология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2485" y="74148"/>
            <a:ext cx="5249515" cy="393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9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at\Desktop\ГЕН конференция\09.05\bk_info_76898_orig_1466317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004" y="971245"/>
            <a:ext cx="7025640" cy="536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43229" y="110814"/>
            <a:ext cx="8715436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58775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клонность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алкоголизму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генетически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детерминирована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7751" y="765979"/>
            <a:ext cx="3611592" cy="270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71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01" y="1321398"/>
            <a:ext cx="9576150" cy="5634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952596" y="0"/>
            <a:ext cx="85725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619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Длительная эволюция в отсутствие определенных продуктов питания, при введении их в употребление может привести к нестабильности генома и к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мутациям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5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unlib.ru/cimg/2014/102500/002148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t="14932" r="1548" b="7303"/>
          <a:stretch/>
        </p:blipFill>
        <p:spPr bwMode="auto">
          <a:xfrm>
            <a:off x="260853" y="1466490"/>
            <a:ext cx="11025373" cy="5011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852694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Вредные пищевые добавки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0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2264" y="1283687"/>
            <a:ext cx="7043675" cy="482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38414" y="357167"/>
            <a:ext cx="692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Условно-съедобные грибы</a:t>
            </a:r>
          </a:p>
        </p:txBody>
      </p:sp>
    </p:spTree>
    <p:extLst>
      <p:ext uri="{BB962C8B-B14F-4D97-AF65-F5344CB8AC3E}">
        <p14:creationId xmlns:p14="http://schemas.microsoft.com/office/powerpoint/2010/main" val="30267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at\Desktop\ГЕН конференция\09.05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030" y="125721"/>
            <a:ext cx="7877920" cy="512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59727" y="5478049"/>
            <a:ext cx="97243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Масла, употребляемые для жарки, могут вызывать мутации у человека.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Исследование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клеток эпителия кишечника показало, что употребление перегретого подсолнечного масла вызывает разрывы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хромосом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7" y="906229"/>
            <a:ext cx="10058400" cy="5951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92541" y="304220"/>
            <a:ext cx="85487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Голодание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определенным типам веществ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аминокислотам, витаминам, углеводам приводит к самым различным мутациям, которые могут вызвать не только нарушения в функционировании органов, но и развитие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онкологических заболеваний.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9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14222" r="2896" b="4222"/>
          <a:stretch/>
        </p:blipFill>
        <p:spPr>
          <a:xfrm>
            <a:off x="1000664" y="24099"/>
            <a:ext cx="10412084" cy="6833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2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at\Desktop\ГЕН конференция\09.05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3880" y="3213967"/>
            <a:ext cx="4952148" cy="364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agropro.biz/image/cache/companies/zz_article/%D1%80%D0%BE%D0%BF/pestycydy/pestycydy-zasoby-zahystu-roslyn-500x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2" b="15228"/>
          <a:stretch/>
        </p:blipFill>
        <p:spPr bwMode="auto">
          <a:xfrm>
            <a:off x="7557671" y="3213966"/>
            <a:ext cx="5207635" cy="366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p.by/share/i/4/645574/wr-720.sh-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671" y="-142180"/>
            <a:ext cx="5055282" cy="3356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tatic.ngs.ru/news/55/preview/496a246f0e49e8c4044ae390724730a0036f1ba7_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72" y="-268373"/>
            <a:ext cx="5220899" cy="3482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myshared.ru/19/1191385/slide_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r="40938"/>
          <a:stretch/>
        </p:blipFill>
        <p:spPr bwMode="auto">
          <a:xfrm>
            <a:off x="-1" y="1"/>
            <a:ext cx="3977641" cy="6883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8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estrom.ru/upload/medialibrary/b46/b466b86f48f03d3cb96160723d5741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" y="644991"/>
            <a:ext cx="9753600" cy="635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36320" y="137160"/>
            <a:ext cx="984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Упаковочные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материалы и одноразовая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посуда вследствие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миграции из них различных химических веществ в продукты питания, делают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последних мутагенными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739" y="257938"/>
            <a:ext cx="110935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ГМО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генотип которого были внесены определенные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1737" y="975948"/>
            <a:ext cx="9378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</a:t>
            </a:r>
            <a:r>
              <a:rPr lang="ru-RU" sz="20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трансгенное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растение было получено в 1983 г. в институте растениеводства в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Кельне</a:t>
            </a:r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3" y="2831772"/>
            <a:ext cx="5533566" cy="368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2831772"/>
            <a:ext cx="5295928" cy="368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80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094234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законе народонаселения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b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Мальтус, 1798г.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2027" y="2122098"/>
            <a:ext cx="7581900" cy="443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4765" t="16513" r="54202" b="11907"/>
          <a:stretch/>
        </p:blipFill>
        <p:spPr>
          <a:xfrm>
            <a:off x="441565" y="1889184"/>
            <a:ext cx="3105509" cy="40630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8143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4" y="3093720"/>
            <a:ext cx="5653908" cy="352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18121"/>
            <a:ext cx="5578342" cy="3549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31454" y="342770"/>
            <a:ext cx="5135443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1992 г. в Китае начали выращивать </a:t>
            </a:r>
            <a:r>
              <a:rPr lang="ru-RU" sz="21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трансгенный</a:t>
            </a:r>
            <a:r>
              <a:rPr lang="ru-RU" sz="21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табак, устойчивый к </a:t>
            </a:r>
            <a:r>
              <a:rPr lang="ru-RU" sz="21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насекомым-вредителям</a:t>
            </a:r>
            <a:endParaRPr lang="ru-RU" sz="21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4640" y="4152122"/>
            <a:ext cx="5227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1994 г. на прилавках американских супермаркетов появился первый генетически модифицированный овощ – </a:t>
            </a:r>
            <a:r>
              <a:rPr lang="ru-RU" sz="21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томат</a:t>
            </a:r>
            <a:endParaRPr lang="ru-RU" sz="21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4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«За» ГМО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785424" y="2308704"/>
            <a:ext cx="3263503" cy="4351338"/>
          </a:xfrm>
        </p:spPr>
      </p:pic>
      <p:sp>
        <p:nvSpPr>
          <p:cNvPr id="5" name="TextBox 4"/>
          <p:cNvSpPr txBox="1"/>
          <p:nvPr/>
        </p:nvSpPr>
        <p:spPr>
          <a:xfrm>
            <a:off x="284672" y="1069676"/>
            <a:ext cx="1126609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Преодоление голода на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планете</a:t>
            </a:r>
          </a:p>
          <a:p>
            <a:pPr>
              <a:buClr>
                <a:srgbClr val="00B050"/>
              </a:buClr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Урожай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ГМ – растений выше, чем у традиционных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культур</a:t>
            </a:r>
          </a:p>
          <a:p>
            <a:pPr>
              <a:buClr>
                <a:srgbClr val="00B050"/>
              </a:buClr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использование сельскохозяйственных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угодий</a:t>
            </a:r>
          </a:p>
          <a:p>
            <a:pPr>
              <a:buClr>
                <a:srgbClr val="00B050"/>
              </a:buClr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Качества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для выращивания в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нестабильных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погодных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условиях</a:t>
            </a:r>
          </a:p>
          <a:p>
            <a:pPr>
              <a:buClr>
                <a:srgbClr val="00B050"/>
              </a:buClr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Чужеродная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ДНК не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встраивается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 геном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человека</a:t>
            </a:r>
          </a:p>
          <a:p>
            <a:pPr>
              <a:buClr>
                <a:srgbClr val="00B050"/>
              </a:buClr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Использованы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при производстве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человеческого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инулина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5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«Против» ГМО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7"/>
          <a:stretch/>
        </p:blipFill>
        <p:spPr>
          <a:xfrm>
            <a:off x="8587674" y="2463980"/>
            <a:ext cx="3263503" cy="4040337"/>
          </a:xfrm>
        </p:spPr>
      </p:pic>
      <p:sp>
        <p:nvSpPr>
          <p:cNvPr id="5" name="TextBox 4"/>
          <p:cNvSpPr txBox="1"/>
          <p:nvPr/>
        </p:nvSpPr>
        <p:spPr>
          <a:xfrm>
            <a:off x="240941" y="1395650"/>
            <a:ext cx="1161023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культивирование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ТГК  нарушит биологическое разнообразие регионов и вытеснит привычные виды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✖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употребление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ГМП может привести к: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ллергическим реакциям</a:t>
            </a:r>
          </a:p>
          <a:p>
            <a:pPr>
              <a:buClr>
                <a:srgbClr val="FF0000"/>
              </a:buClr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арушению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структуры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слизистой желудка</a:t>
            </a:r>
          </a:p>
          <a:p>
            <a:pPr>
              <a:buClr>
                <a:srgbClr val="FF0000"/>
              </a:buClr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нижению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иммунитета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организма</a:t>
            </a:r>
          </a:p>
          <a:p>
            <a:pPr>
              <a:buClr>
                <a:srgbClr val="FF0000"/>
              </a:buClr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ногие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насекомые стали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погибать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поедая  ГМ - картофель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5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39051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Страничка третья…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831850" y="3701143"/>
            <a:ext cx="10515600" cy="2388507"/>
          </a:xfrm>
        </p:spPr>
        <p:txBody>
          <a:bodyPr/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Тератогены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здоровье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26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4538" y="2107580"/>
            <a:ext cx="79770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Segoe Print" pitchFamily="2" charset="0"/>
              </a:rPr>
              <a:t>«…не </a:t>
            </a:r>
            <a:r>
              <a:rPr lang="ru-RU" sz="3200" b="1" dirty="0">
                <a:solidFill>
                  <a:srgbClr val="00B050"/>
                </a:solidFill>
                <a:latin typeface="Segoe Print" pitchFamily="2" charset="0"/>
              </a:rPr>
              <a:t>удивляются тому, что часто видят, хотя бы и не знали причины явления. </a:t>
            </a:r>
            <a:endParaRPr lang="ru-RU" sz="3200" b="1" dirty="0" smtClean="0">
              <a:solidFill>
                <a:srgbClr val="00B050"/>
              </a:solidFill>
              <a:latin typeface="Segoe Print" pitchFamily="2" charset="0"/>
            </a:endParaRPr>
          </a:p>
          <a:p>
            <a:r>
              <a:rPr lang="ru-RU" sz="3200" b="1" dirty="0" smtClean="0">
                <a:solidFill>
                  <a:srgbClr val="00B050"/>
                </a:solidFill>
                <a:latin typeface="Segoe Print" pitchFamily="2" charset="0"/>
              </a:rPr>
              <a:t>Но </a:t>
            </a:r>
            <a:r>
              <a:rPr lang="ru-RU" sz="3200" b="1" dirty="0">
                <a:solidFill>
                  <a:srgbClr val="00B050"/>
                </a:solidFill>
                <a:latin typeface="Segoe Print" pitchFamily="2" charset="0"/>
              </a:rPr>
              <a:t>если случается факт доселе невиданный, его считают чудом - ничто не происходит без причины и ничто не случается, что не могло бы </a:t>
            </a:r>
            <a:r>
              <a:rPr lang="ru-RU" sz="3200" b="1" dirty="0" smtClean="0">
                <a:solidFill>
                  <a:srgbClr val="00B050"/>
                </a:solidFill>
                <a:latin typeface="Segoe Print" pitchFamily="2" charset="0"/>
              </a:rPr>
              <a:t>случиться»</a:t>
            </a:r>
          </a:p>
          <a:p>
            <a:r>
              <a:rPr lang="ru-RU" sz="2400" b="1" dirty="0">
                <a:solidFill>
                  <a:srgbClr val="00B050"/>
                </a:solidFill>
                <a:latin typeface="Segoe Print" pitchFamily="2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Segoe Print" pitchFamily="2" charset="0"/>
              </a:rPr>
              <a:t>                                  </a:t>
            </a:r>
            <a:r>
              <a:rPr lang="ru-RU" sz="2400" b="1" dirty="0" smtClean="0">
                <a:solidFill>
                  <a:srgbClr val="7030A0"/>
                </a:solidFill>
                <a:latin typeface="Segoe Print" pitchFamily="2" charset="0"/>
              </a:rPr>
              <a:t>Цицерон</a:t>
            </a:r>
            <a:endParaRPr lang="ru-RU" sz="24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b="4500"/>
          <a:stretch/>
        </p:blipFill>
        <p:spPr>
          <a:xfrm>
            <a:off x="138317" y="206421"/>
            <a:ext cx="3588952" cy="517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8771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42918"/>
            <a:ext cx="8329642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Тератогенез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греч.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teratos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урод, чудовище)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6686" y="2061713"/>
            <a:ext cx="9757032" cy="479628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уродств в результате нарушения нормального хода онтогенеза как под воздействием внешних факторов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тератогенов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вследствие мутаций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8433" y="3215226"/>
            <a:ext cx="6060767" cy="364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6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4294967295"/>
          </p:nvPr>
        </p:nvSpPr>
        <p:spPr>
          <a:xfrm>
            <a:off x="3700732" y="223247"/>
            <a:ext cx="8333117" cy="326182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начало тератологии было положено Указом Петра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1718 года о создании музея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уродливостей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Кунсткамера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 Петербурге.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Первой русской работой по тератологии было «Обозрение разнообразных человеческих уродств» (П.Азагорский,1811)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1230" y="2929149"/>
            <a:ext cx="5890403" cy="392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378" y="0"/>
            <a:ext cx="3279200" cy="4248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05385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2119" y="3187948"/>
            <a:ext cx="2815445" cy="362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2234" y="301873"/>
            <a:ext cx="2274005" cy="399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2234" y="3824490"/>
            <a:ext cx="4067077" cy="2990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5064" y="301873"/>
            <a:ext cx="4762500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1840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517"/>
            <a:ext cx="10515600" cy="923027"/>
          </a:xfrm>
        </p:spPr>
        <p:txBody>
          <a:bodyPr/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Тератогены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143" y="897147"/>
            <a:ext cx="11241657" cy="5279816"/>
          </a:xfrm>
        </p:spPr>
        <p:txBody>
          <a:bodyPr>
            <a:normAutofit/>
          </a:bodyPr>
          <a:lstStyle/>
          <a:p>
            <a:pPr marL="566928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которые действуют во время беременности и приводят к возникновению врождённых пороков развития у детей </a:t>
            </a:r>
          </a:p>
          <a:p>
            <a:pPr marL="566928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изменяют способность клеток к делению, дифференцировке</a:t>
            </a:r>
          </a:p>
          <a:p>
            <a:pPr marL="566928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 к возникновению порока в том случае, если  воздействуют до окончания формирования органа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9906" y="3328384"/>
            <a:ext cx="4178453" cy="322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b="4383"/>
          <a:stretch/>
        </p:blipFill>
        <p:spPr>
          <a:xfrm>
            <a:off x="6649922" y="2983028"/>
            <a:ext cx="5198997" cy="372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46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9347" t="18308" r="4691" b="9692"/>
          <a:stretch/>
        </p:blipFill>
        <p:spPr>
          <a:xfrm>
            <a:off x="1943100" y="1598088"/>
            <a:ext cx="8247183" cy="5180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1" y="365125"/>
            <a:ext cx="11922369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Негативные факторы,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влияющие на развитие плода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55126" t="25786" r="7515" b="32075"/>
          <a:stretch/>
        </p:blipFill>
        <p:spPr>
          <a:xfrm>
            <a:off x="6518580" y="1139225"/>
            <a:ext cx="5567028" cy="4709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15320"/>
          <a:stretch/>
        </p:blipFill>
        <p:spPr>
          <a:xfrm>
            <a:off x="66740" y="1751161"/>
            <a:ext cx="6451840" cy="4097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085608" cy="71317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чего зависит здоровье человека?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28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11" y="134937"/>
            <a:ext cx="5505377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инфекции матери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011" y="1825625"/>
            <a:ext cx="56002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первом месте по значимости среди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 стоит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краснуха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пороки развития 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краснухе: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катаракта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глухота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10392" t="13411" r="13170" b="26695"/>
          <a:stretch/>
        </p:blipFill>
        <p:spPr>
          <a:xfrm>
            <a:off x="8097615" y="3984410"/>
            <a:ext cx="3640347" cy="213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6703" y="3308041"/>
            <a:ext cx="3338422" cy="2299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/>
          <a:srcRect l="4767" t="5828" r="4063" b="33929"/>
          <a:stretch/>
        </p:blipFill>
        <p:spPr>
          <a:xfrm>
            <a:off x="5574388" y="343209"/>
            <a:ext cx="4572001" cy="225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96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08245" y="298750"/>
            <a:ext cx="11596208" cy="20476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детей, матери которых употребляли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беременности алкоголь, развиваются аномалии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отстают в умственном и физическом развитии, страдают врожденным пороком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r="28304" b="5783"/>
          <a:stretch/>
        </p:blipFill>
        <p:spPr>
          <a:xfrm>
            <a:off x="2565341" y="2346385"/>
            <a:ext cx="6293987" cy="394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9602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365125"/>
            <a:ext cx="11999343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и благополучия!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1807" y="1218845"/>
            <a:ext cx="7675529" cy="55417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r="49725"/>
          <a:stretch/>
        </p:blipFill>
        <p:spPr>
          <a:xfrm>
            <a:off x="301754" y="1397479"/>
            <a:ext cx="2059940" cy="51844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56762" y="1397479"/>
            <a:ext cx="2060627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2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Страничка первая…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мутагены в окружающей среде и генофонд человечества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0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98406" y="-138023"/>
            <a:ext cx="11941835" cy="4530882"/>
          </a:xfrm>
        </p:spPr>
        <p:txBody>
          <a:bodyPr>
            <a:normAutofit/>
          </a:bodyPr>
          <a:lstStyle/>
          <a:p>
            <a:pPr marL="4572000" indent="-87313">
              <a:lnSpc>
                <a:spcPct val="134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B050"/>
                </a:solidFill>
                <a:latin typeface="Segoe Script" pitchFamily="34" charset="0"/>
              </a:rPr>
              <a:t>Природа не признает шуток, она всегда правдива, всегда серьезна, всегда строга; она всегда права; ошибки же и заблуждения исходят от людей. </a:t>
            </a:r>
          </a:p>
          <a:p>
            <a:pPr marL="4572000" indent="-87313">
              <a:lnSpc>
                <a:spcPct val="134000"/>
              </a:lnSpc>
              <a:spcBef>
                <a:spcPts val="0"/>
              </a:spcBef>
              <a:buNone/>
            </a:pPr>
            <a:r>
              <a:rPr lang="ru-RU" i="1" dirty="0" smtClean="0">
                <a:latin typeface="Segoe Script" pitchFamily="34" charset="0"/>
              </a:rPr>
              <a:t>    </a:t>
            </a:r>
            <a:r>
              <a:rPr lang="ru-RU" b="1" i="1" dirty="0" smtClean="0">
                <a:solidFill>
                  <a:srgbClr val="7030A0"/>
                </a:solidFill>
                <a:latin typeface="Segoe Script" pitchFamily="34" charset="0"/>
              </a:rPr>
              <a:t>Иоганн Гете</a:t>
            </a:r>
          </a:p>
          <a:p>
            <a:pPr>
              <a:buNone/>
            </a:pPr>
            <a:endParaRPr lang="ru-RU" i="1" dirty="0" smtClean="0">
              <a:latin typeface="Segoe Script" pitchFamily="34" charset="0"/>
            </a:endParaRPr>
          </a:p>
          <a:p>
            <a:pPr>
              <a:buNone/>
            </a:pPr>
            <a:endParaRPr lang="ru-RU" i="1" dirty="0" smtClean="0">
              <a:latin typeface="Segoe Script" pitchFamily="34" charset="0"/>
            </a:endParaRPr>
          </a:p>
          <a:p>
            <a:pPr>
              <a:buNone/>
            </a:pPr>
            <a:endParaRPr lang="ru-RU" i="1" dirty="0" smtClean="0">
              <a:latin typeface="Segoe Scrip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343" y="129396"/>
            <a:ext cx="3713837" cy="4530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7069" t="14011" r="2264" b="4117"/>
          <a:stretch/>
        </p:blipFill>
        <p:spPr>
          <a:xfrm>
            <a:off x="8833448" y="2251494"/>
            <a:ext cx="3079631" cy="445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392859"/>
            <a:ext cx="9427235" cy="207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0" indent="-87313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B050"/>
                </a:solidFill>
                <a:latin typeface="Segoe Script" pitchFamily="34" charset="0"/>
              </a:rPr>
              <a:t>Природа не терпит неточностей </a:t>
            </a:r>
          </a:p>
          <a:p>
            <a:pPr marL="4572000" indent="-87313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B050"/>
                </a:solidFill>
                <a:latin typeface="Segoe Script" pitchFamily="34" charset="0"/>
              </a:rPr>
              <a:t>и не прощает ошибок.</a:t>
            </a:r>
          </a:p>
          <a:p>
            <a:pPr marL="4572000" indent="-87313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00B050"/>
                </a:solidFill>
                <a:latin typeface="Segoe Script" pitchFamily="34" charset="0"/>
              </a:rPr>
              <a:t>    </a:t>
            </a:r>
            <a:r>
              <a:rPr lang="ru-RU" sz="2400" b="1" i="1" dirty="0">
                <a:solidFill>
                  <a:srgbClr val="7030A0"/>
                </a:solidFill>
                <a:latin typeface="Segoe Script" pitchFamily="34" charset="0"/>
              </a:rPr>
              <a:t>Ралф Эмерсон</a:t>
            </a:r>
            <a:endParaRPr lang="ru-RU" sz="2400" b="1" dirty="0">
              <a:solidFill>
                <a:srgbClr val="7030A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4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902" y="138023"/>
            <a:ext cx="12028098" cy="118302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источники химического </a:t>
            </a:r>
            <a:r>
              <a:rPr lang="ru-RU" sz="4000" b="1" u="none" strike="noStrike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загрязнения атмосферы и окружающей среды</a:t>
            </a:r>
            <a:r>
              <a:rPr lang="ru-RU" sz="4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902" y="1538514"/>
            <a:ext cx="11189898" cy="4638449"/>
          </a:xfrm>
        </p:spPr>
        <p:txBody>
          <a:bodyPr/>
          <a:lstStyle/>
          <a:p>
            <a:pPr lvl="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х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имические заводы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редприятия топливно-энергетического комплекса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т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ранспорт</a:t>
            </a:r>
          </a:p>
          <a:p>
            <a:pPr marL="0" indent="0">
              <a:buSzPct val="117000"/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2"/>
          <a:stretch/>
        </p:blipFill>
        <p:spPr>
          <a:xfrm>
            <a:off x="6869495" y="3287485"/>
            <a:ext cx="5322505" cy="346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10" y="3749417"/>
            <a:ext cx="2804431" cy="2817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1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60786" y="624115"/>
            <a:ext cx="6650966" cy="59941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600" dirty="0"/>
          </a:p>
        </p:txBody>
      </p:sp>
      <p:pic>
        <p:nvPicPr>
          <p:cNvPr id="4" name="Picture 2" descr="oikologiko_proion_7_vimata_original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52" y="449918"/>
            <a:ext cx="3238312" cy="431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396864" y="-4552"/>
            <a:ext cx="852484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создала огромное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искусственных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окружающую среду поступает более тысячи вновь синтезированных соединений.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 от места проживания человек попадает под действие химических веществ антропогенной природы.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3" y="4647794"/>
            <a:ext cx="3316606" cy="221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0" t="5477" r="1692"/>
          <a:stretch/>
        </p:blipFill>
        <p:spPr bwMode="auto">
          <a:xfrm>
            <a:off x="6206985" y="0"/>
            <a:ext cx="4067075" cy="2854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63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2084</Words>
  <Application>Microsoft Office PowerPoint</Application>
  <PresentationFormat>Широкоэкранный</PresentationFormat>
  <Paragraphs>315</Paragraphs>
  <Slides>52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Segoe Print</vt:lpstr>
      <vt:lpstr>Segoe Script</vt:lpstr>
      <vt:lpstr>Times New Roman</vt:lpstr>
      <vt:lpstr>Wingdings</vt:lpstr>
      <vt:lpstr>Тема Office</vt:lpstr>
      <vt:lpstr>Презентация PowerPoint</vt:lpstr>
      <vt:lpstr>5 января 2016 года Владимир Путин подписал  Указ о проведении в 2017 году в Российской Федерации  Года экологии</vt:lpstr>
      <vt:lpstr>        УСТНЫЙ ЖУРНАЛ  </vt:lpstr>
      <vt:lpstr>«Опыт о законе народонаселения …» Т. Мальтус, 1798г.</vt:lpstr>
      <vt:lpstr>От чего зависит здоровье человека?</vt:lpstr>
      <vt:lpstr>Страничка первая…</vt:lpstr>
      <vt:lpstr>Презентация PowerPoint</vt:lpstr>
      <vt:lpstr> Основные источники химического загрязнения атмосферы и окружающей среды </vt:lpstr>
      <vt:lpstr>Презентация PowerPoint</vt:lpstr>
      <vt:lpstr>Химические мутагены</vt:lpstr>
      <vt:lpstr>Презентация PowerPoint</vt:lpstr>
      <vt:lpstr>     Вызывает тревогу у экологов загрязнение вод Мирового океана нефтью и нефтепродуктами, достигшее уже 1/5 его общей поверхности.        Загрязненная вода становится причиной многих заболеваний людей и животных.</vt:lpstr>
      <vt:lpstr>Возможные пути попадания химических веществ в организм человека</vt:lpstr>
      <vt:lpstr>Презентация PowerPoint</vt:lpstr>
      <vt:lpstr>Презентация PowerPoint</vt:lpstr>
      <vt:lpstr>Мутагенная активность</vt:lpstr>
      <vt:lpstr>Презентация PowerPoint</vt:lpstr>
      <vt:lpstr>Действие мутагенов приводит к увеличению генетического груза: </vt:lpstr>
      <vt:lpstr>Генетический мониторинг</vt:lpstr>
      <vt:lpstr>Презентация PowerPoint</vt:lpstr>
      <vt:lpstr>м</vt:lpstr>
      <vt:lpstr>Презентация PowerPoint</vt:lpstr>
      <vt:lpstr>м</vt:lpstr>
      <vt:lpstr>С огромным количеством мутагенов люди сталкиваются в быту, совершенно не представляя опасности для будущего, которую несут с собой эти соединения</vt:lpstr>
      <vt:lpstr>Презентация PowerPoint</vt:lpstr>
      <vt:lpstr>Таким образом…</vt:lpstr>
      <vt:lpstr>Страничка вторая…</vt:lpstr>
      <vt:lpstr>Презентация PowerPoint</vt:lpstr>
      <vt:lpstr>Презентация PowerPoint</vt:lpstr>
      <vt:lpstr>Презентация PowerPoint</vt:lpstr>
      <vt:lpstr>Презентация PowerPoint</vt:lpstr>
      <vt:lpstr>Вредные пищевые добавки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«За» ГМО</vt:lpstr>
      <vt:lpstr>«Против» ГМО</vt:lpstr>
      <vt:lpstr>Страничка третья…</vt:lpstr>
      <vt:lpstr>Презентация PowerPoint</vt:lpstr>
      <vt:lpstr>Тератогенез  (от греч. teratos – урод, чудовище) </vt:lpstr>
      <vt:lpstr>Презентация PowerPoint</vt:lpstr>
      <vt:lpstr>Презентация PowerPoint</vt:lpstr>
      <vt:lpstr>Тератогены</vt:lpstr>
      <vt:lpstr>Негативные факторы,  влияющие на развитие плода</vt:lpstr>
      <vt:lpstr>Вирусные инфекции матери </vt:lpstr>
      <vt:lpstr>Презентация PowerPoint</vt:lpstr>
      <vt:lpstr>Здоровья и благополучия!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Ann</cp:lastModifiedBy>
  <cp:revision>142</cp:revision>
  <dcterms:created xsi:type="dcterms:W3CDTF">2017-05-23T07:53:51Z</dcterms:created>
  <dcterms:modified xsi:type="dcterms:W3CDTF">2017-10-20T18:35:18Z</dcterms:modified>
</cp:coreProperties>
</file>