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B2239C-CDA5-48B1-99AA-F0DE0E5272D7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C37A8-ECB7-4772-8D14-1994B94BFD1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260649"/>
            <a:ext cx="7054552" cy="1080119"/>
          </a:xfrm>
        </p:spPr>
        <p:txBody>
          <a:bodyPr>
            <a:normAutofit/>
          </a:bodyPr>
          <a:lstStyle/>
          <a:p>
            <a:pPr algn="l"/>
            <a:r>
              <a:rPr lang="ru-RU" sz="2800" b="1" dirty="0" smtClean="0"/>
              <a:t>Распределите слова из упр.4 в 3 группы в соответствии с ударным слогом.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628800"/>
            <a:ext cx="8136904" cy="4536504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1628800"/>
          <a:ext cx="8136903" cy="490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2301"/>
                <a:gridCol w="2712301"/>
                <a:gridCol w="2712301"/>
              </a:tblGrid>
              <a:tr h="490724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STRUCTURE 1</a:t>
                      </a:r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l">
                        <a:buFont typeface="Wingdings" pitchFamily="2" charset="2"/>
                        <a:buNone/>
                      </a:pPr>
                      <a:endParaRPr lang="ru-RU" dirty="0" smtClean="0"/>
                    </a:p>
                    <a:p>
                      <a:pPr algn="l">
                        <a:buFont typeface="Wingdings" pitchFamily="2" charset="2"/>
                        <a:buNone/>
                      </a:pPr>
                      <a:r>
                        <a:rPr lang="ru-RU" dirty="0" smtClean="0">
                          <a:sym typeface="Symbol"/>
                        </a:rPr>
                        <a:t>             </a:t>
                      </a:r>
                      <a:r>
                        <a:rPr lang="ru-RU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sym typeface="Symbol"/>
                        </a:rPr>
                        <a:t>     </a:t>
                      </a:r>
                    </a:p>
                    <a:p>
                      <a:pPr algn="l">
                        <a:buFont typeface="Wingdings" pitchFamily="2" charset="2"/>
                        <a:buNone/>
                      </a:pPr>
                      <a:endParaRPr lang="ru-RU" b="1" dirty="0" smtClean="0">
                        <a:solidFill>
                          <a:schemeClr val="tx2">
                            <a:lumMod val="75000"/>
                          </a:schemeClr>
                        </a:solidFill>
                        <a:sym typeface="Symbol"/>
                      </a:endParaRPr>
                    </a:p>
                    <a:p>
                      <a:pPr algn="l">
                        <a:buFont typeface="Wingdings" pitchFamily="2" charset="2"/>
                        <a:buNone/>
                      </a:pPr>
                      <a:r>
                        <a:rPr lang="en-US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sym typeface="Symbol"/>
                        </a:rPr>
                        <a:t>ex. </a:t>
                      </a:r>
                      <a:r>
                        <a:rPr lang="en-US" b="1" smtClean="0">
                          <a:solidFill>
                            <a:schemeClr val="tx2">
                              <a:lumMod val="75000"/>
                            </a:schemeClr>
                          </a:solidFill>
                          <a:sym typeface="Symbol"/>
                        </a:rPr>
                        <a:t>A FIREFIGHTER</a:t>
                      </a:r>
                    </a:p>
                    <a:p>
                      <a:pPr algn="l">
                        <a:buFont typeface="Wingdings" pitchFamily="2" charset="2"/>
                        <a:buNone/>
                      </a:pPr>
                      <a:endParaRPr lang="en-US" b="1" dirty="0" smtClean="0">
                        <a:solidFill>
                          <a:schemeClr val="tx2">
                            <a:lumMod val="75000"/>
                          </a:schemeClr>
                        </a:solidFill>
                        <a:sym typeface="Symbol"/>
                      </a:endParaRPr>
                    </a:p>
                    <a:p>
                      <a:pPr algn="l">
                        <a:buFont typeface="Wingdings" pitchFamily="2" charset="2"/>
                        <a:buNone/>
                      </a:pPr>
                      <a:r>
                        <a:rPr lang="en-US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sym typeface="Symbol"/>
                        </a:rPr>
                        <a:t>       </a:t>
                      </a:r>
                      <a:r>
                        <a:rPr lang="en-US" b="1" u="sng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sym typeface="Symbol"/>
                        </a:rPr>
                        <a:t>FIRE</a:t>
                      </a:r>
                      <a:r>
                        <a:rPr lang="en-US" b="1" u="none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sym typeface="Symbol"/>
                        </a:rPr>
                        <a:t> – fight - </a:t>
                      </a:r>
                      <a:r>
                        <a:rPr lang="en-US" b="1" u="none" baseline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sym typeface="Symbol"/>
                        </a:rPr>
                        <a:t>er</a:t>
                      </a:r>
                      <a:endParaRPr lang="ru-RU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STRUCTURE 2</a:t>
                      </a:r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l"/>
                      <a:endParaRPr lang="ru-RU" dirty="0" smtClean="0">
                        <a:sym typeface="Symbol"/>
                      </a:endParaRPr>
                    </a:p>
                    <a:p>
                      <a:pPr algn="l"/>
                      <a:r>
                        <a:rPr lang="ru-RU" dirty="0" smtClean="0">
                          <a:sym typeface="Symbol"/>
                        </a:rPr>
                        <a:t>    </a:t>
                      </a:r>
                      <a:endParaRPr lang="ru-RU" dirty="0" smtClean="0">
                        <a:solidFill>
                          <a:schemeClr val="tx2">
                            <a:lumMod val="75000"/>
                          </a:schemeClr>
                        </a:solidFill>
                        <a:sym typeface="Symbol"/>
                      </a:endParaRPr>
                    </a:p>
                    <a:p>
                      <a:pPr algn="l"/>
                      <a:r>
                        <a:rPr lang="ru-RU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sym typeface="Symbol"/>
                        </a:rPr>
                        <a:t>      </a:t>
                      </a:r>
                      <a:r>
                        <a:rPr lang="ru-RU" dirty="0" smtClean="0">
                          <a:sym typeface="Symbol"/>
                        </a:rPr>
                        <a:t>                   </a:t>
                      </a:r>
                      <a:r>
                        <a:rPr lang="ru-RU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sym typeface="Symbol"/>
                        </a:rPr>
                        <a:t> </a:t>
                      </a:r>
                      <a:endParaRPr lang="en-US" dirty="0" smtClean="0">
                        <a:solidFill>
                          <a:schemeClr val="tx2">
                            <a:lumMod val="75000"/>
                          </a:schemeClr>
                        </a:solidFill>
                        <a:sym typeface="Symbol"/>
                      </a:endParaRPr>
                    </a:p>
                    <a:p>
                      <a:pPr algn="l"/>
                      <a:endParaRPr lang="en-US" dirty="0" smtClean="0">
                        <a:solidFill>
                          <a:schemeClr val="tx2">
                            <a:lumMod val="75000"/>
                          </a:schemeClr>
                        </a:solidFill>
                        <a:sym typeface="Symbol"/>
                      </a:endParaRPr>
                    </a:p>
                    <a:p>
                      <a:pPr algn="l"/>
                      <a:r>
                        <a:rPr lang="en-US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sym typeface="Symbol"/>
                        </a:rPr>
                        <a:t>ex. AN</a:t>
                      </a:r>
                      <a:r>
                        <a:rPr lang="en-US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sym typeface="Symbol"/>
                        </a:rPr>
                        <a:t> ACCOUNTANT</a:t>
                      </a:r>
                    </a:p>
                    <a:p>
                      <a:pPr algn="l"/>
                      <a:endParaRPr lang="en-US" baseline="0" dirty="0" smtClean="0">
                        <a:solidFill>
                          <a:schemeClr val="tx2">
                            <a:lumMod val="75000"/>
                          </a:schemeClr>
                        </a:solidFill>
                        <a:sym typeface="Symbol"/>
                      </a:endParaRPr>
                    </a:p>
                    <a:p>
                      <a:pPr algn="ctr"/>
                      <a:r>
                        <a:rPr lang="en-US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sym typeface="Symbol"/>
                        </a:rPr>
                        <a:t>ac – </a:t>
                      </a:r>
                      <a:r>
                        <a:rPr lang="en-US" u="sng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sym typeface="Symbol"/>
                        </a:rPr>
                        <a:t>COUNT</a:t>
                      </a:r>
                      <a:r>
                        <a:rPr lang="en-US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sym typeface="Symbol"/>
                        </a:rPr>
                        <a:t> - ant</a:t>
                      </a:r>
                      <a:endParaRPr lang="ru-RU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STRUCTURE 3</a:t>
                      </a:r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>
                          <a:sym typeface="Symbol"/>
                        </a:rPr>
                        <a:t>     </a:t>
                      </a:r>
                      <a:r>
                        <a:rPr lang="ru-RU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sym typeface="Symbol"/>
                        </a:rPr>
                        <a:t></a:t>
                      </a:r>
                      <a:endParaRPr lang="en-US" dirty="0" smtClean="0">
                        <a:solidFill>
                          <a:schemeClr val="tx2">
                            <a:lumMod val="75000"/>
                          </a:schemeClr>
                        </a:solidFill>
                        <a:sym typeface="Symbol"/>
                      </a:endParaRPr>
                    </a:p>
                    <a:p>
                      <a:pPr algn="ctr"/>
                      <a:endParaRPr lang="en-US" dirty="0" smtClean="0">
                        <a:solidFill>
                          <a:schemeClr val="tx2">
                            <a:lumMod val="75000"/>
                          </a:schemeClr>
                        </a:solidFill>
                        <a:sym typeface="Symbol"/>
                      </a:endParaRPr>
                    </a:p>
                    <a:p>
                      <a:pPr algn="l"/>
                      <a:r>
                        <a:rPr lang="en-US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sym typeface="Symbol"/>
                        </a:rPr>
                        <a:t>ex. A</a:t>
                      </a:r>
                      <a:r>
                        <a:rPr lang="en-US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sym typeface="Symbol"/>
                        </a:rPr>
                        <a:t> WAITER</a:t>
                      </a:r>
                    </a:p>
                    <a:p>
                      <a:pPr algn="l"/>
                      <a:endParaRPr lang="en-US" baseline="0" dirty="0" smtClean="0">
                        <a:solidFill>
                          <a:schemeClr val="tx2">
                            <a:lumMod val="75000"/>
                          </a:schemeClr>
                        </a:solidFill>
                        <a:sym typeface="Symbol"/>
                      </a:endParaRPr>
                    </a:p>
                    <a:p>
                      <a:pPr algn="ctr"/>
                      <a:r>
                        <a:rPr lang="en-US" u="sng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sym typeface="Symbol"/>
                        </a:rPr>
                        <a:t>WAIT</a:t>
                      </a:r>
                      <a:r>
                        <a:rPr lang="en-US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sym typeface="Symbol"/>
                        </a:rPr>
                        <a:t> - </a:t>
                      </a:r>
                      <a:r>
                        <a:rPr lang="en-US" baseline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sym typeface="Symbol"/>
                        </a:rPr>
                        <a:t>er</a:t>
                      </a:r>
                      <a:endParaRPr lang="ru-RU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Блок-схема: узел 5"/>
          <p:cNvSpPr/>
          <p:nvPr/>
        </p:nvSpPr>
        <p:spPr>
          <a:xfrm>
            <a:off x="611560" y="3645024"/>
            <a:ext cx="457200" cy="504056"/>
          </a:xfrm>
          <a:prstGeom prst="flowChartConnector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Блок-схема: узел 6"/>
          <p:cNvSpPr/>
          <p:nvPr/>
        </p:nvSpPr>
        <p:spPr>
          <a:xfrm>
            <a:off x="4211960" y="3573016"/>
            <a:ext cx="529208" cy="576064"/>
          </a:xfrm>
          <a:prstGeom prst="flowChartConnector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узел 7"/>
          <p:cNvSpPr/>
          <p:nvPr/>
        </p:nvSpPr>
        <p:spPr>
          <a:xfrm>
            <a:off x="6444208" y="3573016"/>
            <a:ext cx="504056" cy="504056"/>
          </a:xfrm>
          <a:prstGeom prst="flowChartConnector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</TotalTime>
  <Words>54</Words>
  <Application>Microsoft Office PowerPoint</Application>
  <PresentationFormat>Экран (4:3)</PresentationFormat>
  <Paragraphs>40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Распределите слова из упр.4 в 3 группы в соответствии с ударным слогом.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Распределите слова из упр.4 в 3 группы в соответствии с ударным слогом.</dc:title>
  <dc:creator>Ирина Кожухова</dc:creator>
  <cp:lastModifiedBy>Irina</cp:lastModifiedBy>
  <cp:revision>4</cp:revision>
  <dcterms:created xsi:type="dcterms:W3CDTF">2019-02-28T15:16:17Z</dcterms:created>
  <dcterms:modified xsi:type="dcterms:W3CDTF">2019-02-28T15:53:12Z</dcterms:modified>
</cp:coreProperties>
</file>