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100" d="100"/>
          <a:sy n="100" d="100"/>
        </p:scale>
        <p:origin x="2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D5115F7-25A1-40D9-B577-C941FC201A7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BB495C0-A15C-48B0-AC05-10982131EF0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98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15F7-25A1-40D9-B577-C941FC201A7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95C0-A15C-48B0-AC05-10982131E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7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15F7-25A1-40D9-B577-C941FC201A7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95C0-A15C-48B0-AC05-10982131EF0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527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15F7-25A1-40D9-B577-C941FC201A7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95C0-A15C-48B0-AC05-10982131EF0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480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15F7-25A1-40D9-B577-C941FC201A7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95C0-A15C-48B0-AC05-10982131E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06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15F7-25A1-40D9-B577-C941FC201A7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95C0-A15C-48B0-AC05-10982131EF0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964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15F7-25A1-40D9-B577-C941FC201A7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95C0-A15C-48B0-AC05-10982131EF0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958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15F7-25A1-40D9-B577-C941FC201A7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95C0-A15C-48B0-AC05-10982131EF0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636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15F7-25A1-40D9-B577-C941FC201A7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95C0-A15C-48B0-AC05-10982131EF0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05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15F7-25A1-40D9-B577-C941FC201A7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95C0-A15C-48B0-AC05-10982131E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528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15F7-25A1-40D9-B577-C941FC201A7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95C0-A15C-48B0-AC05-10982131EF0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91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15F7-25A1-40D9-B577-C941FC201A7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95C0-A15C-48B0-AC05-10982131E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3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15F7-25A1-40D9-B577-C941FC201A7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95C0-A15C-48B0-AC05-10982131EF0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35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15F7-25A1-40D9-B577-C941FC201A7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95C0-A15C-48B0-AC05-10982131EF0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98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15F7-25A1-40D9-B577-C941FC201A7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95C0-A15C-48B0-AC05-10982131E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9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15F7-25A1-40D9-B577-C941FC201A7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95C0-A15C-48B0-AC05-10982131EF0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41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15F7-25A1-40D9-B577-C941FC201A7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95C0-A15C-48B0-AC05-10982131E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03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5115F7-25A1-40D9-B577-C941FC201A7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B495C0-A15C-48B0-AC05-10982131E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89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B011B0-34A5-423F-9873-D5CDAEBFBE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мысль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2C28BCF-B17D-4830-90C8-36EC07083A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083C7-1D48-4701-B69C-59DF10003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Философы и литераторы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4036D0F-BDCB-4CD7-9B6F-A39DADA3E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92" y="2664341"/>
            <a:ext cx="3166200" cy="33178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5876D1A-4DAA-4929-9751-A8121B53FF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18" y="2481942"/>
            <a:ext cx="2857439" cy="364004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BB08A11-6803-4AD3-809E-34DCD36504FF}"/>
              </a:ext>
            </a:extLst>
          </p:cNvPr>
          <p:cNvSpPr/>
          <p:nvPr/>
        </p:nvSpPr>
        <p:spPr>
          <a:xfrm>
            <a:off x="9422157" y="3701801"/>
            <a:ext cx="1602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Сергеевич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1799 – 1837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97039B0-C714-47A3-89E6-69A73944F452}"/>
              </a:ext>
            </a:extLst>
          </p:cNvPr>
          <p:cNvSpPr/>
          <p:nvPr/>
        </p:nvSpPr>
        <p:spPr>
          <a:xfrm>
            <a:off x="4493108" y="3701801"/>
            <a:ext cx="1602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Пётр Яковлевич Чаадаев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1794–1856</a:t>
            </a:r>
          </a:p>
        </p:txBody>
      </p:sp>
    </p:spTree>
    <p:extLst>
      <p:ext uri="{BB962C8B-B14F-4D97-AF65-F5344CB8AC3E}">
        <p14:creationId xmlns:p14="http://schemas.microsoft.com/office/powerpoint/2010/main" val="28876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C90298-760F-451E-AB67-501DEA697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0F4991-7DEC-487E-A6C1-8A5840FEC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27" y="2514970"/>
            <a:ext cx="3648073" cy="352387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сформировалось движение: 1830–1850 годы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Слои общества: дворяне-помещики (большинство), отдельные представители богатого купечества и разночинцы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представители: П. Я. Чаадаев (именно его «Философическое письмо» послужило толчком к окончательному оформлению обоих течений и стало поводом к началу дебатов), И. С. Тургенев, В. Г. Белинский, А. И. Герцен, Н. П. Огарёв, К. Д. Кавелин.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028F43-8B02-4C57-9442-F0627B8CA0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4" y="2514970"/>
            <a:ext cx="2053507" cy="327699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42BCFB6-9240-4F1F-A9FF-3CC5F3A1B02E}"/>
              </a:ext>
            </a:extLst>
          </p:cNvPr>
          <p:cNvSpPr/>
          <p:nvPr/>
        </p:nvSpPr>
        <p:spPr>
          <a:xfrm>
            <a:off x="4724400" y="5791969"/>
            <a:ext cx="1712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С. Тургенев</a:t>
            </a:r>
            <a:endParaRPr lang="ru-RU" b="1" dirty="0"/>
          </a:p>
        </p:txBody>
      </p:sp>
      <p:pic>
        <p:nvPicPr>
          <p:cNvPr id="3076" name="Picture 4" descr="https://projects.orenlib.ru/np/up/vr1/images/4_img.jpg">
            <a:extLst>
              <a:ext uri="{FF2B5EF4-FFF2-40B4-BE49-F238E27FC236}">
                <a16:creationId xmlns:a16="http://schemas.microsoft.com/office/drawing/2014/main" xmlns="" id="{64381CE2-8C70-4F48-9A32-C2D20D794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032" y="2581274"/>
            <a:ext cx="2385930" cy="32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D41885A-9730-4E20-A47D-0BD065801ABB}"/>
              </a:ext>
            </a:extLst>
          </p:cNvPr>
          <p:cNvSpPr/>
          <p:nvPr/>
        </p:nvSpPr>
        <p:spPr>
          <a:xfrm>
            <a:off x="6960003" y="5791969"/>
            <a:ext cx="1843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Г. Белинский</a:t>
            </a:r>
            <a:endParaRPr lang="ru-RU" b="1" dirty="0"/>
          </a:p>
        </p:txBody>
      </p:sp>
      <p:pic>
        <p:nvPicPr>
          <p:cNvPr id="3080" name="Picture 8" descr="https://briefly.ru/static/cache/authors/480/gercen.jpeg">
            <a:extLst>
              <a:ext uri="{FF2B5EF4-FFF2-40B4-BE49-F238E27FC236}">
                <a16:creationId xmlns:a16="http://schemas.microsoft.com/office/drawing/2014/main" xmlns="" id="{746A94B3-6EC7-4F73-A5A8-C9C122DB4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12" y="2615325"/>
            <a:ext cx="2366375" cy="307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5848A09-4BAA-474B-8B91-242CF34CCA2E}"/>
              </a:ext>
            </a:extLst>
          </p:cNvPr>
          <p:cNvSpPr/>
          <p:nvPr/>
        </p:nvSpPr>
        <p:spPr>
          <a:xfrm>
            <a:off x="9354865" y="5725663"/>
            <a:ext cx="149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И. Герцен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969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9AA6EEF-EF4E-492B-8DF9-794EC0E0D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89" y="2455333"/>
            <a:ext cx="2420969" cy="2684993"/>
          </a:xfrm>
          <a:prstGeom prst="rect">
            <a:avLst/>
          </a:prstGeom>
        </p:spPr>
      </p:pic>
      <p:pic>
        <p:nvPicPr>
          <p:cNvPr id="2050" name="Picture 2" descr="https://upload.wikimedia.org/wikipedia/commons/3/34/PGRS_2_091_Khomyakov_-_crop.jpg">
            <a:extLst>
              <a:ext uri="{FF2B5EF4-FFF2-40B4-BE49-F238E27FC236}">
                <a16:creationId xmlns:a16="http://schemas.microsoft.com/office/drawing/2014/main" xmlns="" id="{C1AD3447-9BF6-4F63-BD2C-06E38E448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430" y="2457449"/>
            <a:ext cx="2286252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6D9F2E-8E04-4376-9880-A091F80E6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Славянофилы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094768E0-1EA9-49B1-9B89-35405276E34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81050" y="2557993"/>
            <a:ext cx="3152775" cy="3317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сформировалось движение: 1840–1850 годы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Слои общества: помещики со средним уровнем дохода, частично выходцы из купцов и разночинцев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представители: А. С. Хомяков, К. С. Аксаков, П. В. Киреевский, В. А. Черкасский. Очень близки к ним по мировоззрению С. Т. Аксаков, В. И. Даль, Ф. И. Тютчев.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490580A-EB41-44B3-AF10-733DB3F597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82" y="2456391"/>
            <a:ext cx="1837624" cy="268605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B03FE5B-0FE1-40AC-A1C6-796E63280E22}"/>
              </a:ext>
            </a:extLst>
          </p:cNvPr>
          <p:cNvSpPr/>
          <p:nvPr/>
        </p:nvSpPr>
        <p:spPr>
          <a:xfrm>
            <a:off x="3726942" y="5230828"/>
            <a:ext cx="1666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С. Хомяков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CA607CD-C099-4CD1-B2BE-E893BC889187}"/>
              </a:ext>
            </a:extLst>
          </p:cNvPr>
          <p:cNvSpPr/>
          <p:nvPr/>
        </p:nvSpPr>
        <p:spPr>
          <a:xfrm>
            <a:off x="5708973" y="5230828"/>
            <a:ext cx="1903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В. Киреевский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D0425A5-9D33-4DF7-B96D-D3B3F5F72339}"/>
              </a:ext>
            </a:extLst>
          </p:cNvPr>
          <p:cNvSpPr/>
          <p:nvPr/>
        </p:nvSpPr>
        <p:spPr>
          <a:xfrm>
            <a:off x="7728971" y="5230828"/>
            <a:ext cx="16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С. Аксаков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29A6156-4F28-4E4D-9090-F1728B104C6A}"/>
              </a:ext>
            </a:extLst>
          </p:cNvPr>
          <p:cNvSpPr/>
          <p:nvPr/>
        </p:nvSpPr>
        <p:spPr>
          <a:xfrm>
            <a:off x="9387963" y="5230828"/>
            <a:ext cx="2167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М. Достоевский</a:t>
            </a:r>
          </a:p>
        </p:txBody>
      </p:sp>
      <p:pic>
        <p:nvPicPr>
          <p:cNvPr id="2052" name="Picture 4" descr="https://avatars.dzeninfra.ru/get-zen_doc/1703756/pub_64ff4b013a0b16654e9c486a_64ff4bb3c4df811436be3df3/scale_1200">
            <a:extLst>
              <a:ext uri="{FF2B5EF4-FFF2-40B4-BE49-F238E27FC236}">
                <a16:creationId xmlns:a16="http://schemas.microsoft.com/office/drawing/2014/main" xmlns="" id="{94435901-9BF6-49BD-A980-9A60B0003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963" y="2488766"/>
            <a:ext cx="2022987" cy="261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1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F606D6-04F5-479D-8CBF-0E24D6BBC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официальной народности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3BD69D4-8EF5-47DA-A8BB-63A457367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07" y="2961453"/>
            <a:ext cx="4329344" cy="2914415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895CA69-0006-468F-81C8-1F3EC5D3241C}"/>
              </a:ext>
            </a:extLst>
          </p:cNvPr>
          <p:cNvSpPr/>
          <p:nvPr/>
        </p:nvSpPr>
        <p:spPr>
          <a:xfrm>
            <a:off x="7981891" y="3137125"/>
            <a:ext cx="857575" cy="2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ts val="24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1833 г.</a:t>
            </a:r>
          </a:p>
        </p:txBody>
      </p:sp>
      <p:pic>
        <p:nvPicPr>
          <p:cNvPr id="1026" name="Picture 2" descr="https://avatars.mds.yandex.net/i?id=808c23e93c2844f27046d9b93edd5dad_l-4988309-images-thumbs&amp;n=13">
            <a:extLst>
              <a:ext uri="{FF2B5EF4-FFF2-40B4-BE49-F238E27FC236}">
                <a16:creationId xmlns:a16="http://schemas.microsoft.com/office/drawing/2014/main" xmlns="" id="{9B89CABD-5EFF-46EE-B9A5-DCDE26D1B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40" y="2510620"/>
            <a:ext cx="2963682" cy="363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73073D86-2821-4C36-BB21-E61379AFC4F0}"/>
              </a:ext>
            </a:extLst>
          </p:cNvPr>
          <p:cNvSpPr/>
          <p:nvPr/>
        </p:nvSpPr>
        <p:spPr>
          <a:xfrm>
            <a:off x="4562475" y="2961453"/>
            <a:ext cx="1576387" cy="1298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ts val="24"/>
              </a:spcBef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</a:t>
            </a:r>
          </a:p>
          <a:p>
            <a:pPr algn="ctr">
              <a:lnSpc>
                <a:spcPct val="70000"/>
              </a:lnSpc>
              <a:spcBef>
                <a:spcPts val="24"/>
              </a:spcBef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Семенович</a:t>
            </a:r>
          </a:p>
          <a:p>
            <a:pPr algn="ctr">
              <a:lnSpc>
                <a:spcPct val="70000"/>
              </a:lnSpc>
              <a:spcBef>
                <a:spcPts val="24"/>
              </a:spcBef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Уваров</a:t>
            </a:r>
          </a:p>
          <a:p>
            <a:pPr algn="ctr">
              <a:lnSpc>
                <a:spcPct val="70000"/>
              </a:lnSpc>
              <a:spcBef>
                <a:spcPts val="24"/>
              </a:spcBef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1786 – 1855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3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2FED27-BD36-4E6F-A945-42E1779A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5C6923-7FC2-468A-8550-5CEAD7861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225" y="2480732"/>
            <a:ext cx="3962399" cy="33189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истории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при осмыслении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действительности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деятели, как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правило, обращались к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всеобщей и отечественной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истории?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C39B1A7-162A-40A7-B4E2-3AAFD426DB23}"/>
              </a:ext>
            </a:extLst>
          </p:cNvPr>
          <p:cNvSpPr/>
          <p:nvPr/>
        </p:nvSpPr>
        <p:spPr>
          <a:xfrm>
            <a:off x="6715125" y="2318806"/>
            <a:ext cx="4038600" cy="3091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литературе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 ответить на вопрос: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 русской литературе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половины XIX века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героев появляются так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называемые «лишние» люди?</a:t>
            </a:r>
          </a:p>
        </p:txBody>
      </p:sp>
    </p:spTree>
    <p:extLst>
      <p:ext uri="{BB962C8B-B14F-4D97-AF65-F5344CB8AC3E}">
        <p14:creationId xmlns:p14="http://schemas.microsoft.com/office/powerpoint/2010/main" val="32452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</TotalTime>
  <Words>264</Words>
  <Application>Microsoft Office PowerPoint</Application>
  <PresentationFormat>Произвольный</PresentationFormat>
  <Paragraphs>43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Натуральные материалы</vt:lpstr>
      <vt:lpstr>Общественная мысль XIX веке</vt:lpstr>
      <vt:lpstr>Философы и литераторы</vt:lpstr>
      <vt:lpstr>Западники</vt:lpstr>
      <vt:lpstr>Славянофилы</vt:lpstr>
      <vt:lpstr>Теория официальной народности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Общественная мысль XIX в</dc:title>
  <dc:creator>Kirill Trubin</dc:creator>
  <cp:lastModifiedBy>Надежда</cp:lastModifiedBy>
  <cp:revision>11</cp:revision>
  <dcterms:created xsi:type="dcterms:W3CDTF">2025-02-02T10:25:23Z</dcterms:created>
  <dcterms:modified xsi:type="dcterms:W3CDTF">2025-12-24T19:02:26Z</dcterms:modified>
</cp:coreProperties>
</file>