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73" r:id="rId3"/>
    <p:sldId id="266" r:id="rId4"/>
    <p:sldId id="257" r:id="rId5"/>
    <p:sldId id="259" r:id="rId6"/>
    <p:sldId id="261" r:id="rId7"/>
    <p:sldId id="268" r:id="rId8"/>
    <p:sldId id="27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839FE-7071-44A4-BDE2-CF6A1081E7F6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57BE0-EB60-4939-8820-486B5563E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788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382695-BE11-4801-85D2-B449E133BC51}" type="slidenum">
              <a:rPr lang="ru-RU"/>
              <a:pPr/>
              <a:t>1</a:t>
            </a:fld>
            <a:endParaRPr lang="ru-RU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E3D960-8F39-4DBB-8608-7E19F40DB329}" type="slidenum">
              <a:rPr lang="ru-RU"/>
              <a:pPr/>
              <a:t>4</a:t>
            </a:fld>
            <a:endParaRPr lang="ru-RU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7767BF-FFDC-46BB-BA0E-15FC5A5A04F6}" type="slidenum">
              <a:rPr lang="ru-RU"/>
              <a:pPr/>
              <a:t>5</a:t>
            </a:fld>
            <a:endParaRPr lang="ru-RU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B270F3-94CE-4F3E-993E-B108FE6A505B}" type="slidenum">
              <a:rPr lang="ru-RU"/>
              <a:pPr/>
              <a:t>6</a:t>
            </a:fld>
            <a:endParaRPr lang="ru-RU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865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6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94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06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737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06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27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525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04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60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1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2026C-01A4-4EDA-BBE0-14CE1BD4EB3C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A652-25D8-479D-91C6-F3F3966DF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6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800000"/>
                </a:solidFill>
                <a:latin typeface="Monotype Corsiva" pitchFamily="66" charset="0"/>
              </a:rPr>
              <a:t>Устный счет</a:t>
            </a:r>
            <a:br>
              <a:rPr lang="ru-RU" sz="4000" b="1" dirty="0">
                <a:solidFill>
                  <a:srgbClr val="800000"/>
                </a:solidFill>
                <a:latin typeface="Monotype Corsiva" pitchFamily="66" charset="0"/>
              </a:rPr>
            </a:br>
            <a:r>
              <a:rPr lang="ru-RU" sz="4000" b="1" dirty="0">
                <a:solidFill>
                  <a:srgbClr val="800000"/>
                </a:solidFill>
                <a:latin typeface="Monotype Corsiva" pitchFamily="66" charset="0"/>
              </a:rPr>
              <a:t>Задачи на движение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144000" cy="4713288"/>
          </a:xfrm>
        </p:spPr>
        <p:txBody>
          <a:bodyPr/>
          <a:lstStyle/>
          <a:p>
            <a:pPr marL="812800" indent="-812800">
              <a:buFontTx/>
              <a:buNone/>
            </a:pPr>
            <a:r>
              <a:rPr lang="ru-RU" sz="2800" b="1">
                <a:solidFill>
                  <a:srgbClr val="000066"/>
                </a:solidFill>
              </a:rPr>
              <a:t>Скорость катера 30 км/ч. Какой путь пройдет</a:t>
            </a:r>
          </a:p>
          <a:p>
            <a:pPr marL="812800" indent="-812800">
              <a:buFontTx/>
              <a:buNone/>
            </a:pPr>
            <a:r>
              <a:rPr lang="ru-RU" sz="2800" b="1">
                <a:solidFill>
                  <a:srgbClr val="000066"/>
                </a:solidFill>
              </a:rPr>
              <a:t>катер за 3 часа?</a:t>
            </a:r>
          </a:p>
          <a:p>
            <a:pPr marL="812800" indent="-812800">
              <a:buFontTx/>
              <a:buNone/>
            </a:pPr>
            <a:r>
              <a:rPr lang="ru-RU" sz="2800" b="1">
                <a:solidFill>
                  <a:srgbClr val="003300"/>
                </a:solidFill>
              </a:rPr>
              <a:t>За 4 часа пассажирский поезд прошел 240</a:t>
            </a:r>
          </a:p>
          <a:p>
            <a:pPr marL="812800" indent="-812800">
              <a:buFontTx/>
              <a:buNone/>
            </a:pPr>
            <a:r>
              <a:rPr lang="ru-RU" sz="2800" b="1">
                <a:solidFill>
                  <a:srgbClr val="003300"/>
                </a:solidFill>
              </a:rPr>
              <a:t>км. Найти скорость пассажирского поезда.</a:t>
            </a:r>
          </a:p>
          <a:p>
            <a:pPr marL="812800" indent="-812800">
              <a:buFontTx/>
              <a:buNone/>
            </a:pPr>
            <a:r>
              <a:rPr lang="ru-RU" sz="2800" b="1">
                <a:solidFill>
                  <a:srgbClr val="660033"/>
                </a:solidFill>
              </a:rPr>
              <a:t>Пешеход прошел 20 км со скоростью 5 км/ч. </a:t>
            </a:r>
          </a:p>
          <a:p>
            <a:pPr marL="812800" indent="-812800">
              <a:buFontTx/>
              <a:buNone/>
            </a:pPr>
            <a:r>
              <a:rPr lang="ru-RU" sz="2800" b="1">
                <a:solidFill>
                  <a:srgbClr val="660033"/>
                </a:solidFill>
              </a:rPr>
              <a:t>Сколько времени он был в пути?</a:t>
            </a:r>
          </a:p>
          <a:p>
            <a:pPr marL="812800" indent="-812800">
              <a:buFontTx/>
              <a:buNone/>
            </a:pPr>
            <a:r>
              <a:rPr lang="ru-RU" sz="2800" b="1"/>
              <a:t>Скорость самолета 650 км/ч. Какое </a:t>
            </a:r>
          </a:p>
          <a:p>
            <a:pPr marL="812800" indent="-812800">
              <a:buFontTx/>
              <a:buNone/>
            </a:pPr>
            <a:r>
              <a:rPr lang="ru-RU" sz="2800" b="1"/>
              <a:t>расстояние пролетит самолет за 4 часа?</a:t>
            </a:r>
          </a:p>
        </p:txBody>
      </p:sp>
    </p:spTree>
    <p:extLst>
      <p:ext uri="{BB962C8B-B14F-4D97-AF65-F5344CB8AC3E}">
        <p14:creationId xmlns:p14="http://schemas.microsoft.com/office/powerpoint/2010/main" val="254964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0" y="0"/>
          <a:ext cx="6659563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Изображение" r:id="rId3" imgW="4571429" imgH="3428571" progId="StaticMetafile">
                  <p:embed/>
                </p:oleObj>
              </mc:Choice>
              <mc:Fallback>
                <p:oleObj name="Изображение" r:id="rId3" imgW="4571429" imgH="3428571" progId="StaticMetafil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659563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6696075" y="2708275"/>
          <a:ext cx="2447925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Изображение" r:id="rId5" imgW="2448267" imgH="1838095" progId="StaticMetafile">
                  <p:embed/>
                </p:oleObj>
              </mc:Choice>
              <mc:Fallback>
                <p:oleObj name="Изображение" r:id="rId5" imgW="2448267" imgH="1838095" progId="StaticMetafil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075" y="2708275"/>
                        <a:ext cx="2447925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339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21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Рисунок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3213100"/>
            <a:ext cx="4572000" cy="350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Рисунок 3" descr="G:\0_58c0a_ae5364e7_X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0"/>
            <a:ext cx="769938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Рисунок 4" descr="G:\0_58c17_39e029b2_X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0"/>
            <a:ext cx="684212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Рисунок 5" descr="G:\ea4ea4a0d8793723dddfb40c9637358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005263"/>
            <a:ext cx="165735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268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>
                <a:solidFill>
                  <a:srgbClr val="800000"/>
                </a:solidFill>
                <a:latin typeface="Monotype Corsiva" pitchFamily="66" charset="0"/>
              </a:rPr>
              <a:t>Свойства </a:t>
            </a:r>
            <a:r>
              <a:rPr lang="ru-RU" sz="4000" b="1">
                <a:solidFill>
                  <a:srgbClr val="000066"/>
                </a:solidFill>
                <a:latin typeface="Monotype Corsiva" pitchFamily="66" charset="0"/>
              </a:rPr>
              <a:t>сложения</a:t>
            </a:r>
            <a:r>
              <a:rPr lang="ru-RU" sz="4000" b="1">
                <a:solidFill>
                  <a:srgbClr val="800000"/>
                </a:solidFill>
                <a:latin typeface="Monotype Corsiva" pitchFamily="66" charset="0"/>
              </a:rPr>
              <a:t> и </a:t>
            </a:r>
            <a:r>
              <a:rPr lang="ru-RU" sz="4000" b="1">
                <a:solidFill>
                  <a:srgbClr val="003300"/>
                </a:solidFill>
                <a:latin typeface="Monotype Corsiva" pitchFamily="66" charset="0"/>
              </a:rPr>
              <a:t>вычитания</a:t>
            </a:r>
            <a:r>
              <a:rPr lang="ru-RU" sz="4000" b="1">
                <a:solidFill>
                  <a:srgbClr val="800000"/>
                </a:solidFill>
                <a:latin typeface="Monotype Corsiva" pitchFamily="66" charset="0"/>
              </a:rPr>
              <a:t> натуральных чисел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609600" indent="-609600">
              <a:buFontTx/>
              <a:buAutoNum type="arabicParenR"/>
            </a:pPr>
            <a:r>
              <a:rPr lang="en-US" sz="2400" b="1">
                <a:solidFill>
                  <a:srgbClr val="000066"/>
                </a:solidFill>
              </a:rPr>
              <a:t>a</a:t>
            </a:r>
            <a:r>
              <a:rPr lang="ru-RU" sz="2400" b="1">
                <a:solidFill>
                  <a:srgbClr val="000066"/>
                </a:solidFill>
              </a:rPr>
              <a:t> + </a:t>
            </a:r>
            <a:r>
              <a:rPr lang="en-US" sz="2400" b="1">
                <a:solidFill>
                  <a:srgbClr val="000066"/>
                </a:solidFill>
              </a:rPr>
              <a:t>b = b + a</a:t>
            </a:r>
          </a:p>
          <a:p>
            <a:pPr marL="609600" indent="-609600">
              <a:buFontTx/>
              <a:buNone/>
            </a:pPr>
            <a:r>
              <a:rPr lang="ru-RU" sz="2400" b="1"/>
              <a:t>Сумма чисел не изменяется при перестановки слагаемых.</a:t>
            </a:r>
          </a:p>
          <a:p>
            <a:pPr marL="609600" indent="-609600">
              <a:buFontTx/>
              <a:buNone/>
            </a:pPr>
            <a:endParaRPr lang="ru-RU" sz="2400" b="1">
              <a:solidFill>
                <a:srgbClr val="000066"/>
              </a:solidFill>
            </a:endParaRPr>
          </a:p>
          <a:p>
            <a:pPr marL="609600" indent="-609600">
              <a:buFontTx/>
              <a:buNone/>
            </a:pPr>
            <a:r>
              <a:rPr lang="ru-RU" sz="2400" b="1">
                <a:solidFill>
                  <a:srgbClr val="000066"/>
                </a:solidFill>
              </a:rPr>
              <a:t>2)   </a:t>
            </a:r>
            <a:r>
              <a:rPr lang="en-US" sz="2400" b="1">
                <a:solidFill>
                  <a:srgbClr val="000066"/>
                </a:solidFill>
              </a:rPr>
              <a:t>a</a:t>
            </a:r>
            <a:r>
              <a:rPr lang="ru-RU" sz="2400" b="1">
                <a:solidFill>
                  <a:srgbClr val="000066"/>
                </a:solidFill>
              </a:rPr>
              <a:t> + </a:t>
            </a:r>
            <a:r>
              <a:rPr lang="en-US" sz="2400" b="1">
                <a:solidFill>
                  <a:srgbClr val="000066"/>
                </a:solidFill>
              </a:rPr>
              <a:t>(b + c) = (a + b) + c</a:t>
            </a:r>
            <a:endParaRPr lang="ru-RU" sz="2400" b="1">
              <a:solidFill>
                <a:srgbClr val="000066"/>
              </a:solidFill>
            </a:endParaRPr>
          </a:p>
          <a:p>
            <a:pPr marL="609600" indent="-609600">
              <a:buFontTx/>
              <a:buNone/>
            </a:pPr>
            <a:r>
              <a:rPr lang="ru-RU" sz="2400" b="1"/>
              <a:t>Чтобы прибавить к числу сумму двух чисел, можно </a:t>
            </a:r>
          </a:p>
          <a:p>
            <a:pPr marL="609600" indent="-609600">
              <a:buFontTx/>
              <a:buNone/>
            </a:pPr>
            <a:r>
              <a:rPr lang="ru-RU" sz="2400" b="1"/>
              <a:t>сначала прибавить первое слагаемое, а потом к </a:t>
            </a:r>
          </a:p>
          <a:p>
            <a:pPr marL="609600" indent="-609600">
              <a:buFontTx/>
              <a:buNone/>
            </a:pPr>
            <a:r>
              <a:rPr lang="ru-RU" sz="2400" b="1"/>
              <a:t>полученной сумме – второе слагаемое.</a:t>
            </a:r>
          </a:p>
          <a:p>
            <a:pPr marL="609600" indent="-609600">
              <a:buFontTx/>
              <a:buNone/>
            </a:pPr>
            <a:r>
              <a:rPr lang="ru-RU" sz="2400" b="1"/>
              <a:t> </a:t>
            </a:r>
            <a:endParaRPr lang="en-US" sz="2400" b="1"/>
          </a:p>
          <a:p>
            <a:pPr marL="609600" indent="-609600">
              <a:buFontTx/>
              <a:buAutoNum type="arabicParenR" startAt="3"/>
            </a:pPr>
            <a:r>
              <a:rPr lang="en-US" sz="2400" b="1">
                <a:solidFill>
                  <a:srgbClr val="000066"/>
                </a:solidFill>
              </a:rPr>
              <a:t>a</a:t>
            </a:r>
            <a:r>
              <a:rPr lang="ru-RU" sz="2400" b="1">
                <a:solidFill>
                  <a:srgbClr val="000066"/>
                </a:solidFill>
              </a:rPr>
              <a:t> + </a:t>
            </a:r>
            <a:r>
              <a:rPr lang="en-US" sz="2400" b="1">
                <a:solidFill>
                  <a:srgbClr val="000066"/>
                </a:solidFill>
              </a:rPr>
              <a:t>0 = a</a:t>
            </a:r>
            <a:endParaRPr lang="ru-RU" sz="2400" b="1">
              <a:solidFill>
                <a:srgbClr val="000066"/>
              </a:solidFill>
            </a:endParaRPr>
          </a:p>
          <a:p>
            <a:pPr marL="609600" indent="-609600">
              <a:buFontTx/>
              <a:buNone/>
            </a:pPr>
            <a:r>
              <a:rPr lang="ru-RU" sz="2400" b="1"/>
              <a:t>От прибавления нуля число не изменяется.</a:t>
            </a:r>
          </a:p>
          <a:p>
            <a:pPr marL="609600" indent="-609600">
              <a:buFontTx/>
              <a:buNone/>
            </a:pPr>
            <a:endParaRPr lang="en-US" sz="2400" b="1"/>
          </a:p>
          <a:p>
            <a:pPr marL="609600" indent="-609600">
              <a:buFontTx/>
              <a:buNone/>
            </a:pPr>
            <a:endParaRPr lang="en-US" sz="2400" b="1">
              <a:solidFill>
                <a:srgbClr val="000066"/>
              </a:solidFill>
            </a:endParaRPr>
          </a:p>
          <a:p>
            <a:pPr marL="609600" indent="-609600"/>
            <a:endParaRPr lang="en-US" sz="2400" b="1">
              <a:solidFill>
                <a:srgbClr val="000066"/>
              </a:solidFill>
            </a:endParaRPr>
          </a:p>
          <a:p>
            <a:pPr marL="609600" indent="-609600"/>
            <a:endParaRPr lang="en-US" sz="2400" b="1">
              <a:solidFill>
                <a:srgbClr val="000066"/>
              </a:solidFill>
            </a:endParaRPr>
          </a:p>
          <a:p>
            <a:pPr marL="609600" indent="-609600"/>
            <a:endParaRPr lang="ru-RU" sz="2400" b="1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0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>
                <a:solidFill>
                  <a:srgbClr val="800000"/>
                </a:solidFill>
                <a:latin typeface="Monotype Corsiva" pitchFamily="66" charset="0"/>
              </a:rPr>
              <a:t>Свойства сложения и вычитания натуральных чисел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 dirty="0">
                <a:solidFill>
                  <a:srgbClr val="000066"/>
                </a:solidFill>
              </a:rPr>
              <a:t>Под каким номером записан пример, который </a:t>
            </a:r>
          </a:p>
          <a:p>
            <a:pPr>
              <a:buFontTx/>
              <a:buNone/>
            </a:pPr>
            <a:r>
              <a:rPr lang="ru-RU" sz="2800" b="1" dirty="0">
                <a:solidFill>
                  <a:srgbClr val="000066"/>
                </a:solidFill>
              </a:rPr>
              <a:t>решается при помощи сочетательного свойства </a:t>
            </a:r>
          </a:p>
          <a:p>
            <a:pPr>
              <a:buFontTx/>
              <a:buNone/>
            </a:pPr>
            <a:r>
              <a:rPr lang="ru-RU" sz="2800" b="1" dirty="0">
                <a:solidFill>
                  <a:srgbClr val="000066"/>
                </a:solidFill>
              </a:rPr>
              <a:t>сложения?</a:t>
            </a:r>
          </a:p>
          <a:p>
            <a:pPr>
              <a:buFontTx/>
              <a:buNone/>
            </a:pPr>
            <a:endParaRPr lang="ru-RU" sz="2800" b="1" dirty="0">
              <a:solidFill>
                <a:srgbClr val="000066"/>
              </a:solidFill>
            </a:endParaRPr>
          </a:p>
          <a:p>
            <a:pPr>
              <a:buFontTx/>
              <a:buNone/>
            </a:pPr>
            <a:r>
              <a:rPr lang="ru-RU" sz="2000" b="1" dirty="0">
                <a:solidFill>
                  <a:srgbClr val="000066"/>
                </a:solidFill>
              </a:rPr>
              <a:t>№ 1      (457 + 705) + 295=457 + (705 +295)=457 + 1000=1457</a:t>
            </a:r>
          </a:p>
          <a:p>
            <a:pPr>
              <a:buFontTx/>
              <a:buNone/>
            </a:pPr>
            <a:endParaRPr lang="ru-RU" sz="2000" b="1" dirty="0">
              <a:solidFill>
                <a:srgbClr val="000066"/>
              </a:solidFill>
            </a:endParaRPr>
          </a:p>
          <a:p>
            <a:pPr>
              <a:buFontTx/>
              <a:buNone/>
            </a:pPr>
            <a:r>
              <a:rPr lang="ru-RU" sz="2000" b="1" dirty="0">
                <a:solidFill>
                  <a:srgbClr val="000066"/>
                </a:solidFill>
              </a:rPr>
              <a:t>№ 2      385 +548 +615=(385 + 615) +548=1000 + 548= 1548</a:t>
            </a:r>
          </a:p>
          <a:p>
            <a:pPr>
              <a:buFontTx/>
              <a:buNone/>
            </a:pPr>
            <a:endParaRPr lang="ru-RU" sz="2000" b="1" dirty="0">
              <a:solidFill>
                <a:srgbClr val="000066"/>
              </a:solidFill>
            </a:endParaRPr>
          </a:p>
          <a:p>
            <a:pPr>
              <a:buFontTx/>
              <a:buNone/>
            </a:pPr>
            <a:r>
              <a:rPr lang="ru-RU" sz="2000" b="1" dirty="0">
                <a:solidFill>
                  <a:srgbClr val="000066"/>
                </a:solidFill>
              </a:rPr>
              <a:t>№ 3      458 + 333+ 42 +16=(458+42) + (333+67)=500 + 400=900</a:t>
            </a:r>
          </a:p>
          <a:p>
            <a:pPr>
              <a:buFontTx/>
              <a:buNone/>
            </a:pPr>
            <a:r>
              <a:rPr lang="ru-RU" sz="2000" b="1" dirty="0">
                <a:solidFill>
                  <a:srgbClr val="0000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642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r>
              <a:rPr lang="ru-RU" b="1">
                <a:solidFill>
                  <a:srgbClr val="990000"/>
                </a:solidFill>
                <a:latin typeface="Monotype Corsiva" pitchFamily="66" charset="0"/>
              </a:rPr>
              <a:t>Графический диктант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36725"/>
            <a:ext cx="9144000" cy="49323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15 + 2005 = 2020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4006 + 8 = 4012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76 + 24 = 90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564 + 16 = 580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6330 + 70 = 6400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35 + 18 + 25 = 78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6 + 52 + 18 = 66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520 + 340 + 80 = 840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9 + 19 + 41 = 69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ru-RU" sz="2800" dirty="0"/>
              <a:t>490 + 510 + 10 = 1010</a:t>
            </a:r>
          </a:p>
          <a:p>
            <a:pPr marL="609600" indent="-609600">
              <a:lnSpc>
                <a:spcPct val="90000"/>
              </a:lnSpc>
              <a:buFontTx/>
              <a:buAutoNum type="arabicParenR"/>
            </a:pPr>
            <a:endParaRPr lang="ru-RU" sz="2800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23850" y="1196975"/>
            <a:ext cx="799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66"/>
                </a:solidFill>
              </a:rPr>
              <a:t>Ответ «да» соответствует </a:t>
            </a:r>
            <a:r>
              <a:rPr lang="ru-RU" sz="2400" b="1">
                <a:solidFill>
                  <a:srgbClr val="000066"/>
                </a:solidFill>
              </a:rPr>
              <a:t>_</a:t>
            </a:r>
            <a:r>
              <a:rPr lang="ru-RU" sz="2400">
                <a:solidFill>
                  <a:srgbClr val="000066"/>
                </a:solidFill>
              </a:rPr>
              <a:t>, ответ «нет»  –  </a:t>
            </a:r>
            <a:r>
              <a:rPr lang="en-US" sz="2400" b="1">
                <a:solidFill>
                  <a:srgbClr val="000066"/>
                </a:solidFill>
                <a:cs typeface="Arial" charset="0"/>
              </a:rPr>
              <a:t>^</a:t>
            </a:r>
            <a:r>
              <a:rPr lang="ru-RU" sz="2400" b="1">
                <a:solidFill>
                  <a:srgbClr val="000066"/>
                </a:solidFill>
              </a:rPr>
              <a:t> </a:t>
            </a:r>
            <a:r>
              <a:rPr lang="ru-RU" sz="240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572000" y="6216650"/>
            <a:ext cx="6156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800000"/>
                </a:solidFill>
              </a:rPr>
              <a:t>Ключ: _</a:t>
            </a:r>
            <a:r>
              <a:rPr lang="en-US" sz="3600" b="1">
                <a:solidFill>
                  <a:srgbClr val="800000"/>
                </a:solidFill>
                <a:cs typeface="Arial" charset="0"/>
              </a:rPr>
              <a:t>^^</a:t>
            </a:r>
            <a:r>
              <a:rPr lang="ru-RU" sz="3600" b="1">
                <a:solidFill>
                  <a:srgbClr val="800000"/>
                </a:solidFill>
                <a:cs typeface="Arial" charset="0"/>
              </a:rPr>
              <a:t>_ _ _</a:t>
            </a:r>
            <a:r>
              <a:rPr lang="en-US" sz="3600" b="1">
                <a:solidFill>
                  <a:srgbClr val="800000"/>
                </a:solidFill>
                <a:cs typeface="Arial" charset="0"/>
              </a:rPr>
              <a:t>^^</a:t>
            </a:r>
            <a:r>
              <a:rPr lang="ru-RU" sz="3600" b="1">
                <a:solidFill>
                  <a:srgbClr val="800000"/>
                </a:solidFill>
                <a:cs typeface="Arial" charset="0"/>
              </a:rPr>
              <a:t>_ _</a:t>
            </a:r>
            <a:r>
              <a:rPr lang="ru-RU" sz="3600" b="1">
                <a:solidFill>
                  <a:srgbClr val="800000"/>
                </a:solidFill>
              </a:rPr>
              <a:t> </a:t>
            </a:r>
          </a:p>
        </p:txBody>
      </p:sp>
      <p:pic>
        <p:nvPicPr>
          <p:cNvPr id="36870" name="Picture 6" descr="2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12088" y="260350"/>
            <a:ext cx="1081087" cy="1081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174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852488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Физкультминутка</a:t>
            </a:r>
          </a:p>
        </p:txBody>
      </p:sp>
      <p:pic>
        <p:nvPicPr>
          <p:cNvPr id="14339" name="Содержимое 4" descr="незнайка.jpg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75050" y="1223963"/>
            <a:ext cx="5111750" cy="414972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В понедельник я купался (изображаем плавание),</a:t>
            </a:r>
          </a:p>
          <a:p>
            <a:pPr eaLnBrk="1" hangingPunct="1">
              <a:defRPr/>
            </a:pPr>
            <a:r>
              <a:rPr lang="ru-RU" dirty="0" smtClean="0"/>
              <a:t>А во вторник – рисовал (машем руками).</a:t>
            </a:r>
          </a:p>
          <a:p>
            <a:pPr eaLnBrk="1" hangingPunct="1">
              <a:defRPr/>
            </a:pPr>
            <a:r>
              <a:rPr lang="ru-RU" dirty="0" smtClean="0"/>
              <a:t>В среду долго умывался (умываемся),</a:t>
            </a:r>
          </a:p>
          <a:p>
            <a:pPr eaLnBrk="1" hangingPunct="1">
              <a:defRPr/>
            </a:pPr>
            <a:r>
              <a:rPr lang="ru-RU" dirty="0" smtClean="0"/>
              <a:t>А в четверг в футбол играл (бег на месте).</a:t>
            </a:r>
          </a:p>
          <a:p>
            <a:pPr eaLnBrk="1" hangingPunct="1">
              <a:defRPr/>
            </a:pPr>
            <a:r>
              <a:rPr lang="ru-RU" dirty="0" smtClean="0"/>
              <a:t>В пятницу я прыгал, бегал(прыгаем),</a:t>
            </a:r>
          </a:p>
          <a:p>
            <a:pPr eaLnBrk="1" hangingPunct="1">
              <a:defRPr/>
            </a:pPr>
            <a:r>
              <a:rPr lang="ru-RU" dirty="0" smtClean="0"/>
              <a:t>Очень долго танцевал(кружимся на месте).</a:t>
            </a:r>
          </a:p>
          <a:p>
            <a:pPr eaLnBrk="1" hangingPunct="1">
              <a:defRPr/>
            </a:pPr>
            <a:r>
              <a:rPr lang="ru-RU" dirty="0" smtClean="0"/>
              <a:t>А в субботу , воскресенье (хлопки в ладоши)</a:t>
            </a:r>
          </a:p>
          <a:p>
            <a:pPr eaLnBrk="1" hangingPunct="1">
              <a:defRPr/>
            </a:pPr>
            <a:r>
              <a:rPr lang="ru-RU" dirty="0" smtClean="0"/>
              <a:t>Целый день я отдыхал (дети садятся на корточки, руки под щеку, засыпают).</a:t>
            </a:r>
          </a:p>
        </p:txBody>
      </p:sp>
    </p:spTree>
    <p:extLst>
      <p:ext uri="{BB962C8B-B14F-4D97-AF65-F5344CB8AC3E}">
        <p14:creationId xmlns:p14="http://schemas.microsoft.com/office/powerpoint/2010/main" val="88269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854075" y="360363"/>
            <a:ext cx="5035550" cy="688975"/>
          </a:xfrm>
          <a:prstGeom prst="wedgeRoundRectCallout">
            <a:avLst>
              <a:gd name="adj1" fmla="val -30449"/>
              <a:gd name="adj2" fmla="val 220727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ru-RU" b="1" i="1">
                <a:solidFill>
                  <a:srgbClr val="993300"/>
                </a:solidFill>
                <a:latin typeface="Monotype Corsiva" pitchFamily="66" charset="0"/>
              </a:rPr>
              <a:t>Можно знать правила – и не уметь складывать многозначные числа. Проверим. Реши задачу.</a:t>
            </a:r>
            <a:endParaRPr lang="ru-RU"/>
          </a:p>
        </p:txBody>
      </p:sp>
      <p:pic>
        <p:nvPicPr>
          <p:cNvPr id="15363" name="Picture 4" descr="dd36efffaa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5038"/>
            <a:ext cx="1773238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Прямоугольник 4"/>
          <p:cNvSpPr>
            <a:spLocks noChangeArrowheads="1"/>
          </p:cNvSpPr>
          <p:nvPr/>
        </p:nvSpPr>
        <p:spPr bwMode="auto">
          <a:xfrm>
            <a:off x="2286000" y="1484313"/>
            <a:ext cx="4572000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b="1" i="1"/>
              <a:t>Гуляя после уроков, мальчики и девочки</a:t>
            </a:r>
            <a:endParaRPr lang="ru-RU"/>
          </a:p>
          <a:p>
            <a:r>
              <a:rPr lang="ru-RU" b="1" i="1"/>
              <a:t>произносят каждый день 11 875 слов по</a:t>
            </a:r>
            <a:endParaRPr lang="ru-RU"/>
          </a:p>
          <a:p>
            <a:r>
              <a:rPr lang="ru-RU" b="1" i="1"/>
              <a:t>делу, 5316 – со смыслом, 27 981 – не</a:t>
            </a:r>
            <a:endParaRPr lang="ru-RU"/>
          </a:p>
          <a:p>
            <a:r>
              <a:rPr lang="ru-RU" b="1" i="1"/>
              <a:t>задумываясь, а 379 слов лучше было бы </a:t>
            </a:r>
            <a:endParaRPr lang="ru-RU"/>
          </a:p>
          <a:p>
            <a:r>
              <a:rPr lang="ru-RU" b="1" i="1"/>
              <a:t>вообще не произносить. Сколько всего</a:t>
            </a:r>
            <a:endParaRPr lang="ru-RU"/>
          </a:p>
          <a:p>
            <a:r>
              <a:rPr lang="ru-RU" b="1" i="1"/>
              <a:t>слов в день говорят мальчики  и</a:t>
            </a:r>
            <a:endParaRPr lang="ru-RU"/>
          </a:p>
          <a:p>
            <a:r>
              <a:rPr lang="ru-RU" b="1" i="1"/>
              <a:t>девочки, гуляя после уроков?</a:t>
            </a:r>
            <a:endParaRPr lang="ru-RU"/>
          </a:p>
        </p:txBody>
      </p:sp>
      <p:sp>
        <p:nvSpPr>
          <p:cNvPr id="15365" name="AutoShape 85"/>
          <p:cNvSpPr>
            <a:spLocks noChangeArrowheads="1"/>
          </p:cNvSpPr>
          <p:nvPr/>
        </p:nvSpPr>
        <p:spPr bwMode="auto">
          <a:xfrm>
            <a:off x="4427538" y="4941888"/>
            <a:ext cx="2489200" cy="1655762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5366" name="Picture 5" descr="Рисунок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349500"/>
            <a:ext cx="1833563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Рисунок 7" descr="G:\ea4ea4a0d8793723dddfb40c9637358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5157788"/>
            <a:ext cx="2016125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Рисунок 8" descr="G:\0_58c0a_ae5364e7_X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8636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Рисунок 9" descr="G:\0_58c17_39e029b2_XL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0"/>
            <a:ext cx="82708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323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438</Words>
  <Application>Microsoft Office PowerPoint</Application>
  <PresentationFormat>Экран (4:3)</PresentationFormat>
  <Paragraphs>68</Paragraphs>
  <Slides>8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Изображение</vt:lpstr>
      <vt:lpstr>Устный счет Задачи на движение</vt:lpstr>
      <vt:lpstr>Презентация PowerPoint</vt:lpstr>
      <vt:lpstr>Презентация PowerPoint</vt:lpstr>
      <vt:lpstr>Свойства сложения и вычитания натуральных чисел</vt:lpstr>
      <vt:lpstr>Свойства сложения и вычитания натуральных чисел</vt:lpstr>
      <vt:lpstr>Графический диктант</vt:lpstr>
      <vt:lpstr>Физкультминутка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счет Задачи на движение</dc:title>
  <dc:creator>Женя</dc:creator>
  <cp:lastModifiedBy>Женя</cp:lastModifiedBy>
  <cp:revision>4</cp:revision>
  <dcterms:created xsi:type="dcterms:W3CDTF">2017-10-09T18:26:11Z</dcterms:created>
  <dcterms:modified xsi:type="dcterms:W3CDTF">2017-10-09T20:26:32Z</dcterms:modified>
</cp:coreProperties>
</file>