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4" r:id="rId1"/>
    <p:sldMasterId id="2147483831" r:id="rId2"/>
  </p:sldMasterIdLst>
  <p:notesMasterIdLst>
    <p:notesMasterId r:id="rId11"/>
  </p:notesMasterIdLst>
  <p:sldIdLst>
    <p:sldId id="372" r:id="rId3"/>
    <p:sldId id="373" r:id="rId4"/>
    <p:sldId id="374" r:id="rId5"/>
    <p:sldId id="375" r:id="rId6"/>
    <p:sldId id="376" r:id="rId7"/>
    <p:sldId id="377" r:id="rId8"/>
    <p:sldId id="379" r:id="rId9"/>
    <p:sldId id="378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8" autoAdjust="0"/>
    <p:restoredTop sz="94632" autoAdjust="0"/>
  </p:normalViewPr>
  <p:slideViewPr>
    <p:cSldViewPr>
      <p:cViewPr varScale="1">
        <p:scale>
          <a:sx n="80" d="100"/>
          <a:sy n="80" d="100"/>
        </p:scale>
        <p:origin x="-470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3FA2E2-1C9F-49AB-BC7D-D87DB380D476}" type="datetimeFigureOut">
              <a:rPr lang="ru-RU" smtClean="0"/>
              <a:t>29.03.2017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1E942A-0011-4DCA-8EA5-5D5849CC4E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7730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53278-2767-4ADF-88C6-104D8654A86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89B33265-85BF-40AD-8417-FF7D913482A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1822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53278-2767-4ADF-88C6-104D8654A86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89B33265-85BF-40AD-8417-FF7D913482A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09747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53278-2767-4ADF-88C6-104D8654A86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89B33265-85BF-40AD-8417-FF7D913482A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A53010"/>
                </a:solidFill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A53010"/>
                </a:solidFill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091807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53278-2767-4ADF-88C6-104D8654A86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89B33265-85BF-40AD-8417-FF7D913482A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832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53278-2767-4ADF-88C6-104D8654A86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89B33265-85BF-40AD-8417-FF7D913482A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A53010"/>
                </a:solidFill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A53010"/>
                </a:solidFill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42944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53278-2767-4ADF-88C6-104D8654A86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89B33265-85BF-40AD-8417-FF7D913482A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04329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53278-2767-4ADF-88C6-104D8654A86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33265-85BF-40AD-8417-FF7D913482A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48452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53278-2767-4ADF-88C6-104D8654A86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33265-85BF-40AD-8417-FF7D913482A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11305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53278-2767-4ADF-88C6-104D8654A86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89B33265-85BF-40AD-8417-FF7D913482A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92649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53278-2767-4ADF-88C6-104D8654A86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33265-85BF-40AD-8417-FF7D913482A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065174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53278-2767-4ADF-88C6-104D8654A86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89B33265-85BF-40AD-8417-FF7D913482A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4711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53278-2767-4ADF-88C6-104D8654A86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33265-85BF-40AD-8417-FF7D913482A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54177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53278-2767-4ADF-88C6-104D8654A86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89B33265-85BF-40AD-8417-FF7D913482A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873005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53278-2767-4ADF-88C6-104D8654A86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89B33265-85BF-40AD-8417-FF7D913482A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03221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53278-2767-4ADF-88C6-104D8654A86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33265-85BF-40AD-8417-FF7D913482A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625869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53278-2767-4ADF-88C6-104D8654A86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33265-85BF-40AD-8417-FF7D913482A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036738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53278-2767-4ADF-88C6-104D8654A86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33265-85BF-40AD-8417-FF7D913482A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939465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53278-2767-4ADF-88C6-104D8654A86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89B33265-85BF-40AD-8417-FF7D913482A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817727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53278-2767-4ADF-88C6-104D8654A86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89B33265-85BF-40AD-8417-FF7D913482A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371098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53278-2767-4ADF-88C6-104D8654A86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89B33265-85BF-40AD-8417-FF7D913482A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A53010"/>
                </a:solidFill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A53010"/>
                </a:solidFill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0696890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53278-2767-4ADF-88C6-104D8654A86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89B33265-85BF-40AD-8417-FF7D913482A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101653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53278-2767-4ADF-88C6-104D8654A86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89B33265-85BF-40AD-8417-FF7D913482A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A53010"/>
                </a:solidFill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A53010"/>
                </a:solidFill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94828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53278-2767-4ADF-88C6-104D8654A86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89B33265-85BF-40AD-8417-FF7D913482A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287771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53278-2767-4ADF-88C6-104D8654A86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89B33265-85BF-40AD-8417-FF7D913482A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701341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53278-2767-4ADF-88C6-104D8654A86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33265-85BF-40AD-8417-FF7D913482A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421071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53278-2767-4ADF-88C6-104D8654A86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33265-85BF-40AD-8417-FF7D913482A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0446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53278-2767-4ADF-88C6-104D8654A86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89B33265-85BF-40AD-8417-FF7D913482A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6852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53278-2767-4ADF-88C6-104D8654A86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89B33265-85BF-40AD-8417-FF7D913482A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5792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53278-2767-4ADF-88C6-104D8654A86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33265-85BF-40AD-8417-FF7D913482A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0769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53278-2767-4ADF-88C6-104D8654A86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33265-85BF-40AD-8417-FF7D913482A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7536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53278-2767-4ADF-88C6-104D8654A86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33265-85BF-40AD-8417-FF7D913482A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6842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53278-2767-4ADF-88C6-104D8654A86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89B33265-85BF-40AD-8417-FF7D913482A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59406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153278-2767-4ADF-88C6-104D8654A86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89B33265-85BF-40AD-8417-FF7D913482A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3323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5" r:id="rId1"/>
    <p:sldLayoutId id="2147483816" r:id="rId2"/>
    <p:sldLayoutId id="2147483817" r:id="rId3"/>
    <p:sldLayoutId id="2147483818" r:id="rId4"/>
    <p:sldLayoutId id="2147483819" r:id="rId5"/>
    <p:sldLayoutId id="2147483820" r:id="rId6"/>
    <p:sldLayoutId id="2147483821" r:id="rId7"/>
    <p:sldLayoutId id="2147483822" r:id="rId8"/>
    <p:sldLayoutId id="2147483823" r:id="rId9"/>
    <p:sldLayoutId id="2147483824" r:id="rId10"/>
    <p:sldLayoutId id="2147483825" r:id="rId11"/>
    <p:sldLayoutId id="2147483826" r:id="rId12"/>
    <p:sldLayoutId id="2147483827" r:id="rId13"/>
    <p:sldLayoutId id="2147483828" r:id="rId14"/>
    <p:sldLayoutId id="2147483829" r:id="rId15"/>
    <p:sldLayoutId id="214748383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153278-2767-4ADF-88C6-104D8654A86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89B33265-85BF-40AD-8417-FF7D913482A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6609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2" r:id="rId1"/>
    <p:sldLayoutId id="2147483833" r:id="rId2"/>
    <p:sldLayoutId id="2147483834" r:id="rId3"/>
    <p:sldLayoutId id="2147483835" r:id="rId4"/>
    <p:sldLayoutId id="2147483836" r:id="rId5"/>
    <p:sldLayoutId id="2147483837" r:id="rId6"/>
    <p:sldLayoutId id="2147483838" r:id="rId7"/>
    <p:sldLayoutId id="2147483839" r:id="rId8"/>
    <p:sldLayoutId id="2147483840" r:id="rId9"/>
    <p:sldLayoutId id="2147483841" r:id="rId10"/>
    <p:sldLayoutId id="2147483842" r:id="rId11"/>
    <p:sldLayoutId id="2147483843" r:id="rId12"/>
    <p:sldLayoutId id="2147483844" r:id="rId13"/>
    <p:sldLayoutId id="2147483845" r:id="rId14"/>
    <p:sldLayoutId id="2147483846" r:id="rId15"/>
    <p:sldLayoutId id="214748384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-720"/>
            <a:ext cx="8964488" cy="1701527"/>
          </a:xfrm>
        </p:spPr>
        <p:txBody>
          <a:bodyPr>
            <a:normAutofit/>
          </a:bodyPr>
          <a:lstStyle/>
          <a:p>
            <a:pPr marL="571500" indent="-571500" algn="ctr">
              <a:buClr>
                <a:srgbClr val="C00000"/>
              </a:buClr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rgbClr val="0070C0"/>
                </a:solidFill>
                <a:latin typeface="Georgia" panose="02040502050405020303" pitchFamily="18" charset="0"/>
                <a:ea typeface="Calibri"/>
                <a:cs typeface="Times New Roman"/>
              </a:rPr>
              <a:t>ЦЕРКОВНОСЛАВЯНСКИЙ   ЯЗЫК</a:t>
            </a:r>
            <a:br>
              <a:rPr lang="ru-RU" dirty="0" smtClean="0">
                <a:solidFill>
                  <a:srgbClr val="0070C0"/>
                </a:solidFill>
                <a:latin typeface="Georgia" panose="02040502050405020303" pitchFamily="18" charset="0"/>
                <a:ea typeface="Calibri"/>
                <a:cs typeface="Times New Roman"/>
              </a:rPr>
            </a:br>
            <a:r>
              <a:rPr lang="ru-RU" dirty="0" smtClean="0">
                <a:solidFill>
                  <a:srgbClr val="7030A0"/>
                </a:solidFill>
                <a:latin typeface="Georgia" panose="02040502050405020303" pitchFamily="18" charset="0"/>
                <a:ea typeface="Calibri"/>
                <a:cs typeface="Times New Roman"/>
              </a:rPr>
              <a:t>(учимся читать)</a:t>
            </a:r>
            <a:endParaRPr lang="ru-RU" dirty="0">
              <a:solidFill>
                <a:srgbClr val="7030A0"/>
              </a:solidFill>
              <a:latin typeface="Georgia" panose="02040502050405020303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9640473"/>
              </p:ext>
            </p:extLst>
          </p:nvPr>
        </p:nvGraphicFramePr>
        <p:xfrm>
          <a:off x="2483768" y="1844824"/>
          <a:ext cx="4968553" cy="3960440"/>
        </p:xfrm>
        <a:graphic>
          <a:graphicData uri="http://schemas.openxmlformats.org/drawingml/2006/table">
            <a:tbl>
              <a:tblPr/>
              <a:tblGrid>
                <a:gridCol w="1175575"/>
                <a:gridCol w="2742700"/>
                <a:gridCol w="1050278"/>
              </a:tblGrid>
              <a:tr h="380225">
                <a:tc gridSpan="3"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rgbClr val="FF0000"/>
                          </a:solidFill>
                          <a:effectLst/>
                          <a:latin typeface="Monotype Corsiva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67416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rgbClr val="FF0000"/>
                          </a:solidFill>
                          <a:effectLst/>
                          <a:latin typeface="Monotype Corsiva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800" kern="1400" spc="-50" dirty="0" err="1" smtClean="0">
                          <a:effectLst/>
                          <a:latin typeface="Cambria"/>
                          <a:ea typeface="Calibri"/>
                          <a:cs typeface="Times New Roman"/>
                        </a:rPr>
                        <a:t>лжица</a:t>
                      </a:r>
                      <a:endParaRPr lang="ru-RU" sz="4800" kern="1400" spc="-50" dirty="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solidFill>
                            <a:srgbClr val="FF0000"/>
                          </a:solidFill>
                          <a:effectLst/>
                          <a:latin typeface="Monotype Corsiva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312799">
                <a:tc gridSpan="3"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4800" dirty="0" smtClean="0">
                        <a:solidFill>
                          <a:srgbClr val="FF0000"/>
                        </a:solidFill>
                        <a:effectLst/>
                        <a:latin typeface="Monotype Corsiva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4800" dirty="0" smtClean="0">
                          <a:solidFill>
                            <a:srgbClr val="FF0000"/>
                          </a:solidFill>
                          <a:effectLst/>
                          <a:latin typeface="Monotype Corsiva"/>
                          <a:ea typeface="Calibri"/>
                          <a:cs typeface="Times New Roman"/>
                        </a:rPr>
                        <a:t>ПРЯТКИ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4382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964488" cy="1080120"/>
          </a:xfrm>
        </p:spPr>
        <p:txBody>
          <a:bodyPr>
            <a:normAutofit fontScale="90000"/>
          </a:bodyPr>
          <a:lstStyle/>
          <a:p>
            <a:pPr marL="571500" indent="-571500" algn="ctr"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rgbClr val="C00000"/>
                </a:solidFill>
                <a:latin typeface="Monotype Corsiva"/>
                <a:ea typeface="Calibri"/>
                <a:cs typeface="Times New Roman"/>
              </a:rPr>
              <a:t> </a:t>
            </a:r>
            <a:r>
              <a:rPr lang="ru-RU" dirty="0" smtClean="0">
                <a:solidFill>
                  <a:srgbClr val="0070C0"/>
                </a:solidFill>
                <a:latin typeface="Georgia" panose="02040502050405020303" pitchFamily="18" charset="0"/>
                <a:ea typeface="Calibri"/>
                <a:cs typeface="Times New Roman"/>
              </a:rPr>
              <a:t>ЦЕРКОВНОСЛАВЯНСКИЙ   </a:t>
            </a:r>
            <a:r>
              <a:rPr lang="ru-RU" dirty="0">
                <a:solidFill>
                  <a:srgbClr val="0070C0"/>
                </a:solidFill>
                <a:latin typeface="Georgia" panose="02040502050405020303" pitchFamily="18" charset="0"/>
                <a:ea typeface="Calibri"/>
                <a:cs typeface="Times New Roman"/>
              </a:rPr>
              <a:t>ЯЗЫК</a:t>
            </a:r>
            <a:br>
              <a:rPr lang="ru-RU" dirty="0">
                <a:solidFill>
                  <a:srgbClr val="0070C0"/>
                </a:solidFill>
                <a:latin typeface="Georgia" panose="02040502050405020303" pitchFamily="18" charset="0"/>
                <a:ea typeface="Calibri"/>
                <a:cs typeface="Times New Roman"/>
              </a:rPr>
            </a:br>
            <a:r>
              <a:rPr lang="ru-RU" dirty="0">
                <a:solidFill>
                  <a:srgbClr val="7030A0"/>
                </a:solidFill>
                <a:latin typeface="Georgia" panose="02040502050405020303" pitchFamily="18" charset="0"/>
                <a:ea typeface="Calibri"/>
                <a:cs typeface="Times New Roman"/>
              </a:rPr>
              <a:t>(учимся читать)</a:t>
            </a:r>
            <a:endParaRPr lang="ru-RU" dirty="0">
              <a:solidFill>
                <a:srgbClr val="7030A0"/>
              </a:solidFill>
              <a:latin typeface="Georgia" panose="02040502050405020303" pitchFamily="18" charset="0"/>
            </a:endParaRPr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3"/>
          </p:nvPr>
        </p:nvSpPr>
        <p:spPr>
          <a:xfrm>
            <a:off x="6228185" y="3284786"/>
            <a:ext cx="2428388" cy="576262"/>
          </a:xfrm>
        </p:spPr>
        <p:txBody>
          <a:bodyPr/>
          <a:lstStyle/>
          <a:p>
            <a:pPr algn="ctr"/>
            <a:r>
              <a:rPr lang="ru-RU" sz="4800" dirty="0" err="1" smtClean="0">
                <a:latin typeface="Cambria" panose="02040503050406030204" pitchFamily="18" charset="0"/>
              </a:rPr>
              <a:t>лжица</a:t>
            </a:r>
            <a:endParaRPr lang="ru-RU" sz="4800" dirty="0">
              <a:latin typeface="Cambria" panose="020405030504060302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0098953"/>
              </p:ext>
            </p:extLst>
          </p:nvPr>
        </p:nvGraphicFramePr>
        <p:xfrm>
          <a:off x="1043608" y="1700808"/>
          <a:ext cx="4824536" cy="3960440"/>
        </p:xfrm>
        <a:graphic>
          <a:graphicData uri="http://schemas.openxmlformats.org/drawingml/2006/table">
            <a:tbl>
              <a:tblPr/>
              <a:tblGrid>
                <a:gridCol w="1141500"/>
                <a:gridCol w="2663201"/>
                <a:gridCol w="1019835"/>
              </a:tblGrid>
              <a:tr h="380225">
                <a:tc gridSpan="3"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rgbClr val="FF0000"/>
                          </a:solidFill>
                          <a:effectLst/>
                          <a:latin typeface="Monotype Corsiva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67416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rgbClr val="FF0000"/>
                          </a:solidFill>
                          <a:effectLst/>
                          <a:latin typeface="Monotype Corsiva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800" kern="1400" spc="-50" dirty="0" smtClean="0">
                          <a:effectLst/>
                          <a:latin typeface="Cambria"/>
                          <a:ea typeface="Calibri"/>
                          <a:cs typeface="Times New Roman"/>
                        </a:rPr>
                        <a:t>митра</a:t>
                      </a:r>
                      <a:endParaRPr lang="ru-RU" sz="4800" kern="1400" spc="-50" dirty="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solidFill>
                            <a:srgbClr val="FF0000"/>
                          </a:solidFill>
                          <a:effectLst/>
                          <a:latin typeface="Monotype Corsiva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312799">
                <a:tc gridSpan="3"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4800" dirty="0" smtClean="0">
                        <a:solidFill>
                          <a:srgbClr val="FF0000"/>
                        </a:solidFill>
                        <a:effectLst/>
                        <a:latin typeface="Monotype Corsiva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4800" dirty="0" smtClean="0">
                          <a:solidFill>
                            <a:srgbClr val="FF0000"/>
                          </a:solidFill>
                          <a:effectLst/>
                          <a:latin typeface="Monotype Corsiva"/>
                          <a:ea typeface="Calibri"/>
                          <a:cs typeface="Times New Roman"/>
                        </a:rPr>
                        <a:t>ПРЯТКИ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8" name="Picture 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4149080"/>
            <a:ext cx="1688155" cy="100811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3757101"/>
              </p:ext>
            </p:extLst>
          </p:nvPr>
        </p:nvGraphicFramePr>
        <p:xfrm>
          <a:off x="6156176" y="3140968"/>
          <a:ext cx="2495600" cy="24482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5600"/>
              </a:tblGrid>
              <a:tr h="244827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6165130" y="3176833"/>
          <a:ext cx="2469823" cy="2450969"/>
        </p:xfrm>
        <a:graphic>
          <a:graphicData uri="http://schemas.openxmlformats.org/drawingml/2006/table">
            <a:tbl>
              <a:tblPr/>
              <a:tblGrid>
                <a:gridCol w="2469823"/>
              </a:tblGrid>
              <a:tr h="245096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4748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964488" cy="1152128"/>
          </a:xfrm>
        </p:spPr>
        <p:txBody>
          <a:bodyPr>
            <a:normAutofit fontScale="90000"/>
          </a:bodyPr>
          <a:lstStyle/>
          <a:p>
            <a:pPr marL="571500" indent="-571500" algn="ctr"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rgbClr val="C00000"/>
                </a:solidFill>
                <a:latin typeface="Monotype Corsiva"/>
                <a:ea typeface="Calibri"/>
                <a:cs typeface="Times New Roman"/>
              </a:rPr>
              <a:t> </a:t>
            </a:r>
            <a:r>
              <a:rPr lang="ru-RU" dirty="0" smtClean="0">
                <a:solidFill>
                  <a:srgbClr val="0070C0"/>
                </a:solidFill>
                <a:latin typeface="Georgia" panose="02040502050405020303" pitchFamily="18" charset="0"/>
                <a:ea typeface="Calibri"/>
                <a:cs typeface="Times New Roman"/>
              </a:rPr>
              <a:t>ЦЕРКОВНОСЛАВЯНСКИЙ   </a:t>
            </a:r>
            <a:r>
              <a:rPr lang="ru-RU" dirty="0">
                <a:solidFill>
                  <a:srgbClr val="0070C0"/>
                </a:solidFill>
                <a:latin typeface="Georgia" panose="02040502050405020303" pitchFamily="18" charset="0"/>
                <a:ea typeface="Calibri"/>
                <a:cs typeface="Times New Roman"/>
              </a:rPr>
              <a:t>ЯЗЫК</a:t>
            </a:r>
            <a:br>
              <a:rPr lang="ru-RU" dirty="0">
                <a:solidFill>
                  <a:srgbClr val="0070C0"/>
                </a:solidFill>
                <a:latin typeface="Georgia" panose="02040502050405020303" pitchFamily="18" charset="0"/>
                <a:ea typeface="Calibri"/>
                <a:cs typeface="Times New Roman"/>
              </a:rPr>
            </a:br>
            <a:r>
              <a:rPr lang="ru-RU" dirty="0">
                <a:solidFill>
                  <a:srgbClr val="7030A0"/>
                </a:solidFill>
                <a:latin typeface="Georgia" panose="02040502050405020303" pitchFamily="18" charset="0"/>
                <a:ea typeface="Calibri"/>
                <a:cs typeface="Times New Roman"/>
              </a:rPr>
              <a:t>(учимся читать)</a:t>
            </a:r>
            <a:endParaRPr lang="ru-RU" dirty="0">
              <a:solidFill>
                <a:srgbClr val="7030A0"/>
              </a:solidFill>
              <a:latin typeface="Georgia" panose="02040502050405020303" pitchFamily="18" charset="0"/>
            </a:endParaRPr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3"/>
          </p:nvPr>
        </p:nvSpPr>
        <p:spPr>
          <a:xfrm>
            <a:off x="6588224" y="3287657"/>
            <a:ext cx="2052191" cy="576262"/>
          </a:xfrm>
        </p:spPr>
        <p:txBody>
          <a:bodyPr/>
          <a:lstStyle/>
          <a:p>
            <a:pPr algn="ctr"/>
            <a:r>
              <a:rPr lang="ru-RU" sz="4800" dirty="0" smtClean="0">
                <a:latin typeface="Cambria" panose="02040503050406030204" pitchFamily="18" charset="0"/>
              </a:rPr>
              <a:t>митра</a:t>
            </a:r>
            <a:endParaRPr lang="ru-RU" sz="4800" dirty="0">
              <a:latin typeface="Cambria" panose="020405030504060302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067278"/>
              </p:ext>
            </p:extLst>
          </p:nvPr>
        </p:nvGraphicFramePr>
        <p:xfrm>
          <a:off x="1043608" y="1700808"/>
          <a:ext cx="4824536" cy="3960440"/>
        </p:xfrm>
        <a:graphic>
          <a:graphicData uri="http://schemas.openxmlformats.org/drawingml/2006/table">
            <a:tbl>
              <a:tblPr/>
              <a:tblGrid>
                <a:gridCol w="1141500"/>
                <a:gridCol w="2663201"/>
                <a:gridCol w="1019835"/>
              </a:tblGrid>
              <a:tr h="380225">
                <a:tc gridSpan="3"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rgbClr val="FF0000"/>
                          </a:solidFill>
                          <a:effectLst/>
                          <a:latin typeface="Monotype Corsiva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67416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rgbClr val="FF0000"/>
                          </a:solidFill>
                          <a:effectLst/>
                          <a:latin typeface="Monotype Corsiva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800" kern="1400" spc="-50" dirty="0" err="1" smtClean="0">
                          <a:effectLst/>
                          <a:latin typeface="Cambria"/>
                          <a:ea typeface="Calibri"/>
                          <a:cs typeface="Times New Roman"/>
                        </a:rPr>
                        <a:t>кампанъ</a:t>
                      </a:r>
                      <a:endParaRPr lang="ru-RU" sz="4800" kern="1400" spc="-50" dirty="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solidFill>
                            <a:srgbClr val="FF0000"/>
                          </a:solidFill>
                          <a:effectLst/>
                          <a:latin typeface="Monotype Corsiva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312799">
                <a:tc gridSpan="3"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  <a:ea typeface=""/>
                          <a:cs typeface="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4800" dirty="0" smtClean="0">
                        <a:solidFill>
                          <a:srgbClr val="FF0000"/>
                        </a:solidFill>
                        <a:effectLst/>
                        <a:latin typeface="Monotype Corsiva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4800" dirty="0" smtClean="0">
                          <a:solidFill>
                            <a:srgbClr val="FF0000"/>
                          </a:solidFill>
                          <a:effectLst/>
                          <a:latin typeface="Monotype Corsiva"/>
                          <a:ea typeface="Calibri"/>
                          <a:cs typeface="Times New Roman"/>
                        </a:rPr>
                        <a:t>ПРЯТКИ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3877440"/>
            <a:ext cx="1908175" cy="1963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8126515"/>
              </p:ext>
            </p:extLst>
          </p:nvPr>
        </p:nvGraphicFramePr>
        <p:xfrm>
          <a:off x="6444208" y="3068960"/>
          <a:ext cx="2376264" cy="29576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6264"/>
              </a:tblGrid>
              <a:tr h="295763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6419654" y="3082565"/>
          <a:ext cx="2413261" cy="2941163"/>
        </p:xfrm>
        <a:graphic>
          <a:graphicData uri="http://schemas.openxmlformats.org/drawingml/2006/table">
            <a:tbl>
              <a:tblPr/>
              <a:tblGrid>
                <a:gridCol w="2413261"/>
              </a:tblGrid>
              <a:tr h="294116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0657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8228"/>
            <a:ext cx="9144000" cy="1052736"/>
          </a:xfrm>
        </p:spPr>
        <p:txBody>
          <a:bodyPr>
            <a:normAutofit fontScale="90000"/>
          </a:bodyPr>
          <a:lstStyle/>
          <a:p>
            <a:pPr marL="685800" indent="-685800" algn="ctr">
              <a:buClr>
                <a:srgbClr val="C00000"/>
              </a:buClr>
              <a:buFont typeface="Wingdings" panose="05000000000000000000" pitchFamily="2" charset="2"/>
              <a:buChar char="v"/>
            </a:pPr>
            <a:r>
              <a:rPr lang="ru-RU" sz="3600" dirty="0" smtClean="0">
                <a:solidFill>
                  <a:srgbClr val="0070C0"/>
                </a:solidFill>
                <a:latin typeface="Georgia" panose="02040502050405020303" pitchFamily="18" charset="0"/>
                <a:ea typeface="Calibri"/>
                <a:cs typeface="Times New Roman"/>
              </a:rPr>
              <a:t>ЦЕРКОВНОСЛАВЯНСКИЙ   </a:t>
            </a:r>
            <a:r>
              <a:rPr lang="ru-RU" sz="3600" dirty="0">
                <a:solidFill>
                  <a:srgbClr val="0070C0"/>
                </a:solidFill>
                <a:latin typeface="Georgia" panose="02040502050405020303" pitchFamily="18" charset="0"/>
                <a:ea typeface="Calibri"/>
                <a:cs typeface="Times New Roman"/>
              </a:rPr>
              <a:t>ЯЗЫК</a:t>
            </a:r>
            <a:br>
              <a:rPr lang="ru-RU" sz="3600" dirty="0">
                <a:solidFill>
                  <a:srgbClr val="0070C0"/>
                </a:solidFill>
                <a:latin typeface="Georgia" panose="02040502050405020303" pitchFamily="18" charset="0"/>
                <a:ea typeface="Calibri"/>
                <a:cs typeface="Times New Roman"/>
              </a:rPr>
            </a:br>
            <a:r>
              <a:rPr lang="ru-RU" sz="3600" dirty="0">
                <a:solidFill>
                  <a:srgbClr val="7030A0"/>
                </a:solidFill>
                <a:latin typeface="Georgia" panose="02040502050405020303" pitchFamily="18" charset="0"/>
                <a:ea typeface="Calibri"/>
                <a:cs typeface="Times New Roman"/>
              </a:rPr>
              <a:t>(</a:t>
            </a:r>
            <a:r>
              <a:rPr lang="ru-RU" sz="3600" dirty="0" smtClean="0">
                <a:solidFill>
                  <a:srgbClr val="7030A0"/>
                </a:solidFill>
                <a:latin typeface="Georgia" panose="02040502050405020303" pitchFamily="18" charset="0"/>
                <a:ea typeface="Calibri"/>
                <a:cs typeface="Times New Roman"/>
              </a:rPr>
              <a:t>учим лексику)</a:t>
            </a:r>
            <a:endParaRPr lang="ru-RU" dirty="0">
              <a:solidFill>
                <a:srgbClr val="7030A0"/>
              </a:solidFill>
              <a:latin typeface="Georgia" panose="02040502050405020303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8636212"/>
              </p:ext>
            </p:extLst>
          </p:nvPr>
        </p:nvGraphicFramePr>
        <p:xfrm>
          <a:off x="1475656" y="1268760"/>
          <a:ext cx="7272808" cy="4896544"/>
        </p:xfrm>
        <a:graphic>
          <a:graphicData uri="http://schemas.openxmlformats.org/drawingml/2006/table">
            <a:tbl>
              <a:tblPr/>
              <a:tblGrid>
                <a:gridCol w="2246307"/>
                <a:gridCol w="2312114"/>
                <a:gridCol w="2714387"/>
              </a:tblGrid>
              <a:tr h="628280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rgbClr val="FF0000"/>
                          </a:solidFill>
                          <a:effectLst/>
                          <a:latin typeface="Monotype Corsiva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97951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rgbClr val="FF0000"/>
                          </a:solidFill>
                          <a:effectLst/>
                          <a:latin typeface="Monotype Corsiva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800" dirty="0">
                          <a:solidFill>
                            <a:srgbClr val="FF0000"/>
                          </a:solidFill>
                          <a:effectLst/>
                          <a:latin typeface="Monotype Corsiva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800" dirty="0" smtClean="0">
                        <a:solidFill>
                          <a:srgbClr val="FF0000"/>
                        </a:solidFill>
                        <a:effectLst/>
                        <a:latin typeface="Monotype Corsiva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800" dirty="0" smtClean="0">
                          <a:solidFill>
                            <a:srgbClr val="FF0000"/>
                          </a:solidFill>
                          <a:effectLst/>
                          <a:latin typeface="Monotype Corsiva"/>
                          <a:ea typeface="Calibri"/>
                          <a:cs typeface="Times New Roman"/>
                        </a:rPr>
                        <a:t>УГАДАЙКА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rgbClr val="FF0000"/>
                          </a:solidFill>
                          <a:effectLst/>
                          <a:latin typeface="Monotype Corsiva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90430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rgbClr val="FF0000"/>
                          </a:solidFill>
                          <a:effectLst/>
                          <a:latin typeface="Monotype Corsiva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rgbClr val="FF0000"/>
                          </a:solidFill>
                          <a:effectLst/>
                          <a:latin typeface="Monotype Corsiva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rgbClr val="FF0000"/>
                          </a:solidFill>
                          <a:effectLst/>
                          <a:latin typeface="Monotype Corsiva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rgbClr val="FF0000"/>
                          </a:solidFill>
                          <a:effectLst/>
                          <a:latin typeface="Monotype Corsiva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 kern="1400" spc="-50" dirty="0" smtClean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kern="1400" spc="-50" dirty="0" smtClean="0">
                          <a:effectLst/>
                          <a:latin typeface="Cambria"/>
                          <a:ea typeface="Calibri"/>
                          <a:cs typeface="Times New Roman"/>
                        </a:rPr>
                        <a:t>ЛЖИЦА</a:t>
                      </a:r>
                      <a:endParaRPr lang="ru-RU" sz="2800" kern="1400" spc="-50" dirty="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kern="1400" spc="-50" dirty="0" smtClean="0">
                          <a:effectLst/>
                          <a:latin typeface="Cambria"/>
                          <a:ea typeface="Calibri"/>
                          <a:cs typeface="Times New Roman"/>
                        </a:rPr>
                        <a:t>ДИСКОСЪ</a:t>
                      </a:r>
                      <a:endParaRPr lang="ru-RU" sz="2800" kern="1400" spc="-50" dirty="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kern="1400" spc="-50" dirty="0" smtClean="0">
                          <a:effectLst/>
                          <a:latin typeface="Cambria"/>
                          <a:ea typeface="Calibri"/>
                          <a:cs typeface="Times New Roman"/>
                        </a:rPr>
                        <a:t>КАМПАНЪ</a:t>
                      </a:r>
                      <a:endParaRPr lang="ru-RU" sz="2800" kern="1400" spc="-50" dirty="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7873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114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8378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4624"/>
            <a:ext cx="8964488" cy="936104"/>
          </a:xfrm>
          <a:effectLst/>
        </p:spPr>
        <p:txBody>
          <a:bodyPr>
            <a:normAutofit fontScale="90000"/>
          </a:bodyPr>
          <a:lstStyle/>
          <a:p>
            <a:pPr marL="457200" indent="-457200" algn="ctr">
              <a:buClr>
                <a:srgbClr val="C00000"/>
              </a:buClr>
              <a:buFont typeface="Wingdings" panose="05000000000000000000" pitchFamily="2" charset="2"/>
              <a:buChar char="v"/>
            </a:pPr>
            <a:r>
              <a:rPr lang="ru-RU" sz="3200" dirty="0" smtClean="0">
                <a:solidFill>
                  <a:srgbClr val="0070C0"/>
                </a:solidFill>
                <a:latin typeface="Georgia" panose="02040502050405020303" pitchFamily="18" charset="0"/>
                <a:ea typeface="Calibri"/>
                <a:cs typeface="Times New Roman"/>
              </a:rPr>
              <a:t>ЦЕРКОВНОСЛАВЯНСКИЙ   </a:t>
            </a:r>
            <a:r>
              <a:rPr lang="ru-RU" sz="3200" dirty="0">
                <a:solidFill>
                  <a:srgbClr val="0070C0"/>
                </a:solidFill>
                <a:latin typeface="Georgia" panose="02040502050405020303" pitchFamily="18" charset="0"/>
                <a:ea typeface="Calibri"/>
                <a:cs typeface="Times New Roman"/>
              </a:rPr>
              <a:t>ЯЗЫК</a:t>
            </a:r>
            <a:br>
              <a:rPr lang="ru-RU" sz="3200" dirty="0">
                <a:solidFill>
                  <a:srgbClr val="0070C0"/>
                </a:solidFill>
                <a:latin typeface="Georgia" panose="02040502050405020303" pitchFamily="18" charset="0"/>
                <a:ea typeface="Calibri"/>
                <a:cs typeface="Times New Roman"/>
              </a:rPr>
            </a:br>
            <a:r>
              <a:rPr lang="ru-RU" sz="3200" dirty="0">
                <a:solidFill>
                  <a:srgbClr val="7030A0"/>
                </a:solidFill>
                <a:latin typeface="Georgia" panose="02040502050405020303" pitchFamily="18" charset="0"/>
                <a:ea typeface="Calibri"/>
                <a:cs typeface="Times New Roman"/>
              </a:rPr>
              <a:t>(учим лексику)</a:t>
            </a:r>
            <a:endParaRPr lang="ru-RU" sz="4800" dirty="0">
              <a:latin typeface="Georgia" panose="02040502050405020303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lnSpc>
                <a:spcPct val="115000"/>
              </a:lnSpc>
              <a:spcBef>
                <a:spcPts val="0"/>
              </a:spcBef>
              <a:buClrTx/>
              <a:buNone/>
            </a:pPr>
            <a:r>
              <a:rPr lang="ru-RU" sz="2800" kern="1400" spc="-50" dirty="0">
                <a:solidFill>
                  <a:prstClr val="black"/>
                </a:solidFill>
                <a:latin typeface="Cambria"/>
                <a:ea typeface="Calibri"/>
                <a:cs typeface="Times New Roman"/>
              </a:rPr>
              <a:t>ЛЖИЦА</a:t>
            </a:r>
            <a:endParaRPr lang="ru-RU" sz="2800" kern="1400" spc="-50" dirty="0">
              <a:solidFill>
                <a:prstClr val="black"/>
              </a:solidFill>
              <a:latin typeface="Cambria"/>
              <a:ea typeface="Times New Roman"/>
              <a:cs typeface="Times New Roman"/>
            </a:endParaRPr>
          </a:p>
          <a:p>
            <a:pPr marL="0" lvl="0" indent="0">
              <a:lnSpc>
                <a:spcPct val="115000"/>
              </a:lnSpc>
              <a:spcBef>
                <a:spcPts val="0"/>
              </a:spcBef>
              <a:buClrTx/>
              <a:buNone/>
            </a:pPr>
            <a:r>
              <a:rPr lang="ru-RU" sz="2800" kern="1400" spc="-50" dirty="0">
                <a:solidFill>
                  <a:prstClr val="black"/>
                </a:solidFill>
                <a:latin typeface="Cambria"/>
                <a:ea typeface="Calibri"/>
                <a:cs typeface="Times New Roman"/>
              </a:rPr>
              <a:t>ДИСКОСЪ</a:t>
            </a:r>
            <a:endParaRPr lang="ru-RU" sz="2800" kern="1400" spc="-50" dirty="0">
              <a:solidFill>
                <a:prstClr val="black"/>
              </a:solidFill>
              <a:latin typeface="Cambria"/>
              <a:ea typeface="Times New Roman"/>
              <a:cs typeface="Times New Roman"/>
            </a:endParaRPr>
          </a:p>
          <a:p>
            <a:pPr marL="0" lvl="0" indent="0">
              <a:lnSpc>
                <a:spcPct val="115000"/>
              </a:lnSpc>
              <a:spcBef>
                <a:spcPts val="0"/>
              </a:spcBef>
              <a:buClrTx/>
              <a:buNone/>
            </a:pPr>
            <a:r>
              <a:rPr lang="ru-RU" sz="2800" kern="1400" spc="-50" dirty="0">
                <a:solidFill>
                  <a:prstClr val="black"/>
                </a:solidFill>
                <a:latin typeface="Cambria"/>
                <a:ea typeface="Calibri"/>
                <a:cs typeface="Times New Roman"/>
              </a:rPr>
              <a:t>КАМПАНЪ</a:t>
            </a:r>
            <a:endParaRPr lang="ru-RU" sz="2800" kern="1400" spc="-50" dirty="0">
              <a:solidFill>
                <a:prstClr val="black"/>
              </a:solidFill>
              <a:latin typeface="Cambria"/>
              <a:ea typeface="Times New Roman"/>
              <a:cs typeface="Times New Roman"/>
            </a:endParaRPr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4850896"/>
              </p:ext>
            </p:extLst>
          </p:nvPr>
        </p:nvGraphicFramePr>
        <p:xfrm>
          <a:off x="1524000" y="1988840"/>
          <a:ext cx="4848200" cy="19442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48200"/>
              </a:tblGrid>
              <a:tr h="1944216">
                <a:tc>
                  <a:txBody>
                    <a:bodyPr/>
                    <a:lstStyle/>
                    <a:p>
                      <a:endParaRPr lang="ru-RU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5781" y="2276872"/>
            <a:ext cx="2007230" cy="129614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5281015"/>
              </p:ext>
            </p:extLst>
          </p:nvPr>
        </p:nvGraphicFramePr>
        <p:xfrm>
          <a:off x="1527143" y="1772817"/>
          <a:ext cx="4629034" cy="2592288"/>
        </p:xfrm>
        <a:graphic>
          <a:graphicData uri="http://schemas.openxmlformats.org/drawingml/2006/table">
            <a:tbl>
              <a:tblPr/>
              <a:tblGrid>
                <a:gridCol w="4629034"/>
              </a:tblGrid>
              <a:tr h="2592288"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/>
                    </a:p>
                  </a:txBody>
                  <a:tcPr>
                    <a:lnL w="3175" cmpd="sng">
                      <a:solidFill>
                        <a:schemeClr val="tx1"/>
                      </a:solidFill>
                      <a:prstDash val="solid"/>
                    </a:lnL>
                    <a:lnR w="3175" cmpd="sng">
                      <a:solidFill>
                        <a:schemeClr val="tx1"/>
                      </a:solidFill>
                      <a:prstDash val="solid"/>
                    </a:lnR>
                    <a:lnT w="3175" cmpd="sng">
                      <a:solidFill>
                        <a:schemeClr val="tx1"/>
                      </a:solidFill>
                      <a:prstDash val="solid"/>
                    </a:lnT>
                    <a:lnB w="3175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1665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0"/>
            <a:ext cx="8964487" cy="1412776"/>
          </a:xfrm>
        </p:spPr>
        <p:txBody>
          <a:bodyPr>
            <a:normAutofit/>
          </a:bodyPr>
          <a:lstStyle/>
          <a:p>
            <a:pPr marL="571500" indent="-571500" algn="ctr">
              <a:buClr>
                <a:srgbClr val="C00000"/>
              </a:buClr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rgbClr val="0070C0"/>
                </a:solidFill>
                <a:latin typeface="Georgia" panose="02040502050405020303" pitchFamily="18" charset="0"/>
              </a:rPr>
              <a:t>КАК  ИГРАТЬ  В  ЛОТО</a:t>
            </a:r>
            <a:br>
              <a:rPr lang="ru-RU" dirty="0" smtClean="0">
                <a:solidFill>
                  <a:srgbClr val="0070C0"/>
                </a:solidFill>
                <a:latin typeface="Georgia" panose="02040502050405020303" pitchFamily="18" charset="0"/>
              </a:rPr>
            </a:br>
            <a:r>
              <a:rPr lang="ru-RU" dirty="0" smtClean="0">
                <a:solidFill>
                  <a:srgbClr val="7030A0"/>
                </a:solidFill>
                <a:latin typeface="Georgia" panose="02040502050405020303" pitchFamily="18" charset="0"/>
              </a:rPr>
              <a:t>(изучаем слова)</a:t>
            </a:r>
            <a:endParaRPr lang="ru-RU" dirty="0">
              <a:solidFill>
                <a:srgbClr val="7030A0"/>
              </a:solidFill>
              <a:latin typeface="Georgia" panose="02040502050405020303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55179"/>
              </p:ext>
            </p:extLst>
          </p:nvPr>
        </p:nvGraphicFramePr>
        <p:xfrm>
          <a:off x="539552" y="1268760"/>
          <a:ext cx="8424936" cy="4968551"/>
        </p:xfrm>
        <a:graphic>
          <a:graphicData uri="http://schemas.openxmlformats.org/drawingml/2006/table">
            <a:tbl>
              <a:tblPr firstRow="1" firstCol="1" bandRow="1"/>
              <a:tblGrid>
                <a:gridCol w="2088232"/>
                <a:gridCol w="2006623"/>
                <a:gridCol w="2028440"/>
                <a:gridCol w="2301641"/>
              </a:tblGrid>
              <a:tr h="9759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Georgia"/>
                          <a:ea typeface="Calibri"/>
                          <a:cs typeface="Times New Roman"/>
                        </a:rPr>
                        <a:t> </a:t>
                      </a:r>
                      <a:endParaRPr lang="ru-RU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00" marR="45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err="1" smtClean="0">
                          <a:effectLst/>
                          <a:latin typeface="Georgia"/>
                          <a:ea typeface="Calibri"/>
                          <a:cs typeface="Times New Roman"/>
                        </a:rPr>
                        <a:t>жезлъ</a:t>
                      </a:r>
                      <a:endParaRPr lang="ru-RU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00" marR="45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err="1" smtClean="0">
                          <a:effectLst/>
                          <a:latin typeface="Georgia"/>
                          <a:ea typeface="Calibri"/>
                          <a:cs typeface="Times New Roman"/>
                        </a:rPr>
                        <a:t>тр</a:t>
                      </a:r>
                      <a:r>
                        <a:rPr lang="en-US" sz="2400" dirty="0" err="1" smtClean="0">
                          <a:effectLst/>
                          <a:latin typeface="Georgia"/>
                          <a:ea typeface="Calibri"/>
                          <a:cs typeface="Times New Roman"/>
                        </a:rPr>
                        <a:t>i</a:t>
                      </a:r>
                      <a:r>
                        <a:rPr lang="ru-RU" sz="2400" dirty="0" err="1" smtClean="0">
                          <a:effectLst/>
                          <a:latin typeface="Georgia"/>
                          <a:ea typeface="Calibri"/>
                          <a:cs typeface="Times New Roman"/>
                        </a:rPr>
                        <a:t>кирий</a:t>
                      </a:r>
                      <a:endParaRPr lang="ru-RU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00" marR="45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00" marR="45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759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err="1" smtClean="0">
                          <a:effectLst/>
                          <a:latin typeface="Georgia"/>
                          <a:ea typeface="Calibri"/>
                          <a:cs typeface="Times New Roman"/>
                        </a:rPr>
                        <a:t>потиръ</a:t>
                      </a:r>
                      <a:endParaRPr lang="ru-RU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00" marR="45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Georgia"/>
                          <a:ea typeface="Calibri"/>
                          <a:cs typeface="Times New Roman"/>
                        </a:rPr>
                        <a:t>орарь</a:t>
                      </a:r>
                      <a:endParaRPr lang="ru-RU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00" marR="45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Georgia"/>
                          <a:ea typeface="Calibri"/>
                          <a:cs typeface="Times New Roman"/>
                        </a:rPr>
                        <a:t> </a:t>
                      </a:r>
                      <a:endParaRPr lang="ru-RU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00" marR="45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err="1" smtClean="0">
                          <a:effectLst/>
                          <a:latin typeface="Georgia"/>
                          <a:ea typeface="Calibri"/>
                          <a:cs typeface="Times New Roman"/>
                        </a:rPr>
                        <a:t>орлецъ</a:t>
                      </a:r>
                      <a:endParaRPr lang="ru-RU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00" marR="45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759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err="1" smtClean="0">
                          <a:effectLst/>
                          <a:latin typeface="Georgia"/>
                          <a:ea typeface="Calibri"/>
                          <a:cs typeface="Times New Roman"/>
                        </a:rPr>
                        <a:t>кампанъ</a:t>
                      </a:r>
                      <a:endParaRPr lang="ru-RU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00" marR="45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Georgia"/>
                          <a:ea typeface="Calibri"/>
                          <a:cs typeface="Times New Roman"/>
                        </a:rPr>
                        <a:t> </a:t>
                      </a:r>
                      <a:endParaRPr lang="ru-RU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00" marR="45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Georgia"/>
                          <a:ea typeface="Calibri"/>
                          <a:cs typeface="Times New Roman"/>
                        </a:rPr>
                        <a:t>коп</a:t>
                      </a:r>
                      <a:r>
                        <a:rPr lang="en-US" sz="2400" dirty="0" err="1" smtClean="0">
                          <a:effectLst/>
                          <a:latin typeface="Georgia"/>
                          <a:ea typeface="Calibri"/>
                          <a:cs typeface="Times New Roman"/>
                        </a:rPr>
                        <a:t>i</a:t>
                      </a:r>
                      <a:r>
                        <a:rPr lang="ru-RU" sz="2400" dirty="0" smtClean="0">
                          <a:effectLst/>
                          <a:latin typeface="Georgia"/>
                          <a:ea typeface="Calibri"/>
                          <a:cs typeface="Times New Roman"/>
                        </a:rPr>
                        <a:t>е</a:t>
                      </a:r>
                      <a:endParaRPr lang="ru-RU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00" marR="45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Georgia"/>
                          <a:ea typeface="Calibri"/>
                          <a:cs typeface="Times New Roman"/>
                        </a:rPr>
                        <a:t> </a:t>
                      </a:r>
                      <a:endParaRPr lang="ru-RU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00" marR="45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20328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err="1" smtClean="0">
                          <a:effectLst/>
                          <a:latin typeface="Georgia"/>
                          <a:ea typeface="Calibri"/>
                          <a:cs typeface="Times New Roman"/>
                        </a:rPr>
                        <a:t>нарукавницы</a:t>
                      </a:r>
                      <a:endParaRPr lang="ru-RU" sz="7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Georgia"/>
                          <a:ea typeface="Calibri"/>
                          <a:cs typeface="Times New Roman"/>
                        </a:rPr>
                        <a:t> </a:t>
                      </a:r>
                      <a:endParaRPr lang="ru-RU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00" marR="45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err="1" smtClean="0">
                          <a:effectLst/>
                          <a:latin typeface="Georgia"/>
                          <a:ea typeface="Calibri"/>
                          <a:cs typeface="Times New Roman"/>
                        </a:rPr>
                        <a:t>поясъ</a:t>
                      </a:r>
                      <a:endParaRPr lang="ru-RU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00" marR="45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Georgia"/>
                          <a:ea typeface="Calibri"/>
                          <a:cs typeface="Times New Roman"/>
                        </a:rPr>
                        <a:t>д</a:t>
                      </a:r>
                      <a:r>
                        <a:rPr lang="en-US" sz="2400" dirty="0" err="1" smtClean="0">
                          <a:effectLst/>
                          <a:latin typeface="Georgia"/>
                          <a:ea typeface="Calibri"/>
                          <a:cs typeface="Times New Roman"/>
                        </a:rPr>
                        <a:t>i</a:t>
                      </a:r>
                      <a:r>
                        <a:rPr lang="ru-RU" sz="2400" dirty="0" err="1" smtClean="0">
                          <a:effectLst/>
                          <a:latin typeface="Georgia"/>
                          <a:ea typeface="Calibri"/>
                          <a:cs typeface="Times New Roman"/>
                        </a:rPr>
                        <a:t>кирий</a:t>
                      </a:r>
                      <a:endParaRPr lang="ru-RU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00" marR="45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err="1" smtClean="0">
                          <a:effectLst/>
                          <a:latin typeface="Georgia"/>
                          <a:ea typeface="Calibri"/>
                          <a:cs typeface="Times New Roman"/>
                        </a:rPr>
                        <a:t>рипида</a:t>
                      </a:r>
                      <a:endParaRPr lang="ru-RU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00" marR="45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2032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Georgia"/>
                          <a:ea typeface="Calibri"/>
                          <a:cs typeface="Times New Roman"/>
                        </a:rPr>
                        <a:t>палица</a:t>
                      </a:r>
                      <a:endParaRPr lang="ru-RU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00" marR="45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Georgia"/>
                          <a:ea typeface="Calibri"/>
                          <a:cs typeface="Times New Roman"/>
                        </a:rPr>
                        <a:t>скрипка</a:t>
                      </a:r>
                      <a:endParaRPr lang="ru-RU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00" marR="45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Georgia"/>
                          <a:ea typeface="Calibri"/>
                          <a:cs typeface="Times New Roman"/>
                        </a:rPr>
                        <a:t>кадило</a:t>
                      </a:r>
                      <a:endParaRPr lang="ru-RU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00" marR="45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Georgia"/>
                          <a:ea typeface="Calibri"/>
                          <a:cs typeface="Times New Roman"/>
                        </a:rPr>
                        <a:t> </a:t>
                      </a:r>
                      <a:endParaRPr lang="ru-RU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00" marR="45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1340768"/>
            <a:ext cx="1688155" cy="87845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3" y="3284983"/>
            <a:ext cx="1368152" cy="88346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1" y="5256564"/>
            <a:ext cx="1538915" cy="93610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5" y="3237011"/>
            <a:ext cx="902513" cy="93143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4" descr="&quot;ответов нет, есть только выбор&quot; - Вопрос дня: Великая книга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2348880"/>
            <a:ext cx="1641912" cy="84148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1310505"/>
            <a:ext cx="1226997" cy="9087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80349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4586" y="-7193"/>
            <a:ext cx="8601015" cy="893732"/>
          </a:xfrm>
        </p:spPr>
        <p:txBody>
          <a:bodyPr>
            <a:normAutofit fontScale="90000"/>
          </a:bodyPr>
          <a:lstStyle/>
          <a:p>
            <a:pPr marL="571500" indent="-571500" algn="ctr">
              <a:buClr>
                <a:srgbClr val="C00000"/>
              </a:buClr>
              <a:buFont typeface="Wingdings" panose="05000000000000000000" pitchFamily="2" charset="2"/>
              <a:buChar char="v"/>
            </a:pPr>
            <a:r>
              <a:rPr lang="ru-RU" dirty="0">
                <a:solidFill>
                  <a:srgbClr val="0070C0"/>
                </a:solidFill>
                <a:latin typeface="Georgia" panose="02040502050405020303" pitchFamily="18" charset="0"/>
              </a:rPr>
              <a:t>КАК  ИГРАТЬ  В  ЛОТО</a:t>
            </a:r>
            <a:r>
              <a:rPr lang="ru-RU" dirty="0">
                <a:solidFill>
                  <a:srgbClr val="FF0000"/>
                </a:solidFill>
                <a:latin typeface="Georgia" panose="02040502050405020303" pitchFamily="18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Georgia" panose="02040502050405020303" pitchFamily="18" charset="0"/>
              </a:rPr>
            </a:br>
            <a:r>
              <a:rPr lang="ru-RU" dirty="0">
                <a:solidFill>
                  <a:srgbClr val="7030A0"/>
                </a:solidFill>
                <a:latin typeface="Georgia" panose="02040502050405020303" pitchFamily="18" charset="0"/>
              </a:rPr>
              <a:t>(изучаем числа)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82097367"/>
              </p:ext>
            </p:extLst>
          </p:nvPr>
        </p:nvGraphicFramePr>
        <p:xfrm>
          <a:off x="395536" y="908720"/>
          <a:ext cx="8568951" cy="5380509"/>
        </p:xfrm>
        <a:graphic>
          <a:graphicData uri="http://schemas.openxmlformats.org/drawingml/2006/table">
            <a:tbl>
              <a:tblPr firstRow="1" firstCol="1" bandRow="1"/>
              <a:tblGrid>
                <a:gridCol w="2046147"/>
                <a:gridCol w="2065690"/>
                <a:gridCol w="2087949"/>
                <a:gridCol w="2369165"/>
              </a:tblGrid>
              <a:tr h="10568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>
                          <a:solidFill>
                            <a:srgbClr val="00B0F0"/>
                          </a:solidFill>
                          <a:effectLst/>
                          <a:latin typeface="Georgia"/>
                          <a:ea typeface="Calibri"/>
                          <a:cs typeface="Times New Roman"/>
                        </a:rPr>
                        <a:t>700</a:t>
                      </a:r>
                      <a:endParaRPr lang="ru-RU" sz="3600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00" marR="45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>
                          <a:solidFill>
                            <a:srgbClr val="00B0F0"/>
                          </a:solidFill>
                          <a:effectLst/>
                          <a:latin typeface="Georgia"/>
                          <a:ea typeface="Calibri"/>
                          <a:cs typeface="Times New Roman"/>
                        </a:rPr>
                        <a:t> 5</a:t>
                      </a:r>
                      <a:endParaRPr lang="ru-RU" sz="3600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00" marR="45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>
                          <a:solidFill>
                            <a:srgbClr val="00B0F0"/>
                          </a:solidFill>
                          <a:effectLst/>
                          <a:latin typeface="Georgia"/>
                          <a:ea typeface="Calibri"/>
                          <a:cs typeface="Times New Roman"/>
                        </a:rPr>
                        <a:t> </a:t>
                      </a:r>
                      <a:endParaRPr lang="ru-RU" sz="360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00" marR="45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>
                          <a:solidFill>
                            <a:srgbClr val="00B0F0"/>
                          </a:solidFill>
                          <a:effectLst/>
                          <a:latin typeface="Georgia"/>
                          <a:ea typeface="Calibri"/>
                          <a:cs typeface="Times New Roman"/>
                        </a:rPr>
                        <a:t>500</a:t>
                      </a:r>
                      <a:endParaRPr lang="ru-RU" sz="360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00" marR="45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568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>
                          <a:solidFill>
                            <a:srgbClr val="00B0F0"/>
                          </a:solidFill>
                          <a:effectLst/>
                          <a:latin typeface="Georgia"/>
                          <a:ea typeface="Calibri"/>
                          <a:cs typeface="Times New Roman"/>
                        </a:rPr>
                        <a:t> 6 000</a:t>
                      </a:r>
                      <a:endParaRPr lang="ru-RU" sz="3600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00" marR="45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>
                          <a:solidFill>
                            <a:srgbClr val="00B0F0"/>
                          </a:solidFill>
                          <a:effectLst/>
                          <a:latin typeface="Georgia"/>
                          <a:ea typeface="Calibri"/>
                          <a:cs typeface="Times New Roman"/>
                        </a:rPr>
                        <a:t> </a:t>
                      </a:r>
                      <a:endParaRPr lang="ru-RU" sz="3600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00" marR="45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>
                          <a:solidFill>
                            <a:srgbClr val="00B0F0"/>
                          </a:solidFill>
                          <a:effectLst/>
                          <a:latin typeface="Georgia"/>
                          <a:ea typeface="Calibri"/>
                          <a:cs typeface="Times New Roman"/>
                        </a:rPr>
                        <a:t>2 000</a:t>
                      </a:r>
                      <a:endParaRPr lang="ru-RU" sz="360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00" marR="45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>
                          <a:solidFill>
                            <a:srgbClr val="00B0F0"/>
                          </a:solidFill>
                          <a:effectLst/>
                          <a:latin typeface="Georgia"/>
                          <a:ea typeface="Calibri"/>
                          <a:cs typeface="Times New Roman"/>
                        </a:rPr>
                        <a:t>900</a:t>
                      </a:r>
                      <a:endParaRPr lang="ru-RU" sz="360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00" marR="45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568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>
                          <a:solidFill>
                            <a:srgbClr val="00B0F0"/>
                          </a:solidFill>
                          <a:effectLst/>
                          <a:latin typeface="Georgia"/>
                          <a:ea typeface="Calibri"/>
                          <a:cs typeface="Times New Roman"/>
                        </a:rPr>
                        <a:t> </a:t>
                      </a:r>
                      <a:endParaRPr lang="ru-RU" sz="3600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00" marR="45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>
                          <a:solidFill>
                            <a:srgbClr val="00B0F0"/>
                          </a:solidFill>
                          <a:effectLst/>
                          <a:latin typeface="Georgia"/>
                          <a:ea typeface="Calibri"/>
                          <a:cs typeface="Times New Roman"/>
                        </a:rPr>
                        <a:t>50</a:t>
                      </a:r>
                      <a:endParaRPr lang="ru-RU" sz="3600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00" marR="45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>
                          <a:solidFill>
                            <a:srgbClr val="00B0F0"/>
                          </a:solidFill>
                          <a:effectLst/>
                          <a:latin typeface="Georgia"/>
                          <a:ea typeface="Calibri"/>
                          <a:cs typeface="Times New Roman"/>
                        </a:rPr>
                        <a:t>300</a:t>
                      </a:r>
                      <a:endParaRPr lang="ru-RU" sz="3600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00" marR="45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>
                          <a:solidFill>
                            <a:srgbClr val="00B0F0"/>
                          </a:solidFill>
                          <a:effectLst/>
                          <a:latin typeface="Georgia"/>
                          <a:ea typeface="Calibri"/>
                          <a:cs typeface="Times New Roman"/>
                        </a:rPr>
                        <a:t> </a:t>
                      </a:r>
                      <a:endParaRPr lang="ru-RU" sz="3600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00" marR="45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049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>
                          <a:solidFill>
                            <a:srgbClr val="00B0F0"/>
                          </a:solidFill>
                          <a:effectLst/>
                          <a:latin typeface="Georgia"/>
                          <a:ea typeface="Calibri"/>
                          <a:cs typeface="Times New Roman"/>
                        </a:rPr>
                        <a:t> 800</a:t>
                      </a:r>
                      <a:endParaRPr lang="ru-RU" sz="360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00" marR="45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>
                          <a:solidFill>
                            <a:srgbClr val="00B0F0"/>
                          </a:solidFill>
                          <a:effectLst/>
                          <a:latin typeface="Georgia"/>
                          <a:ea typeface="Calibri"/>
                          <a:cs typeface="Times New Roman"/>
                        </a:rPr>
                        <a:t> </a:t>
                      </a:r>
                      <a:endParaRPr lang="ru-RU" sz="360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00" marR="45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>
                          <a:solidFill>
                            <a:srgbClr val="00B0F0"/>
                          </a:solidFill>
                          <a:effectLst/>
                          <a:latin typeface="Georgia"/>
                          <a:ea typeface="Calibri"/>
                          <a:cs typeface="Times New Roman"/>
                        </a:rPr>
                        <a:t> </a:t>
                      </a:r>
                      <a:endParaRPr lang="ru-RU" sz="3600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00" marR="45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>
                          <a:solidFill>
                            <a:srgbClr val="00B0F0"/>
                          </a:solidFill>
                          <a:effectLst/>
                          <a:latin typeface="Georgia"/>
                          <a:ea typeface="Calibri"/>
                          <a:cs typeface="Times New Roman"/>
                        </a:rPr>
                        <a:t>200</a:t>
                      </a:r>
                      <a:endParaRPr lang="ru-RU" sz="3600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00" marR="45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049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>
                          <a:solidFill>
                            <a:srgbClr val="00B0F0"/>
                          </a:solidFill>
                          <a:effectLst/>
                          <a:latin typeface="Georgia"/>
                          <a:ea typeface="Calibri"/>
                          <a:cs typeface="Times New Roman"/>
                        </a:rPr>
                        <a:t> 3</a:t>
                      </a:r>
                      <a:endParaRPr lang="ru-RU" sz="360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00" marR="45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>
                          <a:solidFill>
                            <a:srgbClr val="00B0F0"/>
                          </a:solidFill>
                          <a:effectLst/>
                          <a:latin typeface="Georgia"/>
                          <a:ea typeface="Calibri"/>
                          <a:cs typeface="Times New Roman"/>
                        </a:rPr>
                        <a:t>100</a:t>
                      </a:r>
                      <a:endParaRPr lang="ru-RU" sz="3600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00" marR="45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>
                          <a:solidFill>
                            <a:srgbClr val="00B0F0"/>
                          </a:solidFill>
                          <a:effectLst/>
                          <a:latin typeface="Georgia"/>
                          <a:ea typeface="Calibri"/>
                          <a:cs typeface="Times New Roman"/>
                        </a:rPr>
                        <a:t>90</a:t>
                      </a:r>
                      <a:endParaRPr lang="ru-RU" sz="360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00" marR="45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600" dirty="0">
                        <a:solidFill>
                          <a:srgbClr val="00B0F0"/>
                        </a:solidFill>
                        <a:effectLst/>
                        <a:latin typeface="Georgia" panose="02040502050405020303" pitchFamily="18" charset="0"/>
                        <a:ea typeface="Calibri"/>
                        <a:cs typeface="Times New Roman"/>
                      </a:endParaRPr>
                    </a:p>
                  </a:txBody>
                  <a:tcPr marL="45100" marR="45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4670703" y="4149080"/>
            <a:ext cx="1800200" cy="914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>
              <a:lnSpc>
                <a:spcPct val="115000"/>
              </a:lnSpc>
            </a:pPr>
            <a:r>
              <a:rPr lang="ru-RU" sz="3600" dirty="0">
                <a:solidFill>
                  <a:srgbClr val="FF0000"/>
                </a:solidFill>
                <a:latin typeface="Georgia"/>
                <a:ea typeface="Calibri"/>
                <a:cs typeface="Times New Roman"/>
              </a:rPr>
              <a:t>веди </a:t>
            </a:r>
            <a:endParaRPr lang="ru-RU" sz="3600" dirty="0">
              <a:solidFill>
                <a:srgbClr val="FF0000"/>
              </a:solidFill>
              <a:latin typeface="Calibri"/>
              <a:ea typeface="Calibri"/>
              <a:cs typeface="Times New Roman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21474" y="2060848"/>
            <a:ext cx="1906509" cy="914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>
              <a:lnSpc>
                <a:spcPct val="115000"/>
              </a:lnSpc>
            </a:pPr>
            <a:r>
              <a:rPr lang="ru-RU" sz="3600" dirty="0" err="1">
                <a:solidFill>
                  <a:srgbClr val="FF0000"/>
                </a:solidFill>
                <a:latin typeface="Georgia" panose="02040502050405020303" pitchFamily="18" charset="0"/>
                <a:ea typeface="Calibri"/>
                <a:cs typeface="Times New Roman"/>
              </a:rPr>
              <a:t>азъ</a:t>
            </a:r>
            <a:endParaRPr lang="ru-RU" sz="3600" dirty="0">
              <a:solidFill>
                <a:srgbClr val="FF0000"/>
              </a:solidFill>
              <a:latin typeface="Georgia" panose="02040502050405020303" pitchFamily="18" charset="0"/>
              <a:ea typeface="Calibri"/>
              <a:cs typeface="Times New Roman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67544" y="3068960"/>
            <a:ext cx="1872208" cy="914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</a:pPr>
            <a:r>
              <a:rPr lang="ru-RU" sz="3600" dirty="0" smtClean="0">
                <a:solidFill>
                  <a:srgbClr val="FF0000"/>
                </a:solidFill>
                <a:latin typeface="Georgia" panose="02040502050405020303" pitchFamily="18" charset="0"/>
                <a:ea typeface="Calibri"/>
                <a:cs typeface="Times New Roman"/>
              </a:rPr>
              <a:t>фита</a:t>
            </a:r>
            <a:endParaRPr lang="ru-RU" sz="3600" dirty="0">
              <a:solidFill>
                <a:srgbClr val="FF0000"/>
              </a:solidFill>
              <a:latin typeface="Georgia" panose="02040502050405020303" pitchFamily="18" charset="0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859439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601015" cy="893732"/>
          </a:xfrm>
        </p:spPr>
        <p:txBody>
          <a:bodyPr>
            <a:normAutofit fontScale="90000"/>
          </a:bodyPr>
          <a:lstStyle/>
          <a:p>
            <a:pPr marL="571500" indent="-571500" algn="ctr">
              <a:buClr>
                <a:srgbClr val="C00000"/>
              </a:buClr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rgbClr val="0070C0"/>
                </a:solidFill>
                <a:latin typeface="Georgia" panose="02040502050405020303" pitchFamily="18" charset="0"/>
              </a:rPr>
              <a:t>КАК  ИГРАТЬ  В  ЛОТО</a:t>
            </a:r>
            <a:r>
              <a:rPr lang="ru-RU" dirty="0" smtClean="0">
                <a:solidFill>
                  <a:srgbClr val="FF0000"/>
                </a:solidFill>
                <a:latin typeface="Georgia" panose="02040502050405020303" pitchFamily="18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Georgia" panose="02040502050405020303" pitchFamily="18" charset="0"/>
              </a:rPr>
            </a:br>
            <a:r>
              <a:rPr lang="ru-RU" dirty="0" smtClean="0">
                <a:solidFill>
                  <a:srgbClr val="7030A0"/>
                </a:solidFill>
                <a:latin typeface="Georgia" panose="02040502050405020303" pitchFamily="18" charset="0"/>
              </a:rPr>
              <a:t>(изучаем числа)</a:t>
            </a:r>
            <a:endParaRPr lang="ru-RU" dirty="0">
              <a:solidFill>
                <a:srgbClr val="7030A0"/>
              </a:solidFill>
              <a:latin typeface="Georgia" panose="02040502050405020303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5520865"/>
              </p:ext>
            </p:extLst>
          </p:nvPr>
        </p:nvGraphicFramePr>
        <p:xfrm>
          <a:off x="395536" y="980728"/>
          <a:ext cx="8568952" cy="5430483"/>
        </p:xfrm>
        <a:graphic>
          <a:graphicData uri="http://schemas.openxmlformats.org/drawingml/2006/table">
            <a:tbl>
              <a:tblPr firstRow="1" firstCol="1" bandRow="1"/>
              <a:tblGrid>
                <a:gridCol w="2046147"/>
                <a:gridCol w="2065690"/>
                <a:gridCol w="2087950"/>
                <a:gridCol w="2369165"/>
              </a:tblGrid>
              <a:tr h="9546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 err="1">
                          <a:solidFill>
                            <a:srgbClr val="00B050"/>
                          </a:solidFill>
                          <a:effectLst/>
                          <a:latin typeface="Georgia"/>
                          <a:ea typeface="Calibri"/>
                          <a:cs typeface="Times New Roman"/>
                        </a:rPr>
                        <a:t>леодръ</a:t>
                      </a:r>
                      <a:endParaRPr lang="ru-RU" sz="3600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00" marR="45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600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00" marR="45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>
                          <a:solidFill>
                            <a:srgbClr val="00B050"/>
                          </a:solidFill>
                          <a:effectLst/>
                          <a:latin typeface="Georgia"/>
                          <a:ea typeface="Calibri"/>
                          <a:cs typeface="Times New Roman"/>
                        </a:rPr>
                        <a:t>зело</a:t>
                      </a:r>
                      <a:endParaRPr lang="ru-RU" sz="360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00" marR="45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>
                          <a:solidFill>
                            <a:srgbClr val="00B050"/>
                          </a:solidFill>
                          <a:effectLst/>
                          <a:latin typeface="Georgia"/>
                          <a:ea typeface="Calibri"/>
                          <a:cs typeface="Times New Roman"/>
                        </a:rPr>
                        <a:t> </a:t>
                      </a:r>
                      <a:endParaRPr lang="ru-RU" sz="3600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00" marR="45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546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 err="1">
                          <a:solidFill>
                            <a:srgbClr val="00B050"/>
                          </a:solidFill>
                          <a:effectLst/>
                          <a:latin typeface="Georgia"/>
                          <a:ea typeface="Calibri"/>
                          <a:cs typeface="Times New Roman"/>
                        </a:rPr>
                        <a:t>како</a:t>
                      </a:r>
                      <a:endParaRPr lang="ru-RU" sz="3600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00" marR="45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 err="1">
                          <a:solidFill>
                            <a:srgbClr val="00B050"/>
                          </a:solidFill>
                          <a:effectLst/>
                          <a:latin typeface="Georgia"/>
                          <a:ea typeface="Calibri"/>
                          <a:cs typeface="Times New Roman"/>
                        </a:rPr>
                        <a:t>херъ</a:t>
                      </a:r>
                      <a:endParaRPr lang="ru-RU" sz="3600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00" marR="45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600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00" marR="45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>
                          <a:solidFill>
                            <a:srgbClr val="00B050"/>
                          </a:solidFill>
                          <a:effectLst/>
                          <a:latin typeface="Georgia"/>
                          <a:ea typeface="Calibri"/>
                          <a:cs typeface="Times New Roman"/>
                        </a:rPr>
                        <a:t>веди</a:t>
                      </a:r>
                      <a:endParaRPr lang="ru-RU" sz="360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00" marR="45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546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>
                          <a:solidFill>
                            <a:srgbClr val="00B050"/>
                          </a:solidFill>
                          <a:effectLst/>
                          <a:latin typeface="Georgia"/>
                          <a:ea typeface="Calibri"/>
                          <a:cs typeface="Times New Roman"/>
                        </a:rPr>
                        <a:t> </a:t>
                      </a:r>
                      <a:endParaRPr lang="ru-RU" sz="3600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00" marR="45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 err="1">
                          <a:solidFill>
                            <a:srgbClr val="00B050"/>
                          </a:solidFill>
                          <a:effectLst/>
                          <a:latin typeface="Georgia"/>
                          <a:ea typeface="Calibri"/>
                          <a:cs typeface="Times New Roman"/>
                        </a:rPr>
                        <a:t>онъ</a:t>
                      </a:r>
                      <a:endParaRPr lang="ru-RU" sz="3600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00" marR="45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>
                          <a:solidFill>
                            <a:srgbClr val="00B050"/>
                          </a:solidFill>
                          <a:effectLst/>
                          <a:latin typeface="Georgia"/>
                          <a:ea typeface="Calibri"/>
                          <a:cs typeface="Times New Roman"/>
                        </a:rPr>
                        <a:t>иже</a:t>
                      </a:r>
                      <a:endParaRPr lang="ru-RU" sz="3600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00" marR="45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>
                          <a:solidFill>
                            <a:srgbClr val="00B050"/>
                          </a:solidFill>
                          <a:effectLst/>
                          <a:latin typeface="Georgia"/>
                          <a:ea typeface="Calibri"/>
                          <a:cs typeface="Times New Roman"/>
                        </a:rPr>
                        <a:t> </a:t>
                      </a:r>
                      <a:endParaRPr lang="ru-RU" sz="360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00" marR="45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47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>
                          <a:solidFill>
                            <a:srgbClr val="00B050"/>
                          </a:solidFill>
                          <a:effectLst/>
                          <a:latin typeface="Georgia"/>
                          <a:ea typeface="Calibri"/>
                          <a:cs typeface="Times New Roman"/>
                        </a:rPr>
                        <a:t>шесть тысящ</a:t>
                      </a:r>
                      <a:endParaRPr lang="ru-RU" sz="360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00" marR="45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>
                          <a:solidFill>
                            <a:srgbClr val="00B050"/>
                          </a:solidFill>
                          <a:effectLst/>
                          <a:latin typeface="Georgia"/>
                          <a:ea typeface="Calibri"/>
                          <a:cs typeface="Times New Roman"/>
                        </a:rPr>
                        <a:t> </a:t>
                      </a:r>
                      <a:endParaRPr lang="ru-RU" sz="3600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00" marR="45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>
                          <a:solidFill>
                            <a:srgbClr val="00B050"/>
                          </a:solidFill>
                          <a:effectLst/>
                          <a:latin typeface="Georgia"/>
                          <a:ea typeface="Calibri"/>
                          <a:cs typeface="Times New Roman"/>
                        </a:rPr>
                        <a:t>колода</a:t>
                      </a:r>
                      <a:endParaRPr lang="ru-RU" sz="3600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00" marR="45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>
                          <a:solidFill>
                            <a:srgbClr val="00B050"/>
                          </a:solidFill>
                          <a:effectLst/>
                          <a:latin typeface="Georgia"/>
                          <a:ea typeface="Calibri"/>
                          <a:cs typeface="Times New Roman"/>
                        </a:rPr>
                        <a:t>добро</a:t>
                      </a:r>
                      <a:endParaRPr lang="ru-RU" sz="3600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00" marR="45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99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>
                          <a:solidFill>
                            <a:srgbClr val="00B050"/>
                          </a:solidFill>
                          <a:effectLst/>
                          <a:latin typeface="Georgia"/>
                          <a:ea typeface="Calibri"/>
                          <a:cs typeface="Times New Roman"/>
                        </a:rPr>
                        <a:t> </a:t>
                      </a:r>
                      <a:endParaRPr lang="ru-RU" sz="3600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00" marR="45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>
                          <a:solidFill>
                            <a:srgbClr val="00B050"/>
                          </a:solidFill>
                          <a:effectLst/>
                          <a:latin typeface="Georgia"/>
                          <a:ea typeface="Calibri"/>
                          <a:cs typeface="Times New Roman"/>
                        </a:rPr>
                        <a:t>мыслете</a:t>
                      </a:r>
                      <a:endParaRPr lang="ru-RU" sz="3600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00" marR="45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 err="1">
                          <a:solidFill>
                            <a:srgbClr val="00B050"/>
                          </a:solidFill>
                          <a:effectLst/>
                          <a:latin typeface="Georgia"/>
                          <a:ea typeface="Calibri"/>
                          <a:cs typeface="Times New Roman"/>
                        </a:rPr>
                        <a:t>тысяща</a:t>
                      </a:r>
                      <a:endParaRPr lang="ru-RU" sz="3600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00" marR="45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>
                          <a:solidFill>
                            <a:srgbClr val="00B050"/>
                          </a:solidFill>
                          <a:effectLst/>
                          <a:latin typeface="Georgia"/>
                          <a:ea typeface="Calibri"/>
                          <a:cs typeface="Times New Roman"/>
                        </a:rPr>
                        <a:t>четыре </a:t>
                      </a:r>
                      <a:r>
                        <a:rPr lang="ru-RU" sz="3600" dirty="0" err="1">
                          <a:solidFill>
                            <a:srgbClr val="00B050"/>
                          </a:solidFill>
                          <a:effectLst/>
                          <a:latin typeface="Georgia"/>
                          <a:ea typeface="Calibri"/>
                          <a:cs typeface="Times New Roman"/>
                        </a:rPr>
                        <a:t>тысящи</a:t>
                      </a:r>
                      <a:endParaRPr lang="ru-RU" sz="3600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00" marR="45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Овал 2"/>
          <p:cNvSpPr/>
          <p:nvPr/>
        </p:nvSpPr>
        <p:spPr>
          <a:xfrm>
            <a:off x="7524328" y="2893514"/>
            <a:ext cx="914400" cy="9144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rgbClr val="00B0F0"/>
                </a:solidFill>
                <a:latin typeface="Georgia"/>
                <a:ea typeface="Calibri"/>
                <a:cs typeface="Times New Roman"/>
              </a:rPr>
              <a:t>100</a:t>
            </a:r>
            <a:endParaRPr lang="ru-RU" sz="2000" dirty="0">
              <a:solidFill>
                <a:prstClr val="white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2987824" y="1027584"/>
            <a:ext cx="914400" cy="9144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</a:pPr>
            <a:r>
              <a:rPr lang="ru-RU" sz="4000" dirty="0">
                <a:solidFill>
                  <a:srgbClr val="00B0F0"/>
                </a:solidFill>
                <a:latin typeface="Georgia"/>
                <a:ea typeface="Calibri"/>
                <a:cs typeface="Times New Roman"/>
              </a:rPr>
              <a:t>3</a:t>
            </a:r>
            <a:r>
              <a:rPr lang="ru-RU" dirty="0">
                <a:solidFill>
                  <a:srgbClr val="00B050"/>
                </a:solidFill>
                <a:latin typeface="Georgia"/>
                <a:ea typeface="Calibri"/>
                <a:cs typeface="Times New Roman"/>
              </a:rPr>
              <a:t> </a:t>
            </a:r>
            <a:endParaRPr lang="ru-RU" dirty="0">
              <a:solidFill>
                <a:srgbClr val="00B050"/>
              </a:solidFill>
              <a:latin typeface="Calibri"/>
              <a:ea typeface="Calibri"/>
              <a:cs typeface="Times New Roman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3131840" y="4051920"/>
            <a:ext cx="914400" cy="9144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</a:pPr>
            <a:r>
              <a:rPr lang="ru-RU" sz="2800" dirty="0">
                <a:solidFill>
                  <a:srgbClr val="00B0F0"/>
                </a:solidFill>
                <a:latin typeface="Georgia"/>
                <a:ea typeface="Calibri"/>
                <a:cs typeface="Times New Roman"/>
              </a:rPr>
              <a:t>20</a:t>
            </a:r>
            <a:endParaRPr lang="ru-RU" sz="2800" dirty="0">
              <a:solidFill>
                <a:srgbClr val="00B0F0"/>
              </a:solidFill>
              <a:latin typeface="Calibri"/>
              <a:ea typeface="Calibri"/>
              <a:cs typeface="Times New Roman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1115616" y="2893514"/>
            <a:ext cx="914400" cy="9144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</a:pPr>
            <a:r>
              <a:rPr lang="ru-RU" sz="2400" dirty="0" smtClean="0">
                <a:solidFill>
                  <a:srgbClr val="00B0F0"/>
                </a:solidFill>
                <a:latin typeface="Georgia"/>
                <a:ea typeface="Calibri"/>
                <a:cs typeface="Times New Roman"/>
              </a:rPr>
              <a:t>50</a:t>
            </a:r>
            <a:r>
              <a:rPr lang="ru-RU" sz="2800" dirty="0">
                <a:solidFill>
                  <a:srgbClr val="00B0F0"/>
                </a:solidFill>
                <a:latin typeface="Georgia"/>
                <a:ea typeface="Calibri"/>
                <a:cs typeface="Times New Roman"/>
              </a:rPr>
              <a:t> </a:t>
            </a:r>
            <a:endParaRPr lang="ru-RU" sz="2800" dirty="0">
              <a:solidFill>
                <a:srgbClr val="00B0F0"/>
              </a:solidFill>
              <a:latin typeface="Calibri"/>
              <a:ea typeface="Calibri"/>
              <a:cs typeface="Times New Roman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7539136" y="1027584"/>
            <a:ext cx="914400" cy="9144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</a:pPr>
            <a:r>
              <a:rPr lang="ru-RU" sz="3600" dirty="0">
                <a:solidFill>
                  <a:srgbClr val="00B0F0"/>
                </a:solidFill>
                <a:latin typeface="Calibri"/>
                <a:ea typeface="Calibri"/>
                <a:cs typeface="Times New Roman"/>
              </a:rP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1837725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2_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24B1A44C-C006-48B2-A4D7-E5549B3D8CD4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2036</TotalTime>
  <Words>101</Words>
  <Application>Microsoft Office PowerPoint</Application>
  <PresentationFormat>Экран (4:3)</PresentationFormat>
  <Paragraphs>110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8</vt:i4>
      </vt:variant>
    </vt:vector>
  </HeadingPairs>
  <TitlesOfParts>
    <vt:vector size="10" baseType="lpstr">
      <vt:lpstr>1_Легкий дым</vt:lpstr>
      <vt:lpstr>2_Легкий дым</vt:lpstr>
      <vt:lpstr>ЦЕРКОВНОСЛАВЯНСКИЙ   ЯЗЫК (учимся читать)</vt:lpstr>
      <vt:lpstr> ЦЕРКОВНОСЛАВЯНСКИЙ   ЯЗЫК (учимся читать)</vt:lpstr>
      <vt:lpstr> ЦЕРКОВНОСЛАВЯНСКИЙ   ЯЗЫК (учимся читать)</vt:lpstr>
      <vt:lpstr>ЦЕРКОВНОСЛАВЯНСКИЙ   ЯЗЫК (учим лексику)</vt:lpstr>
      <vt:lpstr>ЦЕРКОВНОСЛАВЯНСКИЙ   ЯЗЫК (учим лексику)</vt:lpstr>
      <vt:lpstr>КАК  ИГРАТЬ  В  ЛОТО (изучаем слова)</vt:lpstr>
      <vt:lpstr>КАК  ИГРАТЬ  В  ЛОТО (изучаем числа)</vt:lpstr>
      <vt:lpstr>КАК  ИГРАТЬ  В  ЛОТО (изучаем числа)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нана</dc:creator>
  <cp:lastModifiedBy>нана</cp:lastModifiedBy>
  <cp:revision>904</cp:revision>
  <dcterms:created xsi:type="dcterms:W3CDTF">2014-10-14T10:57:04Z</dcterms:created>
  <dcterms:modified xsi:type="dcterms:W3CDTF">2017-03-29T16:42:02Z</dcterms:modified>
</cp:coreProperties>
</file>