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6" r:id="rId3"/>
    <p:sldId id="258" r:id="rId4"/>
    <p:sldId id="259" r:id="rId5"/>
    <p:sldId id="260" r:id="rId6"/>
    <p:sldId id="262" r:id="rId7"/>
    <p:sldId id="261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20.04.2017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20.04.2017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20.04.2017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20.04.2017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20.04.2017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20.04.2017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20.04.2017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20.04.2017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20.04.2017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20.04.2017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ru-R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20.04.2017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20.04.2017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constructorus.ru/uspex/metod-shesti-shlyap-myshleniya-edvarda-de-bono.html" TargetMode="External"/><Relationship Id="rId2" Type="http://schemas.openxmlformats.org/officeDocument/2006/relationships/hyperlink" Target="http://ppt4web.ru/literatura/zakoldovannoe-mesto-nvgogolja.html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22030" y="260648"/>
            <a:ext cx="8398442" cy="1368152"/>
          </a:xfrm>
        </p:spPr>
        <p:txBody>
          <a:bodyPr>
            <a:normAutofit/>
          </a:bodyPr>
          <a:lstStyle/>
          <a:p>
            <a:r>
              <a:rPr lang="ru-RU" sz="2400" b="0" dirty="0" smtClean="0">
                <a:solidFill>
                  <a:srgbClr val="002060"/>
                </a:solidFill>
                <a:effectLst/>
              </a:rPr>
              <a:t>Холбонская Средняя общеобразовательная школа</a:t>
            </a:r>
            <a:endParaRPr lang="ru-RU" sz="2400" b="0" dirty="0">
              <a:solidFill>
                <a:srgbClr val="002060"/>
              </a:solidFill>
              <a:effectLst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1772816"/>
            <a:ext cx="6368752" cy="3311482"/>
          </a:xfrm>
        </p:spPr>
        <p:txBody>
          <a:bodyPr/>
          <a:lstStyle/>
          <a:p>
            <a:r>
              <a:rPr lang="ru-RU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Н.В. Гоголь «Заколдованное место»</a:t>
            </a:r>
          </a:p>
          <a:p>
            <a:endParaRPr lang="ru-RU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  <a:p>
            <a:endParaRPr lang="ru-RU" dirty="0" smtClean="0">
              <a:solidFill>
                <a:schemeClr val="accent6">
                  <a:lumMod val="50000"/>
                </a:schemeClr>
              </a:solidFill>
            </a:endParaRPr>
          </a:p>
          <a:p>
            <a:r>
              <a:rPr lang="ru-RU" dirty="0" smtClean="0">
                <a:ln>
                  <a:solidFill>
                    <a:sysClr val="windowText" lastClr="000000"/>
                  </a:solidFill>
                </a:ln>
                <a:solidFill>
                  <a:schemeClr val="accent4">
                    <a:lumMod val="50000"/>
                  </a:schemeClr>
                </a:solidFill>
              </a:rPr>
              <a:t>Калиничева Елена Александровна</a:t>
            </a:r>
          </a:p>
          <a:p>
            <a:r>
              <a:rPr lang="ru-RU" dirty="0" smtClean="0">
                <a:ln>
                  <a:solidFill>
                    <a:sysClr val="windowText" lastClr="000000"/>
                  </a:solidFill>
                </a:ln>
                <a:solidFill>
                  <a:schemeClr val="accent4">
                    <a:lumMod val="50000"/>
                  </a:schemeClr>
                </a:solidFill>
              </a:rPr>
              <a:t>п</a:t>
            </a:r>
            <a:r>
              <a:rPr lang="ru-RU" dirty="0" smtClean="0">
                <a:ln>
                  <a:solidFill>
                    <a:sysClr val="windowText" lastClr="000000"/>
                  </a:solidFill>
                </a:ln>
                <a:solidFill>
                  <a:schemeClr val="accent4">
                    <a:lumMod val="50000"/>
                  </a:schemeClr>
                </a:solidFill>
              </a:rPr>
              <a:t>. </a:t>
            </a:r>
            <a:r>
              <a:rPr lang="ru-RU" dirty="0" smtClean="0">
                <a:ln>
                  <a:solidFill>
                    <a:sysClr val="windowText" lastClr="000000"/>
                  </a:solidFill>
                </a:ln>
                <a:solidFill>
                  <a:schemeClr val="accent4">
                    <a:lumMod val="50000"/>
                  </a:schemeClr>
                </a:solidFill>
              </a:rPr>
              <a:t>Холбон</a:t>
            </a:r>
            <a:endParaRPr lang="ru-RU" dirty="0">
              <a:ln>
                <a:solidFill>
                  <a:sysClr val="windowText" lastClr="000000"/>
                </a:solidFill>
              </a:ln>
              <a:solidFill>
                <a:schemeClr val="accent4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32219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C00000"/>
                </a:solidFill>
              </a:rPr>
              <a:t>Какова главная мысль произведения?</a:t>
            </a:r>
            <a:endParaRPr lang="ru-RU" dirty="0">
              <a:solidFill>
                <a:srgbClr val="C00000"/>
              </a:solidFill>
            </a:endParaRPr>
          </a:p>
        </p:txBody>
      </p:sp>
      <p:pic>
        <p:nvPicPr>
          <p:cNvPr id="4" name="Picture 8" descr="image_4d0d0cb308976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283968" y="1412776"/>
            <a:ext cx="3472309" cy="4708525"/>
          </a:xfrm>
          <a:noFill/>
        </p:spPr>
      </p:pic>
      <p:sp>
        <p:nvSpPr>
          <p:cNvPr id="5" name="TextBox 4"/>
          <p:cNvSpPr txBox="1"/>
          <p:nvPr/>
        </p:nvSpPr>
        <p:spPr>
          <a:xfrm>
            <a:off x="755576" y="1412776"/>
            <a:ext cx="1944216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chemeClr val="bg1"/>
                </a:solidFill>
              </a:rPr>
              <a:t>Найдите в тексте</a:t>
            </a:r>
          </a:p>
          <a:p>
            <a:r>
              <a:rPr lang="ru-RU" dirty="0">
                <a:solidFill>
                  <a:schemeClr val="bg1"/>
                </a:solidFill>
              </a:rPr>
              <a:t>с</a:t>
            </a:r>
            <a:r>
              <a:rPr lang="ru-RU" dirty="0" smtClean="0">
                <a:solidFill>
                  <a:schemeClr val="bg1"/>
                </a:solidFill>
              </a:rPr>
              <a:t>троки, которые можно считать  выражением авторской мысли</a:t>
            </a:r>
          </a:p>
          <a:p>
            <a:endParaRPr lang="ru-RU" dirty="0">
              <a:solidFill>
                <a:schemeClr val="bg1"/>
              </a:solidFill>
            </a:endParaRPr>
          </a:p>
          <a:p>
            <a:endParaRPr lang="ru-RU" dirty="0" smtClean="0">
              <a:solidFill>
                <a:schemeClr val="bg1"/>
              </a:solidFill>
            </a:endParaRPr>
          </a:p>
          <a:p>
            <a:endParaRPr lang="ru-RU" dirty="0">
              <a:solidFill>
                <a:schemeClr val="bg1"/>
              </a:solidFill>
            </a:endParaRPr>
          </a:p>
          <a:p>
            <a:r>
              <a:rPr lang="ru-RU" dirty="0" smtClean="0">
                <a:solidFill>
                  <a:schemeClr val="bg1"/>
                </a:solidFill>
              </a:rPr>
              <a:t>.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95536" y="3105834"/>
            <a:ext cx="2304256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solidFill>
                  <a:srgbClr val="C00000"/>
                </a:solidFill>
                <a:latin typeface="Bookman Old Style" pitchFamily="18" charset="0"/>
              </a:rPr>
              <a:t>«…на </a:t>
            </a:r>
            <a:r>
              <a:rPr lang="ru-RU" dirty="0">
                <a:solidFill>
                  <a:srgbClr val="C00000"/>
                </a:solidFill>
                <a:latin typeface="Bookman Old Style" pitchFamily="18" charset="0"/>
              </a:rPr>
              <a:t>заколдованном месте никогда не было ничего </a:t>
            </a:r>
            <a:r>
              <a:rPr lang="ru-RU" dirty="0" smtClean="0">
                <a:solidFill>
                  <a:srgbClr val="C00000"/>
                </a:solidFill>
                <a:latin typeface="Bookman Old Style" pitchFamily="18" charset="0"/>
              </a:rPr>
              <a:t>доброго…»</a:t>
            </a:r>
            <a:endParaRPr lang="ru-RU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492531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  <p:bldP spid="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C00000"/>
                </a:solidFill>
              </a:rPr>
              <a:t>Спасибо за работу!</a:t>
            </a:r>
            <a:endParaRPr lang="ru-RU" dirty="0">
              <a:solidFill>
                <a:srgbClr val="C00000"/>
              </a:solidFill>
            </a:endParaRPr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99792" y="1844824"/>
            <a:ext cx="3797019" cy="3816000"/>
          </a:xfrm>
        </p:spPr>
      </p:pic>
    </p:spTree>
    <p:extLst>
      <p:ext uri="{BB962C8B-B14F-4D97-AF65-F5344CB8AC3E}">
        <p14:creationId xmlns:p14="http://schemas.microsoft.com/office/powerpoint/2010/main" val="19868991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Использованные ресурсы: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hlinkClick r:id="rId2"/>
              </a:rPr>
              <a:t>http://</a:t>
            </a:r>
            <a:r>
              <a:rPr lang="en-US" dirty="0" smtClean="0">
                <a:hlinkClick r:id="rId2"/>
              </a:rPr>
              <a:t>ppt4web.ru/literatura/zakoldovannoe-mesto-nvgogolja.html</a:t>
            </a:r>
            <a:endParaRPr lang="ru-RU" dirty="0" smtClean="0"/>
          </a:p>
          <a:p>
            <a:r>
              <a:rPr lang="en-US" dirty="0">
                <a:hlinkClick r:id="rId3"/>
              </a:rPr>
              <a:t>http://</a:t>
            </a:r>
            <a:r>
              <a:rPr lang="en-US" dirty="0" smtClean="0">
                <a:hlinkClick r:id="rId3"/>
              </a:rPr>
              <a:t>constructorus.ru/uspex/metod-shesti-shlyap-myshleniya-edvarda-de-bono.html</a:t>
            </a:r>
            <a:endParaRPr lang="ru-RU" smtClean="0"/>
          </a:p>
          <a:p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101717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95536" y="260648"/>
            <a:ext cx="8208912" cy="1152128"/>
          </a:xfrm>
        </p:spPr>
        <p:txBody>
          <a:bodyPr>
            <a:normAutofit/>
          </a:bodyPr>
          <a:lstStyle/>
          <a:p>
            <a:r>
              <a:rPr lang="ru-RU" sz="2400" dirty="0">
                <a:solidFill>
                  <a:schemeClr val="tx2">
                    <a:lumMod val="10000"/>
                  </a:schemeClr>
                </a:solidFill>
              </a:rPr>
              <a:t>Н.В. Гоголь</a:t>
            </a:r>
            <a:br>
              <a:rPr lang="ru-RU" sz="2400" dirty="0">
                <a:solidFill>
                  <a:schemeClr val="tx2">
                    <a:lumMod val="10000"/>
                  </a:schemeClr>
                </a:solidFill>
              </a:rPr>
            </a:br>
            <a:r>
              <a:rPr lang="ru-RU" sz="2400" dirty="0">
                <a:solidFill>
                  <a:schemeClr val="tx2">
                    <a:lumMod val="10000"/>
                  </a:schemeClr>
                </a:solidFill>
              </a:rPr>
              <a:t/>
            </a:r>
            <a:br>
              <a:rPr lang="ru-RU" sz="2400" dirty="0">
                <a:solidFill>
                  <a:schemeClr val="tx2">
                    <a:lumMod val="10000"/>
                  </a:schemeClr>
                </a:solidFill>
              </a:rPr>
            </a:br>
            <a:endParaRPr lang="ru-RU" sz="2400" dirty="0">
              <a:effectLst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1556792"/>
            <a:ext cx="6368752" cy="3527506"/>
          </a:xfrm>
        </p:spPr>
        <p:txBody>
          <a:bodyPr/>
          <a:lstStyle/>
          <a:p>
            <a:endParaRPr lang="ru-RU" dirty="0" smtClean="0">
              <a:solidFill>
                <a:schemeClr val="tx2">
                  <a:lumMod val="10000"/>
                </a:schemeClr>
              </a:solidFill>
            </a:endParaRPr>
          </a:p>
          <a:p>
            <a:pPr marL="514350" indent="-514350">
              <a:buAutoNum type="arabicPeriod"/>
            </a:pPr>
            <a:endParaRPr lang="ru-RU" dirty="0">
              <a:solidFill>
                <a:schemeClr val="tx2">
                  <a:lumMod val="10000"/>
                </a:schemeClr>
              </a:solidFill>
            </a:endParaRPr>
          </a:p>
        </p:txBody>
      </p:sp>
      <p:pic>
        <p:nvPicPr>
          <p:cNvPr id="4" name="Picture 7" descr="загруженное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813300" y="1773238"/>
            <a:ext cx="3113088" cy="3743325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323528" y="1268760"/>
            <a:ext cx="439248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ru-RU" dirty="0" smtClean="0">
                <a:solidFill>
                  <a:schemeClr val="bg1"/>
                </a:solidFill>
              </a:rPr>
              <a:t>Кто изображён на слайде?</a:t>
            </a:r>
          </a:p>
          <a:p>
            <a:pPr marL="342900" indent="-342900">
              <a:buAutoNum type="arabicPeriod"/>
            </a:pPr>
            <a:r>
              <a:rPr lang="ru-RU" dirty="0" smtClean="0">
                <a:solidFill>
                  <a:schemeClr val="bg1"/>
                </a:solidFill>
              </a:rPr>
              <a:t>Какие произведения этого автора вам известны?</a:t>
            </a:r>
          </a:p>
          <a:p>
            <a:pPr marL="342900" indent="-342900">
              <a:buAutoNum type="arabicPeriod"/>
            </a:pPr>
            <a:r>
              <a:rPr lang="ru-RU" dirty="0" smtClean="0">
                <a:solidFill>
                  <a:schemeClr val="bg1"/>
                </a:solidFill>
              </a:rPr>
              <a:t>Какие произведения, близкие по тематике, вы читали?</a:t>
            </a:r>
            <a:endParaRPr lang="ru-RU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21090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FF0000"/>
                </a:solidFill>
              </a:rPr>
              <a:t>«Вечера на хуторе близ Диканьки»</a:t>
            </a:r>
            <a:endParaRPr lang="ru-RU" dirty="0">
              <a:solidFill>
                <a:srgbClr val="FF0000"/>
              </a:solidFill>
            </a:endParaRPr>
          </a:p>
        </p:txBody>
      </p:sp>
      <p:pic>
        <p:nvPicPr>
          <p:cNvPr id="4" name="Picture 15" descr="img7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346" r="27756" b="10236"/>
          <a:stretch>
            <a:fillRect/>
          </a:stretch>
        </p:blipFill>
        <p:spPr>
          <a:xfrm>
            <a:off x="5652120" y="1556792"/>
            <a:ext cx="3192443" cy="4896000"/>
          </a:xfrm>
          <a:noFill/>
        </p:spPr>
      </p:pic>
      <p:sp>
        <p:nvSpPr>
          <p:cNvPr id="5" name="TextBox 4"/>
          <p:cNvSpPr txBox="1"/>
          <p:nvPr/>
        </p:nvSpPr>
        <p:spPr>
          <a:xfrm>
            <a:off x="1187625" y="2060848"/>
            <a:ext cx="4032448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chemeClr val="bg1"/>
                </a:solidFill>
                <a:latin typeface="Bookman Old Style" pitchFamily="18" charset="0"/>
              </a:rPr>
              <a:t>«Сорочинская ярмарка»</a:t>
            </a:r>
          </a:p>
          <a:p>
            <a:endParaRPr lang="ru-RU" dirty="0">
              <a:solidFill>
                <a:schemeClr val="bg1"/>
              </a:solidFill>
              <a:latin typeface="Bookman Old Style" pitchFamily="18" charset="0"/>
            </a:endParaRPr>
          </a:p>
          <a:p>
            <a:r>
              <a:rPr lang="ru-RU" dirty="0" smtClean="0">
                <a:solidFill>
                  <a:schemeClr val="bg1"/>
                </a:solidFill>
                <a:latin typeface="Bookman Old Style" pitchFamily="18" charset="0"/>
              </a:rPr>
              <a:t>«Вечер </a:t>
            </a:r>
            <a:r>
              <a:rPr lang="ru-RU" dirty="0">
                <a:solidFill>
                  <a:schemeClr val="bg1"/>
                </a:solidFill>
                <a:latin typeface="Bookman Old Style" pitchFamily="18" charset="0"/>
              </a:rPr>
              <a:t>накануне Ивана </a:t>
            </a:r>
            <a:r>
              <a:rPr lang="ru-RU" dirty="0" smtClean="0">
                <a:solidFill>
                  <a:schemeClr val="bg1"/>
                </a:solidFill>
                <a:latin typeface="Bookman Old Style" pitchFamily="18" charset="0"/>
              </a:rPr>
              <a:t>Купала»</a:t>
            </a:r>
            <a:endParaRPr lang="ru-RU" dirty="0">
              <a:solidFill>
                <a:schemeClr val="bg1"/>
              </a:solidFill>
              <a:latin typeface="Bookman Old Style" pitchFamily="18" charset="0"/>
            </a:endParaRPr>
          </a:p>
          <a:p>
            <a:r>
              <a:rPr lang="ru-RU" dirty="0" smtClean="0">
                <a:solidFill>
                  <a:schemeClr val="bg1"/>
                </a:solidFill>
                <a:latin typeface="Bookman Old Style" pitchFamily="18" charset="0"/>
              </a:rPr>
              <a:t>«Майская </a:t>
            </a:r>
            <a:r>
              <a:rPr lang="ru-RU" dirty="0">
                <a:solidFill>
                  <a:schemeClr val="bg1"/>
                </a:solidFill>
                <a:latin typeface="Bookman Old Style" pitchFamily="18" charset="0"/>
              </a:rPr>
              <a:t>ночь, или </a:t>
            </a:r>
            <a:r>
              <a:rPr lang="ru-RU" dirty="0" smtClean="0">
                <a:solidFill>
                  <a:schemeClr val="bg1"/>
                </a:solidFill>
                <a:latin typeface="Bookman Old Style" pitchFamily="18" charset="0"/>
              </a:rPr>
              <a:t>Утопленница»</a:t>
            </a:r>
          </a:p>
          <a:p>
            <a:endParaRPr lang="ru-RU" dirty="0">
              <a:solidFill>
                <a:schemeClr val="bg1"/>
              </a:solidFill>
              <a:latin typeface="Bookman Old Style" pitchFamily="18" charset="0"/>
            </a:endParaRPr>
          </a:p>
          <a:p>
            <a:r>
              <a:rPr lang="ru-RU" dirty="0" smtClean="0">
                <a:solidFill>
                  <a:schemeClr val="bg1"/>
                </a:solidFill>
                <a:latin typeface="Bookman Old Style" pitchFamily="18" charset="0"/>
              </a:rPr>
              <a:t>«Пропавшая грамота»</a:t>
            </a:r>
          </a:p>
          <a:p>
            <a:endParaRPr lang="ru-RU" dirty="0">
              <a:solidFill>
                <a:schemeClr val="bg1"/>
              </a:solidFill>
              <a:latin typeface="Bookman Old Style" pitchFamily="18" charset="0"/>
            </a:endParaRPr>
          </a:p>
          <a:p>
            <a:r>
              <a:rPr lang="ru-RU" dirty="0" smtClean="0">
                <a:solidFill>
                  <a:schemeClr val="bg1"/>
                </a:solidFill>
                <a:latin typeface="Bookman Old Style" pitchFamily="18" charset="0"/>
              </a:rPr>
              <a:t>«Ночь </a:t>
            </a:r>
            <a:r>
              <a:rPr lang="ru-RU" dirty="0">
                <a:solidFill>
                  <a:schemeClr val="bg1"/>
                </a:solidFill>
                <a:latin typeface="Bookman Old Style" pitchFamily="18" charset="0"/>
              </a:rPr>
              <a:t>перед </a:t>
            </a:r>
            <a:r>
              <a:rPr lang="ru-RU" dirty="0" smtClean="0">
                <a:solidFill>
                  <a:schemeClr val="bg1"/>
                </a:solidFill>
                <a:latin typeface="Bookman Old Style" pitchFamily="18" charset="0"/>
              </a:rPr>
              <a:t>Рождеством»</a:t>
            </a:r>
          </a:p>
          <a:p>
            <a:endParaRPr lang="ru-RU" dirty="0">
              <a:solidFill>
                <a:schemeClr val="bg1"/>
              </a:solidFill>
              <a:latin typeface="Bookman Old Style" pitchFamily="18" charset="0"/>
            </a:endParaRPr>
          </a:p>
          <a:p>
            <a:r>
              <a:rPr lang="ru-RU" dirty="0" smtClean="0">
                <a:solidFill>
                  <a:schemeClr val="bg1"/>
                </a:solidFill>
                <a:latin typeface="Bookman Old Style" pitchFamily="18" charset="0"/>
              </a:rPr>
              <a:t>«Страшная месть»</a:t>
            </a:r>
          </a:p>
          <a:p>
            <a:endParaRPr lang="ru-RU" dirty="0">
              <a:solidFill>
                <a:schemeClr val="bg1"/>
              </a:solidFill>
              <a:latin typeface="Bookman Old Style" pitchFamily="18" charset="0"/>
            </a:endParaRPr>
          </a:p>
          <a:p>
            <a:r>
              <a:rPr lang="ru-RU" dirty="0" smtClean="0">
                <a:solidFill>
                  <a:schemeClr val="bg1"/>
                </a:solidFill>
                <a:latin typeface="Bookman Old Style" pitchFamily="18" charset="0"/>
              </a:rPr>
              <a:t>«Иван </a:t>
            </a:r>
            <a:r>
              <a:rPr lang="ru-RU" dirty="0">
                <a:solidFill>
                  <a:schemeClr val="bg1"/>
                </a:solidFill>
                <a:latin typeface="Bookman Old Style" pitchFamily="18" charset="0"/>
              </a:rPr>
              <a:t>Федорович Шпонька</a:t>
            </a:r>
            <a:r>
              <a:rPr lang="ru-RU" u="sng" dirty="0">
                <a:solidFill>
                  <a:schemeClr val="bg1"/>
                </a:solidFill>
                <a:latin typeface="Bookman Old Style" pitchFamily="18" charset="0"/>
              </a:rPr>
              <a:t> </a:t>
            </a:r>
            <a:r>
              <a:rPr lang="ru-RU" dirty="0">
                <a:solidFill>
                  <a:schemeClr val="bg1"/>
                </a:solidFill>
                <a:latin typeface="Bookman Old Style" pitchFamily="18" charset="0"/>
              </a:rPr>
              <a:t>и его </a:t>
            </a:r>
            <a:r>
              <a:rPr lang="ru-RU" dirty="0" smtClean="0">
                <a:solidFill>
                  <a:schemeClr val="bg1"/>
                </a:solidFill>
                <a:latin typeface="Bookman Old Style" pitchFamily="18" charset="0"/>
              </a:rPr>
              <a:t>тетушка»</a:t>
            </a:r>
          </a:p>
          <a:p>
            <a:endParaRPr lang="ru-RU" dirty="0">
              <a:solidFill>
                <a:schemeClr val="bg1"/>
              </a:solidFill>
              <a:latin typeface="Bookman Old Style" pitchFamily="18" charset="0"/>
            </a:endParaRPr>
          </a:p>
          <a:p>
            <a:r>
              <a:rPr lang="ru-RU" dirty="0" smtClean="0">
                <a:solidFill>
                  <a:schemeClr val="bg1"/>
                </a:solidFill>
                <a:latin typeface="Bookman Old Style" pitchFamily="18" charset="0"/>
              </a:rPr>
              <a:t>«Заколдованное место»</a:t>
            </a:r>
            <a:endParaRPr lang="ru-RU" dirty="0">
              <a:solidFill>
                <a:schemeClr val="bg1"/>
              </a:solidFill>
              <a:latin typeface="Bookman Old Style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03228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Какие вы знаете заколдованные места?</a:t>
            </a:r>
            <a:endParaRPr lang="ru-RU" dirty="0"/>
          </a:p>
        </p:txBody>
      </p:sp>
      <p:pic>
        <p:nvPicPr>
          <p:cNvPr id="4" name="Picture 7" descr="86937639_003_Fedoskino__Alenkiy_cvetochek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1556792"/>
            <a:ext cx="3129209" cy="226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4" descr="загруженное (3)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932040" y="1557337"/>
            <a:ext cx="3101531" cy="2196000"/>
          </a:xfrm>
          <a:prstGeom prst="rect">
            <a:avLst/>
          </a:prstGeom>
          <a:noFill/>
        </p:spPr>
      </p:pic>
      <p:pic>
        <p:nvPicPr>
          <p:cNvPr id="6" name="Picture 6" descr="загруженное (2)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259632" y="4149079"/>
            <a:ext cx="3085603" cy="22320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6007289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dirty="0" smtClean="0">
                <a:solidFill>
                  <a:schemeClr val="bg1"/>
                </a:solidFill>
              </a:rPr>
              <a:t>Кто является главным героем?</a:t>
            </a:r>
            <a:endParaRPr lang="ru-RU" sz="2800" dirty="0">
              <a:solidFill>
                <a:schemeClr val="bg1"/>
              </a:solidFill>
            </a:endParaRPr>
          </a:p>
        </p:txBody>
      </p:sp>
      <p:pic>
        <p:nvPicPr>
          <p:cNvPr id="4" name="Picture 11" descr="gog06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475656" y="1700808"/>
            <a:ext cx="6141169" cy="4176000"/>
          </a:xfrm>
        </p:spPr>
      </p:pic>
    </p:spTree>
    <p:extLst>
      <p:ext uri="{BB962C8B-B14F-4D97-AF65-F5344CB8AC3E}">
        <p14:creationId xmlns:p14="http://schemas.microsoft.com/office/powerpoint/2010/main" val="32643077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4400" b="0" dirty="0">
                <a:solidFill>
                  <a:srgbClr val="FF0000"/>
                </a:solidFill>
                <a:effectLst/>
                <a:latin typeface="Bookman Old Style" pitchFamily="18" charset="0"/>
              </a:rPr>
              <a:t>Соедините слово с его значением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580112" y="1412776"/>
            <a:ext cx="3106688" cy="4896584"/>
          </a:xfrm>
        </p:spPr>
        <p:txBody>
          <a:bodyPr>
            <a:normAutofit fontScale="70000" lnSpcReduction="20000"/>
          </a:bodyPr>
          <a:lstStyle/>
          <a:p>
            <a:pPr>
              <a:lnSpc>
                <a:spcPct val="80000"/>
              </a:lnSpc>
            </a:pPr>
            <a:r>
              <a:rPr lang="ru-RU" dirty="0">
                <a:solidFill>
                  <a:schemeClr val="bg1"/>
                </a:solidFill>
                <a:latin typeface="Bookman Old Style" pitchFamily="18" charset="0"/>
              </a:rPr>
              <a:t>арбуз</a:t>
            </a:r>
          </a:p>
          <a:p>
            <a:pPr>
              <a:lnSpc>
                <a:spcPct val="80000"/>
              </a:lnSpc>
            </a:pPr>
            <a:r>
              <a:rPr lang="ru-RU" dirty="0">
                <a:solidFill>
                  <a:schemeClr val="bg1"/>
                </a:solidFill>
                <a:latin typeface="Bookman Old Style" pitchFamily="18" charset="0"/>
              </a:rPr>
              <a:t>малороссияне, едущие за солью и рыбою, обыкновенно в Крым</a:t>
            </a:r>
          </a:p>
          <a:p>
            <a:pPr>
              <a:lnSpc>
                <a:spcPct val="80000"/>
              </a:lnSpc>
            </a:pPr>
            <a:r>
              <a:rPr lang="ru-RU" dirty="0">
                <a:solidFill>
                  <a:schemeClr val="bg1"/>
                </a:solidFill>
                <a:latin typeface="Bookman Old Style" pitchFamily="18" charset="0"/>
              </a:rPr>
              <a:t>место, засеянное арбузами и дынями</a:t>
            </a:r>
          </a:p>
          <a:p>
            <a:pPr>
              <a:lnSpc>
                <a:spcPct val="80000"/>
              </a:lnSpc>
            </a:pPr>
            <a:r>
              <a:rPr lang="ru-RU" dirty="0">
                <a:solidFill>
                  <a:schemeClr val="bg1"/>
                </a:solidFill>
                <a:latin typeface="Bookman Old Style" pitchFamily="18" charset="0"/>
              </a:rPr>
              <a:t>башмаки</a:t>
            </a:r>
          </a:p>
          <a:p>
            <a:pPr>
              <a:lnSpc>
                <a:spcPct val="80000"/>
              </a:lnSpc>
            </a:pPr>
            <a:r>
              <a:rPr lang="ru-RU" dirty="0">
                <a:solidFill>
                  <a:schemeClr val="bg1"/>
                </a:solidFill>
                <a:latin typeface="Bookman Old Style" pitchFamily="18" charset="0"/>
              </a:rPr>
              <a:t>лук</a:t>
            </a:r>
          </a:p>
          <a:p>
            <a:pPr>
              <a:lnSpc>
                <a:spcPct val="80000"/>
              </a:lnSpc>
            </a:pPr>
            <a:r>
              <a:rPr lang="ru-RU" dirty="0">
                <a:solidFill>
                  <a:schemeClr val="bg1"/>
                </a:solidFill>
                <a:latin typeface="Bookman Old Style" pitchFamily="18" charset="0"/>
              </a:rPr>
              <a:t>в Древней Руси: местность, область, подчиненная одной власти</a:t>
            </a:r>
          </a:p>
          <a:p>
            <a:pPr>
              <a:lnSpc>
                <a:spcPct val="80000"/>
              </a:lnSpc>
            </a:pPr>
            <a:r>
              <a:rPr lang="ru-RU" dirty="0">
                <a:solidFill>
                  <a:schemeClr val="bg1"/>
                </a:solidFill>
                <a:latin typeface="Bookman Old Style" pitchFamily="18" charset="0"/>
              </a:rPr>
              <a:t>глиняный кувшин</a:t>
            </a:r>
          </a:p>
          <a:p>
            <a:pPr>
              <a:lnSpc>
                <a:spcPct val="80000"/>
              </a:lnSpc>
            </a:pPr>
            <a:r>
              <a:rPr lang="ru-RU" dirty="0">
                <a:solidFill>
                  <a:schemeClr val="bg1"/>
                </a:solidFill>
                <a:latin typeface="Bookman Old Style" pitchFamily="18" charset="0"/>
              </a:rPr>
              <a:t>береговые лиственные леса, заливаемые в половодье   </a:t>
            </a:r>
          </a:p>
          <a:p>
            <a:pPr>
              <a:lnSpc>
                <a:spcPct val="80000"/>
              </a:lnSpc>
            </a:pPr>
            <a:r>
              <a:rPr lang="ru-RU" dirty="0">
                <a:solidFill>
                  <a:schemeClr val="bg1"/>
                </a:solidFill>
                <a:latin typeface="Bookman Old Style" pitchFamily="18" charset="0"/>
              </a:rPr>
              <a:t>трубка</a:t>
            </a:r>
          </a:p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899592" y="1340768"/>
            <a:ext cx="5958408" cy="41057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80000"/>
              </a:lnSpc>
            </a:pPr>
            <a:endParaRPr lang="ru-RU" dirty="0">
              <a:latin typeface="Bookman Old Style" pitchFamily="18" charset="0"/>
            </a:endParaRPr>
          </a:p>
          <a:p>
            <a:pPr>
              <a:lnSpc>
                <a:spcPct val="80000"/>
              </a:lnSpc>
            </a:pPr>
            <a:r>
              <a:rPr lang="ru-RU" sz="2800" dirty="0">
                <a:solidFill>
                  <a:schemeClr val="bg1"/>
                </a:solidFill>
                <a:latin typeface="Bookman Old Style" pitchFamily="18" charset="0"/>
              </a:rPr>
              <a:t>Баштан </a:t>
            </a:r>
          </a:p>
          <a:p>
            <a:pPr>
              <a:lnSpc>
                <a:spcPct val="80000"/>
              </a:lnSpc>
            </a:pPr>
            <a:r>
              <a:rPr lang="ru-RU" sz="2800" dirty="0">
                <a:solidFill>
                  <a:schemeClr val="bg1"/>
                </a:solidFill>
                <a:latin typeface="Bookman Old Style" pitchFamily="18" charset="0"/>
              </a:rPr>
              <a:t>Волость </a:t>
            </a:r>
          </a:p>
          <a:p>
            <a:pPr>
              <a:lnSpc>
                <a:spcPct val="80000"/>
              </a:lnSpc>
            </a:pPr>
            <a:r>
              <a:rPr lang="ru-RU" sz="2800" dirty="0">
                <a:solidFill>
                  <a:schemeClr val="bg1"/>
                </a:solidFill>
                <a:latin typeface="Bookman Old Style" pitchFamily="18" charset="0"/>
              </a:rPr>
              <a:t>Кавун</a:t>
            </a:r>
          </a:p>
          <a:p>
            <a:pPr>
              <a:lnSpc>
                <a:spcPct val="80000"/>
              </a:lnSpc>
            </a:pPr>
            <a:endParaRPr lang="ru-RU" sz="2800" dirty="0">
              <a:solidFill>
                <a:schemeClr val="bg1"/>
              </a:solidFill>
              <a:latin typeface="Bookman Old Style" pitchFamily="18" charset="0"/>
            </a:endParaRPr>
          </a:p>
          <a:p>
            <a:pPr>
              <a:lnSpc>
                <a:spcPct val="80000"/>
              </a:lnSpc>
            </a:pPr>
            <a:r>
              <a:rPr lang="ru-RU" sz="2800" dirty="0">
                <a:solidFill>
                  <a:schemeClr val="bg1"/>
                </a:solidFill>
                <a:latin typeface="Bookman Old Style" pitchFamily="18" charset="0"/>
              </a:rPr>
              <a:t>Кухоль</a:t>
            </a:r>
          </a:p>
          <a:p>
            <a:pPr>
              <a:lnSpc>
                <a:spcPct val="80000"/>
              </a:lnSpc>
            </a:pPr>
            <a:r>
              <a:rPr lang="ru-RU" sz="2800" dirty="0">
                <a:solidFill>
                  <a:schemeClr val="bg1"/>
                </a:solidFill>
                <a:latin typeface="Bookman Old Style" pitchFamily="18" charset="0"/>
              </a:rPr>
              <a:t>Левада </a:t>
            </a:r>
          </a:p>
          <a:p>
            <a:pPr>
              <a:lnSpc>
                <a:spcPct val="80000"/>
              </a:lnSpc>
            </a:pPr>
            <a:r>
              <a:rPr lang="ru-RU" sz="2800" dirty="0">
                <a:solidFill>
                  <a:schemeClr val="bg1"/>
                </a:solidFill>
                <a:latin typeface="Bookman Old Style" pitchFamily="18" charset="0"/>
              </a:rPr>
              <a:t>Люлька </a:t>
            </a:r>
          </a:p>
          <a:p>
            <a:pPr>
              <a:lnSpc>
                <a:spcPct val="80000"/>
              </a:lnSpc>
            </a:pPr>
            <a:endParaRPr lang="ru-RU" sz="2800" dirty="0">
              <a:solidFill>
                <a:schemeClr val="bg1"/>
              </a:solidFill>
              <a:latin typeface="Bookman Old Style" pitchFamily="18" charset="0"/>
            </a:endParaRPr>
          </a:p>
          <a:p>
            <a:pPr>
              <a:lnSpc>
                <a:spcPct val="80000"/>
              </a:lnSpc>
            </a:pPr>
            <a:r>
              <a:rPr lang="ru-RU" sz="2800" dirty="0">
                <a:solidFill>
                  <a:schemeClr val="bg1"/>
                </a:solidFill>
                <a:latin typeface="Bookman Old Style" pitchFamily="18" charset="0"/>
              </a:rPr>
              <a:t>Цибуля  </a:t>
            </a:r>
          </a:p>
          <a:p>
            <a:pPr>
              <a:lnSpc>
                <a:spcPct val="80000"/>
              </a:lnSpc>
            </a:pPr>
            <a:r>
              <a:rPr lang="ru-RU" sz="2800" dirty="0">
                <a:solidFill>
                  <a:schemeClr val="bg1"/>
                </a:solidFill>
                <a:latin typeface="Bookman Old Style" pitchFamily="18" charset="0"/>
              </a:rPr>
              <a:t>Черевики </a:t>
            </a:r>
          </a:p>
          <a:p>
            <a:pPr>
              <a:lnSpc>
                <a:spcPct val="80000"/>
              </a:lnSpc>
            </a:pPr>
            <a:r>
              <a:rPr lang="ru-RU" sz="2800" dirty="0">
                <a:solidFill>
                  <a:schemeClr val="bg1"/>
                </a:solidFill>
                <a:latin typeface="Bookman Old Style" pitchFamily="18" charset="0"/>
              </a:rPr>
              <a:t>Чумаки</a:t>
            </a:r>
          </a:p>
        </p:txBody>
      </p:sp>
    </p:spTree>
    <p:extLst>
      <p:ext uri="{BB962C8B-B14F-4D97-AF65-F5344CB8AC3E}">
        <p14:creationId xmlns:p14="http://schemas.microsoft.com/office/powerpoint/2010/main" val="7957186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0" dirty="0" smtClean="0">
                <a:solidFill>
                  <a:srgbClr val="FF0000"/>
                </a:solidFill>
                <a:effectLst/>
                <a:latin typeface="Bookman Old Style" pitchFamily="18" charset="0"/>
              </a:rPr>
              <a:t>Проверяем себя:</a:t>
            </a:r>
            <a:endParaRPr lang="ru-RU" sz="3200" b="0" dirty="0">
              <a:solidFill>
                <a:srgbClr val="FF0000"/>
              </a:solidFill>
              <a:effectLst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484784"/>
            <a:ext cx="3034680" cy="4824576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ru-RU" dirty="0">
                <a:solidFill>
                  <a:schemeClr val="bg1"/>
                </a:solidFill>
                <a:latin typeface="Bookman Old Style" pitchFamily="18" charset="0"/>
              </a:rPr>
              <a:t>Баштан </a:t>
            </a:r>
          </a:p>
          <a:p>
            <a:pPr>
              <a:lnSpc>
                <a:spcPct val="80000"/>
              </a:lnSpc>
            </a:pPr>
            <a:r>
              <a:rPr lang="ru-RU" dirty="0" smtClean="0">
                <a:solidFill>
                  <a:schemeClr val="bg1"/>
                </a:solidFill>
                <a:latin typeface="Bookman Old Style" pitchFamily="18" charset="0"/>
              </a:rPr>
              <a:t>Волость </a:t>
            </a:r>
          </a:p>
          <a:p>
            <a:pPr>
              <a:lnSpc>
                <a:spcPct val="80000"/>
              </a:lnSpc>
            </a:pPr>
            <a:r>
              <a:rPr lang="ru-RU" dirty="0" smtClean="0">
                <a:solidFill>
                  <a:schemeClr val="bg1"/>
                </a:solidFill>
                <a:latin typeface="Bookman Old Style" pitchFamily="18" charset="0"/>
              </a:rPr>
              <a:t>Кавун</a:t>
            </a:r>
            <a:endParaRPr lang="ru-RU" dirty="0">
              <a:solidFill>
                <a:schemeClr val="bg1"/>
              </a:solidFill>
              <a:latin typeface="Bookman Old Style" pitchFamily="18" charset="0"/>
            </a:endParaRPr>
          </a:p>
          <a:p>
            <a:pPr>
              <a:lnSpc>
                <a:spcPct val="80000"/>
              </a:lnSpc>
              <a:buNone/>
            </a:pPr>
            <a:endParaRPr lang="ru-RU" dirty="0">
              <a:solidFill>
                <a:schemeClr val="bg1"/>
              </a:solidFill>
              <a:latin typeface="Bookman Old Style" pitchFamily="18" charset="0"/>
            </a:endParaRPr>
          </a:p>
          <a:p>
            <a:pPr>
              <a:lnSpc>
                <a:spcPct val="80000"/>
              </a:lnSpc>
            </a:pPr>
            <a:r>
              <a:rPr lang="ru-RU" dirty="0">
                <a:solidFill>
                  <a:schemeClr val="bg1"/>
                </a:solidFill>
                <a:latin typeface="Bookman Old Style" pitchFamily="18" charset="0"/>
              </a:rPr>
              <a:t>Кухоль</a:t>
            </a:r>
          </a:p>
          <a:p>
            <a:pPr>
              <a:lnSpc>
                <a:spcPct val="80000"/>
              </a:lnSpc>
            </a:pPr>
            <a:r>
              <a:rPr lang="ru-RU" dirty="0">
                <a:solidFill>
                  <a:schemeClr val="bg1"/>
                </a:solidFill>
                <a:latin typeface="Bookman Old Style" pitchFamily="18" charset="0"/>
              </a:rPr>
              <a:t>Левада </a:t>
            </a:r>
          </a:p>
          <a:p>
            <a:pPr>
              <a:lnSpc>
                <a:spcPct val="80000"/>
              </a:lnSpc>
            </a:pPr>
            <a:r>
              <a:rPr lang="ru-RU" dirty="0">
                <a:solidFill>
                  <a:schemeClr val="bg1"/>
                </a:solidFill>
                <a:latin typeface="Bookman Old Style" pitchFamily="18" charset="0"/>
              </a:rPr>
              <a:t>Люлька </a:t>
            </a:r>
          </a:p>
          <a:p>
            <a:pPr>
              <a:lnSpc>
                <a:spcPct val="80000"/>
              </a:lnSpc>
              <a:buNone/>
            </a:pPr>
            <a:endParaRPr lang="ru-RU" dirty="0">
              <a:solidFill>
                <a:schemeClr val="bg1"/>
              </a:solidFill>
              <a:latin typeface="Bookman Old Style" pitchFamily="18" charset="0"/>
            </a:endParaRPr>
          </a:p>
          <a:p>
            <a:pPr>
              <a:lnSpc>
                <a:spcPct val="80000"/>
              </a:lnSpc>
            </a:pPr>
            <a:r>
              <a:rPr lang="ru-RU" dirty="0">
                <a:solidFill>
                  <a:schemeClr val="bg1"/>
                </a:solidFill>
                <a:latin typeface="Bookman Old Style" pitchFamily="18" charset="0"/>
              </a:rPr>
              <a:t>Цибуля  </a:t>
            </a:r>
          </a:p>
          <a:p>
            <a:pPr>
              <a:lnSpc>
                <a:spcPct val="80000"/>
              </a:lnSpc>
            </a:pPr>
            <a:r>
              <a:rPr lang="ru-RU" dirty="0">
                <a:solidFill>
                  <a:schemeClr val="bg1"/>
                </a:solidFill>
                <a:latin typeface="Bookman Old Style" pitchFamily="18" charset="0"/>
              </a:rPr>
              <a:t>Черевики </a:t>
            </a:r>
          </a:p>
          <a:p>
            <a:pPr>
              <a:lnSpc>
                <a:spcPct val="80000"/>
              </a:lnSpc>
            </a:pPr>
            <a:r>
              <a:rPr lang="ru-RU" dirty="0">
                <a:solidFill>
                  <a:schemeClr val="bg1"/>
                </a:solidFill>
                <a:latin typeface="Bookman Old Style" pitchFamily="18" charset="0"/>
              </a:rPr>
              <a:t>Чумаки</a:t>
            </a:r>
          </a:p>
          <a:p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4211960" y="1412776"/>
            <a:ext cx="2646040" cy="55108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80000"/>
              </a:lnSpc>
            </a:pPr>
            <a:r>
              <a:rPr lang="ru-RU" sz="2000" dirty="0">
                <a:solidFill>
                  <a:schemeClr val="bg1"/>
                </a:solidFill>
                <a:latin typeface="Bookman Old Style" pitchFamily="18" charset="0"/>
              </a:rPr>
              <a:t>арбуз</a:t>
            </a:r>
          </a:p>
          <a:p>
            <a:pPr>
              <a:lnSpc>
                <a:spcPct val="80000"/>
              </a:lnSpc>
            </a:pPr>
            <a:r>
              <a:rPr lang="ru-RU" sz="2000" dirty="0">
                <a:solidFill>
                  <a:schemeClr val="bg1"/>
                </a:solidFill>
                <a:latin typeface="Bookman Old Style" pitchFamily="18" charset="0"/>
              </a:rPr>
              <a:t>малороссияне, едущие за солью и рыбою, обыкновенно в Крым</a:t>
            </a:r>
          </a:p>
          <a:p>
            <a:pPr>
              <a:lnSpc>
                <a:spcPct val="80000"/>
              </a:lnSpc>
            </a:pPr>
            <a:r>
              <a:rPr lang="ru-RU" sz="2000" dirty="0">
                <a:solidFill>
                  <a:schemeClr val="bg1"/>
                </a:solidFill>
                <a:latin typeface="Bookman Old Style" pitchFamily="18" charset="0"/>
              </a:rPr>
              <a:t>место, засеянное арбузами и дынями</a:t>
            </a:r>
          </a:p>
          <a:p>
            <a:pPr>
              <a:lnSpc>
                <a:spcPct val="80000"/>
              </a:lnSpc>
            </a:pPr>
            <a:r>
              <a:rPr lang="ru-RU" sz="2000" dirty="0">
                <a:solidFill>
                  <a:schemeClr val="bg1"/>
                </a:solidFill>
                <a:latin typeface="Bookman Old Style" pitchFamily="18" charset="0"/>
              </a:rPr>
              <a:t>башмаки</a:t>
            </a:r>
          </a:p>
          <a:p>
            <a:pPr>
              <a:lnSpc>
                <a:spcPct val="80000"/>
              </a:lnSpc>
            </a:pPr>
            <a:r>
              <a:rPr lang="ru-RU" sz="2000" dirty="0">
                <a:solidFill>
                  <a:schemeClr val="bg1"/>
                </a:solidFill>
                <a:latin typeface="Bookman Old Style" pitchFamily="18" charset="0"/>
              </a:rPr>
              <a:t>лук</a:t>
            </a:r>
          </a:p>
          <a:p>
            <a:pPr>
              <a:lnSpc>
                <a:spcPct val="80000"/>
              </a:lnSpc>
            </a:pPr>
            <a:r>
              <a:rPr lang="ru-RU" sz="2000" dirty="0">
                <a:solidFill>
                  <a:schemeClr val="bg1"/>
                </a:solidFill>
                <a:latin typeface="Bookman Old Style" pitchFamily="18" charset="0"/>
              </a:rPr>
              <a:t>в Древней Руси: местность, область, подчиненная одной власти</a:t>
            </a:r>
          </a:p>
          <a:p>
            <a:pPr>
              <a:lnSpc>
                <a:spcPct val="80000"/>
              </a:lnSpc>
            </a:pPr>
            <a:r>
              <a:rPr lang="ru-RU" sz="2000" dirty="0">
                <a:solidFill>
                  <a:schemeClr val="bg1"/>
                </a:solidFill>
                <a:latin typeface="Bookman Old Style" pitchFamily="18" charset="0"/>
              </a:rPr>
              <a:t>глиняный кувшин</a:t>
            </a:r>
          </a:p>
          <a:p>
            <a:pPr>
              <a:lnSpc>
                <a:spcPct val="80000"/>
              </a:lnSpc>
            </a:pPr>
            <a:r>
              <a:rPr lang="ru-RU" sz="2000" dirty="0">
                <a:solidFill>
                  <a:schemeClr val="bg1"/>
                </a:solidFill>
                <a:latin typeface="Bookman Old Style" pitchFamily="18" charset="0"/>
              </a:rPr>
              <a:t>береговые лиственные леса, заливаемые в половодье   </a:t>
            </a:r>
          </a:p>
          <a:p>
            <a:pPr>
              <a:lnSpc>
                <a:spcPct val="80000"/>
              </a:lnSpc>
            </a:pPr>
            <a:r>
              <a:rPr lang="ru-RU" sz="2000" dirty="0">
                <a:solidFill>
                  <a:schemeClr val="bg1"/>
                </a:solidFill>
                <a:latin typeface="Bookman Old Style" pitchFamily="18" charset="0"/>
              </a:rPr>
              <a:t>трубка</a:t>
            </a:r>
          </a:p>
        </p:txBody>
      </p:sp>
      <p:cxnSp>
        <p:nvCxnSpPr>
          <p:cNvPr id="7" name="Прямая со стрелкой 6"/>
          <p:cNvCxnSpPr/>
          <p:nvPr/>
        </p:nvCxnSpPr>
        <p:spPr>
          <a:xfrm>
            <a:off x="2555776" y="1700808"/>
            <a:ext cx="1800200" cy="136815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9" name="Прямая со стрелкой 8"/>
          <p:cNvCxnSpPr/>
          <p:nvPr/>
        </p:nvCxnSpPr>
        <p:spPr>
          <a:xfrm>
            <a:off x="2555776" y="2132856"/>
            <a:ext cx="1800200" cy="223224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1" name="Прямая со стрелкой 10"/>
          <p:cNvCxnSpPr/>
          <p:nvPr/>
        </p:nvCxnSpPr>
        <p:spPr>
          <a:xfrm flipV="1">
            <a:off x="2267744" y="1556792"/>
            <a:ext cx="2088232" cy="100811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3" name="Прямая со стрелкой 12"/>
          <p:cNvCxnSpPr/>
          <p:nvPr/>
        </p:nvCxnSpPr>
        <p:spPr>
          <a:xfrm>
            <a:off x="2459863" y="3665628"/>
            <a:ext cx="2088232" cy="201622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6" name="Прямая со стрелкой 15"/>
          <p:cNvCxnSpPr/>
          <p:nvPr/>
        </p:nvCxnSpPr>
        <p:spPr>
          <a:xfrm>
            <a:off x="2267744" y="3861048"/>
            <a:ext cx="2088232" cy="187220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8" name="Прямая со стрелкой 17"/>
          <p:cNvCxnSpPr/>
          <p:nvPr/>
        </p:nvCxnSpPr>
        <p:spPr>
          <a:xfrm>
            <a:off x="2555776" y="4365104"/>
            <a:ext cx="1800200" cy="230425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0" name="Прямая со стрелкой 19"/>
          <p:cNvCxnSpPr/>
          <p:nvPr/>
        </p:nvCxnSpPr>
        <p:spPr>
          <a:xfrm flipV="1">
            <a:off x="2411760" y="4005064"/>
            <a:ext cx="1944216" cy="115212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2" name="Прямая со стрелкой 21"/>
          <p:cNvCxnSpPr/>
          <p:nvPr/>
        </p:nvCxnSpPr>
        <p:spPr>
          <a:xfrm flipV="1">
            <a:off x="2843808" y="3861048"/>
            <a:ext cx="1512168" cy="172819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5" name="Прямая со стрелкой 24"/>
          <p:cNvCxnSpPr/>
          <p:nvPr/>
        </p:nvCxnSpPr>
        <p:spPr>
          <a:xfrm flipV="1">
            <a:off x="2411760" y="1700808"/>
            <a:ext cx="1944216" cy="432048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824298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600" b="0" dirty="0" smtClean="0">
                <a:solidFill>
                  <a:schemeClr val="bg1"/>
                </a:solidFill>
                <a:effectLst/>
              </a:rPr>
              <a:t>Найди в тексте отрывок, который проиллюстрирован эти рисунком</a:t>
            </a:r>
            <a:r>
              <a:rPr lang="ru-RU" dirty="0" smtClean="0"/>
              <a:t>.</a:t>
            </a:r>
            <a:endParaRPr lang="ru-RU" dirty="0"/>
          </a:p>
        </p:txBody>
      </p:sp>
      <p:pic>
        <p:nvPicPr>
          <p:cNvPr id="4" name="Picture 11" descr="klodt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95536" y="1484784"/>
            <a:ext cx="4238640" cy="3132000"/>
          </a:xfrm>
          <a:noFill/>
        </p:spPr>
      </p:pic>
      <p:pic>
        <p:nvPicPr>
          <p:cNvPr id="5" name="Picture 7" descr="images (2)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663"/>
          <a:stretch>
            <a:fillRect/>
          </a:stretch>
        </p:blipFill>
        <p:spPr>
          <a:xfrm>
            <a:off x="4932040" y="1556792"/>
            <a:ext cx="3319685" cy="46080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8487715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600" b="0" dirty="0">
                <a:solidFill>
                  <a:schemeClr val="bg1"/>
                </a:solidFill>
                <a:effectLst/>
              </a:rPr>
              <a:t>Найди в тексте отрывок, который проиллюстрирован эти рисунком</a:t>
            </a:r>
            <a:r>
              <a:rPr lang="ru-RU" dirty="0"/>
              <a:t>.</a:t>
            </a:r>
          </a:p>
        </p:txBody>
      </p:sp>
      <p:pic>
        <p:nvPicPr>
          <p:cNvPr id="4" name="Picture 17" descr="6ra (1)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475656" y="1700808"/>
            <a:ext cx="5925473" cy="3816000"/>
          </a:xfrm>
        </p:spPr>
      </p:pic>
    </p:spTree>
    <p:extLst>
      <p:ext uri="{BB962C8B-B14F-4D97-AF65-F5344CB8AC3E}">
        <p14:creationId xmlns:p14="http://schemas.microsoft.com/office/powerpoint/2010/main" val="9024366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екс">
  <a:themeElements>
    <a:clrScheme name="Бумажная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53</TotalTime>
  <Words>268</Words>
  <Application>Microsoft Office PowerPoint</Application>
  <PresentationFormat>Экран (4:3)</PresentationFormat>
  <Paragraphs>84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Апекс</vt:lpstr>
      <vt:lpstr>Холбонская Средняя общеобразовательная школа</vt:lpstr>
      <vt:lpstr>Н.В. Гоголь  </vt:lpstr>
      <vt:lpstr>«Вечера на хуторе близ Диканьки»</vt:lpstr>
      <vt:lpstr>Какие вы знаете заколдованные места?</vt:lpstr>
      <vt:lpstr>Кто является главным героем?</vt:lpstr>
      <vt:lpstr>Соедините слово с его значением</vt:lpstr>
      <vt:lpstr>Проверяем себя:</vt:lpstr>
      <vt:lpstr>Найди в тексте отрывок, который проиллюстрирован эти рисунком.</vt:lpstr>
      <vt:lpstr>Найди в тексте отрывок, который проиллюстрирован эти рисунком.</vt:lpstr>
      <vt:lpstr>Какова главная мысль произведения?</vt:lpstr>
      <vt:lpstr>Спасибо за работу!</vt:lpstr>
      <vt:lpstr>Использованные ресурсы: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Холбонская Средняя общеобразовательная школа</dc:title>
  <dc:creator>Елена</dc:creator>
  <cp:lastModifiedBy>Елена</cp:lastModifiedBy>
  <cp:revision>7</cp:revision>
  <dcterms:created xsi:type="dcterms:W3CDTF">2017-04-19T14:09:51Z</dcterms:created>
  <dcterms:modified xsi:type="dcterms:W3CDTF">2017-04-19T15:13:52Z</dcterms:modified>
</cp:coreProperties>
</file>