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8"/>
  </p:notesMasterIdLst>
  <p:sldIdLst>
    <p:sldId id="261" r:id="rId2"/>
    <p:sldId id="283" r:id="rId3"/>
    <p:sldId id="292" r:id="rId4"/>
    <p:sldId id="308" r:id="rId5"/>
    <p:sldId id="320" r:id="rId6"/>
    <p:sldId id="318" r:id="rId7"/>
    <p:sldId id="319" r:id="rId8"/>
    <p:sldId id="309" r:id="rId9"/>
    <p:sldId id="285" r:id="rId10"/>
    <p:sldId id="284" r:id="rId11"/>
    <p:sldId id="286" r:id="rId12"/>
    <p:sldId id="311" r:id="rId13"/>
    <p:sldId id="312" r:id="rId14"/>
    <p:sldId id="321" r:id="rId15"/>
    <p:sldId id="322" r:id="rId16"/>
    <p:sldId id="313" r:id="rId17"/>
    <p:sldId id="314" r:id="rId18"/>
    <p:sldId id="299" r:id="rId19"/>
    <p:sldId id="300" r:id="rId20"/>
    <p:sldId id="301" r:id="rId21"/>
    <p:sldId id="302" r:id="rId22"/>
    <p:sldId id="303" r:id="rId23"/>
    <p:sldId id="304" r:id="rId24"/>
    <p:sldId id="315" r:id="rId25"/>
    <p:sldId id="316" r:id="rId26"/>
    <p:sldId id="281" r:id="rId27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</p:embeddedFontLst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3">
          <p15:clr>
            <a:srgbClr val="A4A3A4"/>
          </p15:clr>
        </p15:guide>
        <p15:guide id="2" orient="horz" pos="2967">
          <p15:clr>
            <a:srgbClr val="A4A3A4"/>
          </p15:clr>
        </p15:guide>
        <p15:guide id="3" pos="27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3016">
          <p15:clr>
            <a:srgbClr val="A4A3A4"/>
          </p15:clr>
        </p15:guide>
        <p15:guide id="6" pos="2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5831"/>
    <a:srgbClr val="47A7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64" autoAdjust="0"/>
  </p:normalViewPr>
  <p:slideViewPr>
    <p:cSldViewPr snapToGrid="0">
      <p:cViewPr>
        <p:scale>
          <a:sx n="84" d="100"/>
          <a:sy n="84" d="100"/>
        </p:scale>
        <p:origin x="-462" y="-738"/>
      </p:cViewPr>
      <p:guideLst>
        <p:guide orient="horz" pos="273"/>
        <p:guide orient="horz" pos="2967"/>
        <p:guide pos="271"/>
        <p:guide pos="5465"/>
        <p:guide pos="3016"/>
        <p:guide pos="2741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E5066-6F13-4F01-A3AB-5E0AB2D83B1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B41D-065C-42A5-886D-9C7B60404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19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B41D-065C-42A5-886D-9C7B604042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97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15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22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4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24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45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48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83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10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04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89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EC1D-67CD-46FC-93DB-68E55D25AC8D}" type="datetime1">
              <a:rPr lang="ru-RU" smtClean="0"/>
              <a:t>09.04.2017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5E63-30B5-4552-A7FF-2BB7AB66F059}" type="datetime1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303B-D0C8-4506-BFC9-21E9B8CFC256}" type="datetime1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C2C5A6-6BFE-4196-9775-E2DA29B7BE38}" type="datetime1">
              <a:rPr lang="ru-RU" smtClean="0"/>
              <a:t>09.04.2017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9302-7546-45E7-9AC0-32982DD5B137}" type="datetime1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B46D-76EF-4121-A464-EE89D61991C4}" type="datetime1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6E5D-3DDE-4620-8C3C-CAF488271A3A}" type="datetime1">
              <a:rPr lang="ru-RU" smtClean="0"/>
              <a:t>09.04.2017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0EBB-2DCF-4F30-ADD9-1D0E2AB2ED75}" type="datetime1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D0D-9AC6-4580-94A8-AF270BA82615}" type="datetime1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32522B-36E2-4FCB-A7B8-374F37A4F31C}" type="datetime1">
              <a:rPr lang="ru-RU" smtClean="0"/>
              <a:t>09.04.2017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E7CC-BFE4-4C82-9F21-723064BD4D21}" type="datetime1">
              <a:rPr lang="ru-RU" smtClean="0"/>
              <a:t>09.04.2017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D311C0-EF0B-4EFE-A1D2-EF7C4A39F45A}" type="datetime1">
              <a:rPr lang="ru-RU" smtClean="0"/>
              <a:t>09.04.2017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МБОУ "Пригородная средняя общеобразовательная школа №1 Оренбургского района»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471423-9472-45FA-BF97-658D00F4A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866398"/>
            <a:ext cx="9013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Бессоюзное сложное предложение.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Повторение.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Синтаксический и пунктуационный разбор БСП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45067" y="4628444"/>
            <a:ext cx="8060265" cy="312342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" y="0"/>
            <a:ext cx="9142413" cy="144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Текст 2"/>
          <p:cNvSpPr txBox="1">
            <a:spLocks/>
          </p:cNvSpPr>
          <p:nvPr/>
        </p:nvSpPr>
        <p:spPr>
          <a:xfrm>
            <a:off x="2744934" y="394350"/>
            <a:ext cx="6230728" cy="4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00" b="1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Бессоюзное сложное </a:t>
            </a:r>
            <a:r>
              <a:rPr lang="ru-RU" sz="2000" dirty="0" smtClean="0">
                <a:solidFill>
                  <a:srgbClr val="C00000"/>
                </a:solidFill>
              </a:rPr>
              <a:t>предложение (БСП)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– это предложение, части которого связаны только при помощи смысла и интонации (без помощи союзов и союзных слов).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7107" y="321464"/>
            <a:ext cx="2088269" cy="6231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Вспомним…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3411" y="1645948"/>
            <a:ext cx="1378841" cy="310692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4" y="1907955"/>
            <a:ext cx="5629366" cy="9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3221184" y="2121961"/>
            <a:ext cx="5454503" cy="50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1E5831"/>
                </a:solidFill>
                <a:latin typeface="Calibri" panose="020F0502020204030204" pitchFamily="34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Между частями БСП могут возникать те же отношения, что и между частями ССП и СПП.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3" y="3405950"/>
            <a:ext cx="5629366" cy="93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3221184" y="3624732"/>
            <a:ext cx="5491016" cy="50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1E5831"/>
                </a:solidFill>
                <a:latin typeface="Calibri" panose="020F0502020204030204" pitchFamily="34" charset="0"/>
              </a:rPr>
              <a:t>2</a:t>
            </a: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Отношения в БСП выражаются при помощи интонации и знаков препинания.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>
          <a:xfrm>
            <a:off x="1377243" y="4652750"/>
            <a:ext cx="6863645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6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1" grpId="0" animBg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793" y="833124"/>
            <a:ext cx="4055096" cy="333247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Лучше </a:t>
            </a:r>
            <a:r>
              <a:rPr lang="ru-RU" sz="3600" b="1" dirty="0">
                <a:solidFill>
                  <a:schemeClr val="tx1"/>
                </a:solidFill>
              </a:rPr>
              <a:t>добрым на свете быть: злого в мире и так </a:t>
            </a:r>
            <a:r>
              <a:rPr lang="ru-RU" sz="3600" b="1" dirty="0" smtClean="0">
                <a:solidFill>
                  <a:schemeClr val="tx1"/>
                </a:solidFill>
              </a:rPr>
              <a:t> довольно </a:t>
            </a: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Л.Н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Толстой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7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587" y="32782"/>
            <a:ext cx="8331260" cy="71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9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8314" y="833125"/>
            <a:ext cx="5866055" cy="76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2" y="931171"/>
            <a:ext cx="2695357" cy="3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1399821" y="4652750"/>
            <a:ext cx="6502401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1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1829817"/>
              </p:ext>
            </p:extLst>
          </p:nvPr>
        </p:nvGraphicFramePr>
        <p:xfrm>
          <a:off x="374650" y="176213"/>
          <a:ext cx="8285163" cy="6235700"/>
        </p:xfrm>
        <a:graphic>
          <a:graphicData uri="http://schemas.openxmlformats.org/presentationml/2006/ole">
            <p:oleObj spid="_x0000_s2060" name="Документ" r:id="rId3" imgW="8350003" imgH="6285529" progId="Word.Document.12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1478845" y="4652750"/>
            <a:ext cx="6784622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3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21726728"/>
              </p:ext>
            </p:extLst>
          </p:nvPr>
        </p:nvGraphicFramePr>
        <p:xfrm>
          <a:off x="374650" y="176213"/>
          <a:ext cx="8285163" cy="6213475"/>
        </p:xfrm>
        <a:graphic>
          <a:graphicData uri="http://schemas.openxmlformats.org/presentationml/2006/ole">
            <p:oleObj spid="_x0000_s3085" name="Документ" r:id="rId3" imgW="8350003" imgH="6266418" progId="Word.Document.12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699911" y="4652750"/>
            <a:ext cx="7292622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225558"/>
              </p:ext>
            </p:extLst>
          </p:nvPr>
        </p:nvGraphicFramePr>
        <p:xfrm>
          <a:off x="586733" y="228128"/>
          <a:ext cx="7992823" cy="4771154"/>
        </p:xfrm>
        <a:graphic>
          <a:graphicData uri="http://schemas.openxmlformats.org/drawingml/2006/table">
            <a:tbl>
              <a:tblPr/>
              <a:tblGrid>
                <a:gridCol w="3315426"/>
                <a:gridCol w="4677397"/>
              </a:tblGrid>
              <a:tr h="504667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1.Простое предложение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А) Добро, которое ты делаешь от сердца, ты делаешь всегда себе. (Л. Толстой)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62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БСП со значением причины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Б) Если можешь сделать добро ближнему, делай его сразу. (Древний Египет, неизв. автор)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794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СПП с придаточным изъяснительным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В) Тому, кто не постиг науки добра, всякая иная наука приносит лишь вред. (Мишель де Монтень)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62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БСП со значением сравнения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Г) Никакое худо до добра не доведет. (пословица)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62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СПП с придаточным  условия 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Д) Доброта бессмертна: в ней наша духовная сущность.    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794"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6.СПП с придаточным определительным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Е) Слово подобно пчеле: оно имеет и жало и мёд.</a:t>
                      </a:r>
                    </a:p>
                  </a:txBody>
                  <a:tcPr marL="46283" marR="4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6667"/>
            <a:ext cx="8229600" cy="216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0847388" y="1547813"/>
            <a:ext cx="3179762" cy="4119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>
          <a:xfrm>
            <a:off x="1219199" y="4652750"/>
            <a:ext cx="6570133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5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 г</a:t>
            </a:r>
          </a:p>
          <a:p>
            <a:r>
              <a:rPr lang="ru-RU" dirty="0" smtClean="0"/>
              <a:t>2-д</a:t>
            </a:r>
          </a:p>
          <a:p>
            <a:r>
              <a:rPr lang="ru-RU" dirty="0" smtClean="0"/>
              <a:t>3-в</a:t>
            </a:r>
          </a:p>
          <a:p>
            <a:r>
              <a:rPr lang="ru-RU" dirty="0" smtClean="0"/>
              <a:t>4-е</a:t>
            </a:r>
          </a:p>
          <a:p>
            <a:r>
              <a:rPr lang="ru-RU" dirty="0" smtClean="0"/>
              <a:t>5-б</a:t>
            </a:r>
          </a:p>
          <a:p>
            <a:r>
              <a:rPr lang="ru-RU" dirty="0" smtClean="0"/>
              <a:t>6-а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993421" y="4652750"/>
            <a:ext cx="7224889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" y="970300"/>
            <a:ext cx="8644360" cy="39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с текстом 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1004711" y="4652750"/>
            <a:ext cx="6705600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71525"/>
            <a:ext cx="8229600" cy="382309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/>
                <a:ea typeface="Times New Roman"/>
              </a:rPr>
              <a:t>1.Определите тему </a:t>
            </a:r>
            <a:r>
              <a:rPr lang="ru-RU" sz="1600" dirty="0" smtClean="0">
                <a:latin typeface="Times New Roman"/>
                <a:ea typeface="Times New Roman"/>
              </a:rPr>
              <a:t>текста.                                                                                                                      2. Определите </a:t>
            </a:r>
            <a:r>
              <a:rPr lang="ru-RU" sz="1600" dirty="0">
                <a:latin typeface="Times New Roman"/>
                <a:ea typeface="Times New Roman"/>
              </a:rPr>
              <a:t>его основную мысль.                                                                                                             3. Определите тип  и стиль </a:t>
            </a:r>
            <a:r>
              <a:rPr lang="ru-RU" sz="1600" dirty="0" smtClean="0">
                <a:latin typeface="Times New Roman"/>
                <a:ea typeface="Times New Roman"/>
              </a:rPr>
              <a:t>текста.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4. Замените словосочетание </a:t>
            </a:r>
            <a:r>
              <a:rPr lang="ru-RU" sz="1600" b="1" i="1" dirty="0">
                <a:latin typeface="Times New Roman"/>
                <a:ea typeface="Times New Roman"/>
              </a:rPr>
              <a:t>«добрые чувства»,</a:t>
            </a:r>
            <a:r>
              <a:rPr lang="ru-RU" sz="1600" dirty="0">
                <a:latin typeface="Times New Roman"/>
                <a:ea typeface="Times New Roman"/>
              </a:rPr>
              <a:t> построенное на основе подчинительной связи согласование, синонимичным словосочетанием со связью </a:t>
            </a:r>
            <a:r>
              <a:rPr lang="ru-RU" sz="1600" b="1" i="1" dirty="0">
                <a:latin typeface="Times New Roman"/>
                <a:ea typeface="Times New Roman"/>
              </a:rPr>
              <a:t>управление</a:t>
            </a:r>
            <a:r>
              <a:rPr lang="ru-RU" sz="1600" dirty="0">
                <a:latin typeface="Times New Roman"/>
                <a:ea typeface="Times New Roman"/>
              </a:rPr>
              <a:t>. Напишите получившееся словосочетание</a:t>
            </a:r>
            <a:r>
              <a:rPr lang="ru-RU" sz="1600" dirty="0" smtClean="0">
                <a:latin typeface="Times New Roman"/>
                <a:ea typeface="Times New Roman"/>
              </a:rPr>
              <a:t>.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5. Определите тип подчинительной связи в словосочетании «</a:t>
            </a:r>
            <a:r>
              <a:rPr lang="ru-RU" sz="1600" b="1" i="1" dirty="0">
                <a:latin typeface="Times New Roman"/>
                <a:ea typeface="Times New Roman"/>
              </a:rPr>
              <a:t>подлинно человеческое» </a:t>
            </a:r>
            <a:r>
              <a:rPr lang="ru-RU" sz="1600" dirty="0">
                <a:latin typeface="Times New Roman"/>
                <a:ea typeface="Times New Roman"/>
              </a:rPr>
              <a:t>(предложение 3).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6. Из второго (2) предложения выпишите </a:t>
            </a:r>
            <a:r>
              <a:rPr lang="ru-RU" sz="1600" b="1" dirty="0">
                <a:latin typeface="Times New Roman"/>
                <a:ea typeface="Times New Roman"/>
              </a:rPr>
              <a:t>сказуемое.</a:t>
            </a:r>
            <a:r>
              <a:rPr lang="ru-RU" sz="1600" dirty="0">
                <a:latin typeface="Times New Roman"/>
                <a:ea typeface="Times New Roman"/>
              </a:rPr>
              <a:t> Укажите его тип.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7. Найдите СПП, в состав которого входит </a:t>
            </a:r>
            <a:r>
              <a:rPr lang="ru-RU" sz="1600" b="1" i="1" dirty="0">
                <a:latin typeface="Times New Roman"/>
                <a:ea typeface="Times New Roman"/>
              </a:rPr>
              <a:t>односоставное обобщенно-личное </a:t>
            </a:r>
            <a:r>
              <a:rPr lang="ru-RU" sz="1600" dirty="0">
                <a:latin typeface="Times New Roman"/>
                <a:ea typeface="Times New Roman"/>
              </a:rPr>
              <a:t>предложение. Напишите номер этого предложения. 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8. Определите вид осложнения четвертого (4) предложения.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9. Найдите сложное (-</a:t>
            </a:r>
            <a:r>
              <a:rPr lang="ru-RU" sz="1600" dirty="0" err="1">
                <a:latin typeface="Times New Roman"/>
                <a:ea typeface="Times New Roman"/>
              </a:rPr>
              <a:t>ые</a:t>
            </a:r>
            <a:r>
              <a:rPr lang="ru-RU" sz="1600" dirty="0">
                <a:latin typeface="Times New Roman"/>
                <a:ea typeface="Times New Roman"/>
              </a:rPr>
              <a:t>) предложение (-я), одна из частей которого (-ых) осложнена </a:t>
            </a:r>
            <a:r>
              <a:rPr lang="ru-RU" sz="1600" b="1" i="1" dirty="0">
                <a:latin typeface="Times New Roman"/>
                <a:ea typeface="Times New Roman"/>
              </a:rPr>
              <a:t>однородными членами</a:t>
            </a:r>
            <a:r>
              <a:rPr lang="ru-RU" sz="1600" dirty="0">
                <a:latin typeface="Times New Roman"/>
                <a:ea typeface="Times New Roman"/>
              </a:rPr>
              <a:t>. Напишите номер (-а) этого(-их) предложения (-</a:t>
            </a:r>
            <a:r>
              <a:rPr lang="ru-RU" sz="1600" dirty="0" err="1">
                <a:latin typeface="Times New Roman"/>
                <a:ea typeface="Times New Roman"/>
              </a:rPr>
              <a:t>ий</a:t>
            </a:r>
            <a:r>
              <a:rPr lang="ru-RU" sz="1600" dirty="0">
                <a:latin typeface="Times New Roman"/>
                <a:ea typeface="Times New Roman"/>
              </a:rPr>
              <a:t>). </a:t>
            </a:r>
            <a:r>
              <a:rPr lang="ru-RU" sz="1600" dirty="0" smtClean="0">
                <a:latin typeface="Times New Roman"/>
                <a:ea typeface="Times New Roman"/>
              </a:rPr>
              <a:t>                   </a:t>
            </a:r>
            <a:r>
              <a:rPr lang="ru-RU" sz="1600" dirty="0">
                <a:latin typeface="Times New Roman"/>
                <a:ea typeface="Times New Roman"/>
              </a:rPr>
              <a:t>10. Найдите СПП с придаточным </a:t>
            </a:r>
            <a:r>
              <a:rPr lang="ru-RU" sz="1600" b="1" i="1" dirty="0">
                <a:latin typeface="Times New Roman"/>
                <a:ea typeface="Times New Roman"/>
              </a:rPr>
              <a:t>причины</a:t>
            </a:r>
            <a:r>
              <a:rPr lang="ru-RU" sz="1600" dirty="0">
                <a:latin typeface="Times New Roman"/>
                <a:ea typeface="Times New Roman"/>
              </a:rPr>
              <a:t>. Напишите номер этого предложения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364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/>
                <a:ea typeface="Times New Roman"/>
              </a:rPr>
              <a:t>Задание к тексту: </a:t>
            </a:r>
            <a:endParaRPr lang="ru-RU" sz="3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1320800" y="4652750"/>
            <a:ext cx="6457244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0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64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2" y="1465879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8537" y="1548208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8537" y="2552822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5" y="2457995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4890" y="1582679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96869" y="2712569"/>
            <a:ext cx="1573401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96628" y="-7562"/>
            <a:ext cx="8331260" cy="575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Синтаксический разбор БСП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6478" y="1044910"/>
            <a:ext cx="8207375" cy="344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Вид сложного предложения по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цели высказывания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эмоциональной окрашенности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Предикативные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части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их основы.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3.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Тип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связи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между простыми предложениями в БСП.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Смысловые отношения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между частями.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5.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Особенности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интонации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6"/>
          </p:nvPr>
        </p:nvSpPr>
        <p:spPr>
          <a:xfrm>
            <a:off x="722489" y="4652750"/>
            <a:ext cx="7563555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565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 rot="5400000">
            <a:off x="5726316" y="1496259"/>
            <a:ext cx="1747256" cy="405588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44428" y="-156013"/>
            <a:ext cx="8331260" cy="71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Образец синтаксического разбора БСП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66240" y="759020"/>
            <a:ext cx="6891041" cy="90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Поможешь другу в беде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solidFill>
                  <a:schemeClr val="tx1"/>
                </a:solidFill>
              </a:rPr>
              <a:t>  друг тебе поможет.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49348" y="934964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2000" i="1" dirty="0" smtClean="0">
                <a:solidFill>
                  <a:srgbClr val="8D153C"/>
                </a:solidFill>
              </a:rPr>
              <a:t>1</a:t>
            </a:r>
            <a:endParaRPr lang="ru-RU" sz="2000" i="1" dirty="0">
              <a:solidFill>
                <a:srgbClr val="8D153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82560" y="942939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2000" i="1" dirty="0" smtClean="0">
                <a:solidFill>
                  <a:srgbClr val="357B46"/>
                </a:solidFill>
              </a:rPr>
              <a:t>2</a:t>
            </a:r>
            <a:endParaRPr lang="ru-RU" sz="2000" i="1" dirty="0">
              <a:solidFill>
                <a:srgbClr val="357B46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5182560" y="1458728"/>
            <a:ext cx="677605" cy="838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6599944" y="1453249"/>
            <a:ext cx="1332000" cy="98142"/>
            <a:chOff x="2068011" y="1426554"/>
            <a:chExt cx="1028377" cy="7032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2068012" y="1426554"/>
              <a:ext cx="1028376" cy="594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068011" y="1495666"/>
              <a:ext cx="1028376" cy="1208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Скругленный прямоугольник 55"/>
          <p:cNvSpPr/>
          <p:nvPr/>
        </p:nvSpPr>
        <p:spPr>
          <a:xfrm>
            <a:off x="6744682" y="3108411"/>
            <a:ext cx="1440000" cy="720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96823" y="3108411"/>
            <a:ext cx="1440000" cy="720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122854" y="3704313"/>
            <a:ext cx="235572" cy="2555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6000" dirty="0" smtClean="0">
                <a:solidFill>
                  <a:schemeClr val="tx1"/>
                </a:solidFill>
              </a:rPr>
              <a:t>−</a:t>
            </a:r>
            <a:endParaRPr lang="ru-RU" sz="6000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5165087" y="3354092"/>
            <a:ext cx="468000" cy="8546"/>
          </a:xfrm>
          <a:prstGeom prst="line">
            <a:avLst/>
          </a:prstGeom>
          <a:ln>
            <a:solidFill>
              <a:srgbClr val="8D153C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5816590" y="3828411"/>
            <a:ext cx="1488360" cy="3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8256468" y="3851693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8000" dirty="0" smtClean="0">
                <a:solidFill>
                  <a:schemeClr val="tx1"/>
                </a:solidFill>
              </a:rPr>
              <a:t>.</a:t>
            </a:r>
            <a:endParaRPr lang="ru-RU" sz="8000" dirty="0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165087" y="3463614"/>
            <a:ext cx="468000" cy="102657"/>
            <a:chOff x="2068012" y="1427148"/>
            <a:chExt cx="1034834" cy="69794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2068012" y="1427148"/>
              <a:ext cx="1034833" cy="0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2068013" y="1494335"/>
              <a:ext cx="1034833" cy="2607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 flipV="1">
            <a:off x="6836950" y="3455633"/>
            <a:ext cx="468000" cy="8546"/>
          </a:xfrm>
          <a:prstGeom prst="line">
            <a:avLst/>
          </a:prstGeom>
          <a:ln>
            <a:solidFill>
              <a:srgbClr val="8D153C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7570125" y="3438740"/>
            <a:ext cx="468000" cy="102657"/>
            <a:chOff x="2068011" y="1427148"/>
            <a:chExt cx="1034835" cy="69794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2068012" y="1427148"/>
              <a:ext cx="1034833" cy="0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068011" y="1494335"/>
              <a:ext cx="1034835" cy="2607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/>
          <p:cNvSpPr/>
          <p:nvPr/>
        </p:nvSpPr>
        <p:spPr>
          <a:xfrm>
            <a:off x="780589" y="2167792"/>
            <a:ext cx="2962671" cy="124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Повествовательное, невосклицательное,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050" y="3200205"/>
            <a:ext cx="3347802" cy="47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сложное, бессоюзное,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895" y="3393597"/>
            <a:ext cx="3603547" cy="124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смысловые отношения условия.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273312" y="1440537"/>
            <a:ext cx="1620000" cy="152701"/>
            <a:chOff x="4874172" y="1773370"/>
            <a:chExt cx="2306409" cy="15270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4878992" y="1773370"/>
              <a:ext cx="2301589" cy="74428"/>
              <a:chOff x="2068011" y="1427148"/>
              <a:chExt cx="1034836" cy="6972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2068012" y="1427148"/>
                <a:ext cx="1034835" cy="8505"/>
              </a:xfrm>
              <a:prstGeom prst="line">
                <a:avLst/>
              </a:prstGeom>
              <a:ln>
                <a:solidFill>
                  <a:srgbClr val="8D153C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068011" y="1496874"/>
                <a:ext cx="1034836" cy="0"/>
              </a:xfrm>
              <a:prstGeom prst="line">
                <a:avLst/>
              </a:prstGeom>
              <a:ln>
                <a:solidFill>
                  <a:srgbClr val="8D153C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874172" y="1916992"/>
              <a:ext cx="2301587" cy="9079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" name="Прямая со стрелкой 3"/>
          <p:cNvCxnSpPr/>
          <p:nvPr/>
        </p:nvCxnSpPr>
        <p:spPr>
          <a:xfrm flipV="1">
            <a:off x="1968137" y="873195"/>
            <a:ext cx="2603863" cy="158886"/>
          </a:xfrm>
          <a:prstGeom prst="straightConnector1">
            <a:avLst/>
          </a:prstGeom>
          <a:ln w="19050">
            <a:solidFill>
              <a:srgbClr val="8D1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273897" y="760137"/>
            <a:ext cx="2603863" cy="158886"/>
          </a:xfrm>
          <a:prstGeom prst="straightConnector1">
            <a:avLst/>
          </a:prstGeom>
          <a:ln w="19050">
            <a:solidFill>
              <a:srgbClr val="357B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ижний колонтитул 37"/>
          <p:cNvSpPr>
            <a:spLocks noGrp="1"/>
          </p:cNvSpPr>
          <p:nvPr>
            <p:ph type="ftr" sz="quarter" idx="16"/>
          </p:nvPr>
        </p:nvSpPr>
        <p:spPr>
          <a:xfrm>
            <a:off x="1038577" y="4652750"/>
            <a:ext cx="7055555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454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3" grpId="0"/>
      <p:bldP spid="44" grpId="0"/>
      <p:bldP spid="56" grpId="0" animBg="1"/>
      <p:bldP spid="57" grpId="0" animBg="1"/>
      <p:bldP spid="71" grpId="0"/>
      <p:bldP spid="74" grpId="0"/>
      <p:bldP spid="8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"/>
          <p:cNvSpPr txBox="1">
            <a:spLocks/>
          </p:cNvSpPr>
          <p:nvPr/>
        </p:nvSpPr>
        <p:spPr>
          <a:xfrm>
            <a:off x="1992776" y="1290268"/>
            <a:ext cx="7028396" cy="60909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повторим вс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, что знаем о БСП;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1992776" y="2232965"/>
            <a:ext cx="6801772" cy="9332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будем выполнять синтаксический и пунктуационный  разборы БСП;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133600" y="3858238"/>
            <a:ext cx="6797764" cy="7661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продолжим </a:t>
            </a:r>
            <a:r>
              <a:rPr lang="ru-RU" sz="2000" dirty="0">
                <a:solidFill>
                  <a:schemeClr val="tx1"/>
                </a:solidFill>
              </a:rPr>
              <a:t>работу по подготовке к ОГЭ</a:t>
            </a:r>
            <a:r>
              <a:rPr lang="ru-RU" sz="2000" dirty="0" smtClean="0"/>
              <a:t>.</a:t>
            </a:r>
            <a:endParaRPr lang="ru-RU" sz="22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2828" y="-85725"/>
            <a:ext cx="9144000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6800" y="-1"/>
            <a:ext cx="9170800" cy="86677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Сегодня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мы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…</a:t>
            </a:r>
            <a:endParaRPr lang="ru-RU" dirty="0"/>
          </a:p>
        </p:txBody>
      </p:sp>
      <p:pic>
        <p:nvPicPr>
          <p:cNvPr id="17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4" y="1257122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7" y="2557680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rojects\русский язык\Кисель Елена\Рабочая зона\картинки\знаки\Безымянный стрелк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58" r="957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7" y="3858238"/>
            <a:ext cx="940644" cy="642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>
          <a:xfrm>
            <a:off x="948267" y="4301067"/>
            <a:ext cx="7507111" cy="639719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354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7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96628" y="-7563"/>
            <a:ext cx="8331260" cy="71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Пунктуационный разбор БСП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44" y="1385325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6659" y="1467654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6659" y="2472268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77" y="2377441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012" y="1502125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54991" y="2632015"/>
            <a:ext cx="1573401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92">
            <a:off x="5659104" y="1021078"/>
            <a:ext cx="2250393" cy="3556656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370293" y="1092445"/>
            <a:ext cx="2102673" cy="1888132"/>
          </a:xfrm>
          <a:prstGeom prst="wedgeRoundRectCallout">
            <a:avLst>
              <a:gd name="adj1" fmla="val -88937"/>
              <a:gd name="adj2" fmla="val -15717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Элементарно!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у нас есть?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3" y="1125184"/>
            <a:ext cx="1706900" cy="3540236"/>
          </a:xfrm>
          <a:prstGeom prst="rect">
            <a:avLst/>
          </a:prstGeo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6"/>
          </p:nvPr>
        </p:nvSpPr>
        <p:spPr>
          <a:xfrm>
            <a:off x="654755" y="4652750"/>
            <a:ext cx="7439377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14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461808" y="2103633"/>
            <a:ext cx="2577311" cy="1118376"/>
          </a:xfrm>
          <a:prstGeom prst="ellipse">
            <a:avLst/>
          </a:prstGeom>
          <a:solidFill>
            <a:schemeClr val="bg1"/>
          </a:solidFill>
          <a:ln>
            <a:solidFill>
              <a:srgbClr val="1E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51875" y="2103633"/>
            <a:ext cx="2577311" cy="11183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3"/>
            <a:ext cx="9142413" cy="8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023416" y="67621"/>
            <a:ext cx="6462558" cy="640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Знаки препинания ставятся…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785" r="73695" b="18422"/>
          <a:stretch/>
        </p:blipFill>
        <p:spPr>
          <a:xfrm rot="5400000">
            <a:off x="2193869" y="248541"/>
            <a:ext cx="603038" cy="1908000"/>
          </a:xfrm>
          <a:prstGeom prst="rect">
            <a:avLst/>
          </a:prstGeom>
        </p:spPr>
      </p:pic>
      <p:pic>
        <p:nvPicPr>
          <p:cNvPr id="26" name="Рисунок 2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785" r="73695" b="18422"/>
          <a:stretch/>
        </p:blipFill>
        <p:spPr>
          <a:xfrm rot="5400000">
            <a:off x="6448945" y="233901"/>
            <a:ext cx="603038" cy="190800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313765" y="1534930"/>
            <a:ext cx="2238997" cy="623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конце БСП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41723" y="1554530"/>
            <a:ext cx="2634575" cy="624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57B46"/>
                </a:solidFill>
              </a:rPr>
              <a:t>В середине БСП</a:t>
            </a:r>
            <a:endParaRPr lang="ru-RU" sz="2400" b="1" dirty="0">
              <a:solidFill>
                <a:srgbClr val="357B46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0856" y="89499"/>
            <a:ext cx="2121063" cy="61905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Вспомним…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22980" y="2129084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39233" y="2331533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4790" y="2340487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557278" y="3308875"/>
            <a:ext cx="3719126" cy="1171792"/>
          </a:xfrm>
          <a:prstGeom prst="upArrow">
            <a:avLst>
              <a:gd name="adj1" fmla="val 100000"/>
              <a:gd name="adj2" fmla="val 187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Зависят от вида по цели высказывания и эмоциональной окрашенности.</a:t>
            </a:r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4939468" y="3335018"/>
            <a:ext cx="3621992" cy="1145649"/>
          </a:xfrm>
          <a:prstGeom prst="upArrow">
            <a:avLst>
              <a:gd name="adj1" fmla="val 100000"/>
              <a:gd name="adj2" fmla="val 18747"/>
            </a:avLst>
          </a:prstGeom>
          <a:solidFill>
            <a:srgbClr val="D9EFDE"/>
          </a:solidFill>
          <a:ln>
            <a:solidFill>
              <a:srgbClr val="357B4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Разделительные знаки. Зависят от отношений между частями БСП.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85152" y="2011295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500" dirty="0" smtClean="0">
                <a:solidFill>
                  <a:srgbClr val="1E5831"/>
                </a:solidFill>
              </a:rPr>
              <a:t>,</a:t>
            </a:r>
            <a:endParaRPr lang="ru-RU" sz="11500" dirty="0">
              <a:solidFill>
                <a:srgbClr val="1E583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09285" y="2456528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1E5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ru-RU" sz="9600" b="1" dirty="0">
              <a:solidFill>
                <a:srgbClr val="1E583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0788" y="2274549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09775" y="2383735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rgbClr val="1E5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7200" b="1" dirty="0">
              <a:solidFill>
                <a:srgbClr val="1E583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14157" y="2359313"/>
            <a:ext cx="786850" cy="47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rgbClr val="1E5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7200" b="1" dirty="0">
              <a:solidFill>
                <a:srgbClr val="1E583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6"/>
          </p:nvPr>
        </p:nvSpPr>
        <p:spPr>
          <a:xfrm>
            <a:off x="1083733" y="4652750"/>
            <a:ext cx="7145867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065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10" grpId="0"/>
      <p:bldP spid="28" grpId="0"/>
      <p:bldP spid="29" grpId="0"/>
      <p:bldP spid="13" grpId="0" animBg="1"/>
      <p:bldP spid="14" grpId="0"/>
      <p:bldP spid="15" grpId="0"/>
      <p:bldP spid="16" grpId="0"/>
      <p:bldP spid="3" grpId="0" animBg="1"/>
      <p:bldP spid="17" grpId="0" animBg="1"/>
      <p:bldP spid="18" grpId="0"/>
      <p:bldP spid="21" grpId="0"/>
      <p:bldP spid="24" grpId="0"/>
      <p:bldP spid="20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4"/>
            <a:ext cx="9142413" cy="10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Текст 2"/>
          <p:cNvSpPr txBox="1">
            <a:spLocks/>
          </p:cNvSpPr>
          <p:nvPr/>
        </p:nvSpPr>
        <p:spPr>
          <a:xfrm>
            <a:off x="2724387" y="234733"/>
            <a:ext cx="6011704" cy="440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Пунктуация в БСП тесно связана со смысловыми отношениями.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10361" y="3858268"/>
            <a:ext cx="3990941" cy="98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357449"/>
              </p:ext>
            </p:extLst>
          </p:nvPr>
        </p:nvGraphicFramePr>
        <p:xfrm>
          <a:off x="660829" y="1150064"/>
          <a:ext cx="7823927" cy="351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384"/>
                <a:gridCol w="1698171"/>
                <a:gridCol w="1820092"/>
                <a:gridCol w="2621280"/>
              </a:tblGrid>
              <a:tr h="698751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D3A7"/>
                    </a:solidFill>
                  </a:tcPr>
                </a:tc>
              </a:tr>
              <a:tr h="485071">
                <a:tc rowSpan="6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802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99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22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36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637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97343" y="1940816"/>
            <a:ext cx="1760229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Перечисления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12937" y="1892071"/>
            <a:ext cx="2351315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Причины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25851" y="2378993"/>
            <a:ext cx="1420586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Пояснения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25851" y="2903402"/>
            <a:ext cx="1597212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Дополнения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36435" y="1872394"/>
            <a:ext cx="2931284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Резкой смены событий</a:t>
            </a:r>
            <a:endParaRPr lang="ru-RU" sz="1600" b="1" i="1" dirty="0"/>
          </a:p>
        </p:txBody>
      </p:sp>
      <p:sp>
        <p:nvSpPr>
          <p:cNvPr id="24" name="Овал 23"/>
          <p:cNvSpPr/>
          <p:nvPr/>
        </p:nvSpPr>
        <p:spPr>
          <a:xfrm>
            <a:off x="468313" y="153438"/>
            <a:ext cx="2088269" cy="6231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Вспомним…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51246" y="2369331"/>
            <a:ext cx="2515690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Противопоставления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59269" y="2812021"/>
            <a:ext cx="1420586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Времени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18331" y="3322733"/>
            <a:ext cx="1597212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Условия</a:t>
            </a:r>
            <a:endParaRPr lang="ru-RU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00913" y="4239742"/>
            <a:ext cx="2351315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Сравнения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17318" y="3811227"/>
            <a:ext cx="1420586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Следствия</a:t>
            </a:r>
            <a:endParaRPr lang="ru-RU" sz="16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50447" y="957614"/>
            <a:ext cx="794793" cy="983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,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54656" y="1083824"/>
            <a:ext cx="794793" cy="983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: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6227" y="979600"/>
            <a:ext cx="794793" cy="983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;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5484" y="2097143"/>
            <a:ext cx="1760229" cy="86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Части имеют свои знаки препинания.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05484" y="3581690"/>
            <a:ext cx="1760229" cy="42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Части отдалены по смыслу.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3044" y="622159"/>
            <a:ext cx="552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_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6"/>
          </p:nvPr>
        </p:nvSpPr>
        <p:spPr>
          <a:xfrm>
            <a:off x="801511" y="4618884"/>
            <a:ext cx="7721600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464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31" grpId="0"/>
      <p:bldP spid="33" grpId="0"/>
      <p:bldP spid="24" grpId="0" animBg="1"/>
      <p:bldP spid="25" grpId="0"/>
      <p:bldP spid="26" grpId="0"/>
      <p:bldP spid="29" grpId="0"/>
      <p:bldP spid="32" grpId="0"/>
      <p:bldP spid="36" grpId="0"/>
      <p:bldP spid="40" grpId="0"/>
      <p:bldP spid="41" grpId="0"/>
      <p:bldP spid="21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 rot="5400000">
            <a:off x="1634855" y="1356923"/>
            <a:ext cx="1747256" cy="405588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7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96628" y="-7563"/>
            <a:ext cx="8331260" cy="71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Образец пунктуационного разбора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65427" y="778356"/>
            <a:ext cx="6075280" cy="90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Мы знали:  впереди ждут приключения! 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61407" y="1440537"/>
            <a:ext cx="479300" cy="1"/>
          </a:xfrm>
          <a:prstGeom prst="line">
            <a:avLst/>
          </a:prstGeom>
          <a:ln>
            <a:solidFill>
              <a:srgbClr val="8D153C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2037827" y="1448099"/>
            <a:ext cx="967352" cy="97306"/>
            <a:chOff x="2068011" y="1426554"/>
            <a:chExt cx="1028377" cy="7032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068012" y="1426554"/>
              <a:ext cx="1028376" cy="594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068011" y="1495666"/>
              <a:ext cx="1028376" cy="1208"/>
            </a:xfrm>
            <a:prstGeom prst="line">
              <a:avLst/>
            </a:prstGeom>
            <a:ln>
              <a:solidFill>
                <a:srgbClr val="8D153C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Скругленный прямоугольник 42"/>
          <p:cNvSpPr/>
          <p:nvPr/>
        </p:nvSpPr>
        <p:spPr>
          <a:xfrm>
            <a:off x="1549348" y="934964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2000" i="1" dirty="0" smtClean="0">
                <a:solidFill>
                  <a:srgbClr val="8D153C"/>
                </a:solidFill>
              </a:rPr>
              <a:t>1</a:t>
            </a:r>
            <a:endParaRPr lang="ru-RU" sz="2000" i="1" dirty="0">
              <a:solidFill>
                <a:srgbClr val="8D153C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71035" y="934963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2000" i="1" dirty="0" smtClean="0">
                <a:solidFill>
                  <a:srgbClr val="357B46"/>
                </a:solidFill>
              </a:rPr>
              <a:t>2</a:t>
            </a:r>
            <a:endParaRPr lang="ru-RU" sz="2000" i="1" dirty="0">
              <a:solidFill>
                <a:srgbClr val="357B46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53221" y="2969075"/>
            <a:ext cx="1440000" cy="720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5362" y="2969075"/>
            <a:ext cx="1440000" cy="720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131870" y="3581738"/>
            <a:ext cx="235572" cy="2555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8000" dirty="0" smtClean="0">
                <a:solidFill>
                  <a:schemeClr val="tx1"/>
                </a:solidFill>
              </a:rPr>
              <a:t>:</a:t>
            </a:r>
            <a:endParaRPr lang="ru-RU" sz="8000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737742" y="3329075"/>
            <a:ext cx="468000" cy="8546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725129" y="3689075"/>
            <a:ext cx="1488360" cy="3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4165007" y="3712357"/>
            <a:ext cx="234263" cy="249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8000" dirty="0" smtClean="0">
                <a:solidFill>
                  <a:schemeClr val="tx1"/>
                </a:solidFill>
              </a:rPr>
              <a:t>!</a:t>
            </a:r>
            <a:endParaRPr lang="ru-RU" sz="8000" dirty="0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422140" y="3320570"/>
            <a:ext cx="468000" cy="102657"/>
            <a:chOff x="2068012" y="1427148"/>
            <a:chExt cx="1034834" cy="69794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2068012" y="1427148"/>
              <a:ext cx="1034833" cy="0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2068013" y="1494335"/>
              <a:ext cx="1034833" cy="2607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 flipV="1">
            <a:off x="3524956" y="3281335"/>
            <a:ext cx="468000" cy="8546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2771178" y="3285608"/>
            <a:ext cx="468000" cy="102657"/>
            <a:chOff x="2068011" y="1427148"/>
            <a:chExt cx="1034835" cy="69794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2068012" y="1427148"/>
              <a:ext cx="1034833" cy="0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068011" y="1494335"/>
              <a:ext cx="1034835" cy="2607"/>
            </a:xfrm>
            <a:prstGeom prst="line">
              <a:avLst/>
            </a:prstGeom>
            <a:ln>
              <a:solidFill>
                <a:srgbClr val="357B46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5179130" y="3329722"/>
            <a:ext cx="3473557" cy="1195362"/>
          </a:xfrm>
          <a:prstGeom prst="roundRect">
            <a:avLst/>
          </a:prstGeom>
          <a:noFill/>
          <a:ln>
            <a:solidFill>
              <a:srgbClr val="357B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Восклицательный знак, т. к. предложение повествовательное, восклицательное. 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17206" y="1962334"/>
            <a:ext cx="3435481" cy="1159855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Двоеточие </a:t>
            </a:r>
            <a:r>
              <a:rPr lang="ru-RU" dirty="0"/>
              <a:t>–</a:t>
            </a:r>
            <a:r>
              <a:rPr lang="ru-RU" dirty="0" smtClean="0"/>
              <a:t> т.к. вторая часть дополняет, раскрывает значение первой.</a:t>
            </a:r>
            <a:endParaRPr lang="ru-RU" dirty="0"/>
          </a:p>
        </p:txBody>
      </p:sp>
      <p:sp>
        <p:nvSpPr>
          <p:cNvPr id="32" name="Выноска 1 31"/>
          <p:cNvSpPr/>
          <p:nvPr/>
        </p:nvSpPr>
        <p:spPr>
          <a:xfrm>
            <a:off x="1887247" y="2055870"/>
            <a:ext cx="1067195" cy="452146"/>
          </a:xfrm>
          <a:prstGeom prst="borderCallout1">
            <a:avLst>
              <a:gd name="adj1" fmla="val 120916"/>
              <a:gd name="adj2" fmla="val 48983"/>
              <a:gd name="adj3" fmla="val 173406"/>
              <a:gd name="adj4" fmla="val 48096"/>
            </a:avLst>
          </a:prstGeom>
          <a:solidFill>
            <a:schemeClr val="bg1"/>
          </a:solidFill>
          <a:ln>
            <a:solidFill>
              <a:srgbClr val="357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(что)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72959" y="1447263"/>
            <a:ext cx="677605" cy="838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179132" y="1447263"/>
            <a:ext cx="1935035" cy="829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372958" y="1537844"/>
            <a:ext cx="677605" cy="838"/>
          </a:xfrm>
          <a:prstGeom prst="line">
            <a:avLst/>
          </a:prstGeom>
          <a:ln>
            <a:solidFill>
              <a:srgbClr val="357B46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Нижний колонтитул 30"/>
          <p:cNvSpPr>
            <a:spLocks noGrp="1"/>
          </p:cNvSpPr>
          <p:nvPr>
            <p:ph type="ftr" sz="quarter" idx="16"/>
          </p:nvPr>
        </p:nvSpPr>
        <p:spPr>
          <a:xfrm>
            <a:off x="733778" y="4652750"/>
            <a:ext cx="7699022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68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6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594497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Задание:  </a:t>
            </a:r>
            <a:r>
              <a:rPr lang="ru-RU" sz="2800" i="1" dirty="0"/>
              <a:t>Познакомьтесь с планом и образцом синтаксического разбора    бессоюзного сложного предложения и прокомментируйте логику этого анализа, объясняя, почему разбор предлагает именно такую последовательность действий.  </a:t>
            </a:r>
            <a:endParaRPr lang="ru-RU" sz="2800" dirty="0"/>
          </a:p>
          <a:p>
            <a:r>
              <a:rPr lang="ru-RU" sz="2800" dirty="0"/>
              <a:t>- выполнить синтаксический и пунктуационный </a:t>
            </a:r>
            <a:r>
              <a:rPr lang="ru-RU" sz="2800" dirty="0" smtClean="0"/>
              <a:t>разбор  одного  </a:t>
            </a:r>
            <a:r>
              <a:rPr lang="ru-RU" sz="2800" dirty="0"/>
              <a:t>предложения.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699911" y="4652750"/>
            <a:ext cx="7823200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/>
              <a:t>Помните</a:t>
            </a:r>
            <a:r>
              <a:rPr lang="ru-RU" sz="2800" dirty="0"/>
              <a:t>: с доброты </a:t>
            </a:r>
            <a:r>
              <a:rPr lang="ru-RU" sz="2800" dirty="0" smtClean="0"/>
              <a:t>человек</a:t>
            </a:r>
            <a:r>
              <a:rPr lang="ru-RU" sz="2800" dirty="0"/>
              <a:t>  начинается! (</a:t>
            </a:r>
            <a:r>
              <a:rPr lang="ru-RU" sz="2800" i="1" dirty="0" err="1"/>
              <a:t>А.Чехов</a:t>
            </a:r>
            <a:r>
              <a:rPr lang="ru-RU" sz="2800" dirty="0"/>
              <a:t>) </a:t>
            </a:r>
            <a:r>
              <a:rPr lang="ru-RU" sz="2800" dirty="0" smtClean="0"/>
              <a:t>- 1 в.</a:t>
            </a:r>
          </a:p>
          <a:p>
            <a:r>
              <a:rPr lang="ru-RU" sz="2800" dirty="0" smtClean="0"/>
              <a:t>Мы </a:t>
            </a:r>
            <a:r>
              <a:rPr lang="ru-RU" sz="2800" dirty="0"/>
              <a:t>совершаем доброе дело- душа наша наполняется светлой </a:t>
            </a:r>
            <a:r>
              <a:rPr lang="ru-RU" sz="2800" dirty="0" smtClean="0"/>
              <a:t>радостью.                                        (по А. Захарову) – 2 в.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891821" y="4652750"/>
            <a:ext cx="7450667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1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9275" y="942635"/>
            <a:ext cx="55187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 встречи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</a:rPr>
              <a:t>на уроках русского языка!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>
          <a:xfrm>
            <a:off x="959555" y="4652750"/>
            <a:ext cx="7382933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6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81" y="4245150"/>
            <a:ext cx="91424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3"/>
            <a:ext cx="91424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80137" y="-62044"/>
            <a:ext cx="9146445" cy="73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СЛОЖНЫЕ ПРЕДЛОЖЕНИЯ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70519" y="1997525"/>
            <a:ext cx="1966572" cy="538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Союзные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1781" y="1980900"/>
            <a:ext cx="2752399" cy="538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Бессоюзные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556" r="72434" b="17037"/>
          <a:stretch/>
        </p:blipFill>
        <p:spPr>
          <a:xfrm rot="5400000">
            <a:off x="6165665" y="596766"/>
            <a:ext cx="1184688" cy="14826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556" r="72434" b="17037"/>
          <a:stretch/>
        </p:blipFill>
        <p:spPr>
          <a:xfrm rot="5400000">
            <a:off x="1477822" y="596767"/>
            <a:ext cx="1184688" cy="14826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501809" y="2716877"/>
            <a:ext cx="2903636" cy="538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Сложносочинённые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3248" y="3278834"/>
            <a:ext cx="3137685" cy="538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Сложноподчинённые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858" b="60178" l="43943" r="705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9" r="29352" b="37529"/>
          <a:stretch/>
        </p:blipFill>
        <p:spPr>
          <a:xfrm flipV="1">
            <a:off x="4809608" y="2223233"/>
            <a:ext cx="761336" cy="987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858" b="60178" l="43943" r="705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9" r="29352" b="37529"/>
          <a:stretch/>
        </p:blipFill>
        <p:spPr>
          <a:xfrm flipV="1">
            <a:off x="4681912" y="2829726"/>
            <a:ext cx="761336" cy="987287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1703520" y="4429816"/>
            <a:ext cx="504461" cy="4700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20584" y="4041927"/>
            <a:ext cx="4665552" cy="124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Предложения с разными видами связи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8313" y="82647"/>
            <a:ext cx="2121063" cy="54552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Вспомним…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15978" y="3816882"/>
            <a:ext cx="485831" cy="22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560534" y="3749156"/>
            <a:ext cx="1" cy="360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37091" y="3704490"/>
            <a:ext cx="661267" cy="22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6572" y="4060484"/>
            <a:ext cx="205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определительные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43248" y="4177508"/>
            <a:ext cx="19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изъяснительные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232752" y="4004400"/>
            <a:ext cx="234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обстоятельственные</a:t>
            </a: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6"/>
          </p:nvPr>
        </p:nvSpPr>
        <p:spPr>
          <a:xfrm>
            <a:off x="643467" y="4652750"/>
            <a:ext cx="8048977" cy="288036"/>
          </a:xfrm>
        </p:spPr>
        <p:txBody>
          <a:bodyPr/>
          <a:lstStyle/>
          <a:p>
            <a:pPr algn="ctr"/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326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9" grpId="0"/>
      <p:bldP spid="11" grpId="0"/>
      <p:bldP spid="4" grpId="0" animBg="1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Союзные </a:t>
            </a:r>
            <a:r>
              <a:rPr lang="ru-RU" dirty="0"/>
              <a:t>предложения делятся на ССП и ….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 ССП средством связи  являются союзы ….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 СПП части связываются при помощи каких </a:t>
            </a:r>
            <a:r>
              <a:rPr lang="ru-RU" dirty="0" smtClean="0"/>
              <a:t>союзов ….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БСП части связываются при помощи смысла и …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 письме отношения между частями бессоюзного сложного предложения выражаются при помощи …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Назовите основные типы (значения)  интонации в БСП </a:t>
            </a:r>
            <a:r>
              <a:rPr lang="ru-RU" dirty="0" smtClean="0"/>
              <a:t>…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Если части в БСП распространенные, имеют собственные знаки препинания, то между частями ставится…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Если вторая часть обозначает причину того, о чем говорится в первой части, то между частями  БСП ставится ...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Вспомните памятку о постановке двоеточия в БСП </a:t>
            </a:r>
            <a:r>
              <a:rPr lang="ru-RU" dirty="0" smtClean="0"/>
              <a:t>…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Если в первой части предложения содержится указание на время, то между частями БСП ставится…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93322"/>
            <a:ext cx="82296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Экспресс – опрос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936978" y="4652750"/>
            <a:ext cx="6784622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Сложноподчиненные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Сочинительные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Подчинительных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Интонации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Знаков препинания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Перечисления, сопоставления, пояснения…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Точка с запятой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Двоеточие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Причины поясните дополнительно!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Тире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Проверь себя!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1061156" y="4652750"/>
            <a:ext cx="6818488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4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8" y="303498"/>
          <a:ext cx="7920880" cy="4229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6716"/>
                <a:gridCol w="1351636"/>
                <a:gridCol w="1584176"/>
                <a:gridCol w="1584176"/>
                <a:gridCol w="1584176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Итог: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Сапарова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Костышева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Сапаров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Каримов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Жеребцова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Дуликов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Панкратова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Коровина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Герес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Антропова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Ефанов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Бангоян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Муньянов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Николаев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>
          <a:xfrm>
            <a:off x="857955" y="4652750"/>
            <a:ext cx="6491111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303498"/>
          <a:ext cx="7488832" cy="34262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/>
                <a:gridCol w="1440160"/>
                <a:gridCol w="1440160"/>
                <a:gridCol w="1440160"/>
                <a:gridCol w="1368152"/>
              </a:tblGrid>
              <a:tr h="3300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Итог: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Гайнуллин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Батракова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06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Толоконников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Логинова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Тунян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49363" algn="l"/>
                        </a:tabLst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Оганесян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Горшенина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3000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Литуновский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Сейтбогомбетов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>
          <a:xfrm>
            <a:off x="1219200" y="4652750"/>
            <a:ext cx="6220178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4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Задание: </a:t>
            </a:r>
            <a:r>
              <a:rPr lang="ru-RU" dirty="0"/>
              <a:t> К данным словосочетаниям подберите слова-синонимы с приставками, заканчивающимися на –з (-с). Графически объясните их правописание.</a:t>
            </a:r>
          </a:p>
          <a:p>
            <a:pPr marL="0" indent="0">
              <a:buNone/>
            </a:pPr>
            <a:r>
              <a:rPr lang="ru-RU" b="1" dirty="0" smtClean="0"/>
              <a:t>Образец: </a:t>
            </a:r>
            <a:r>
              <a:rPr lang="ru-RU" dirty="0" smtClean="0"/>
              <a:t>Не </a:t>
            </a:r>
            <a:r>
              <a:rPr lang="ru-RU" dirty="0"/>
              <a:t>имеющий жалости – безжалостный</a:t>
            </a:r>
          </a:p>
          <a:p>
            <a:r>
              <a:rPr lang="ru-RU" dirty="0"/>
              <a:t>Лишенный смысла – </a:t>
            </a:r>
          </a:p>
          <a:p>
            <a:r>
              <a:rPr lang="ru-RU" dirty="0"/>
              <a:t>Не имеющий вкуса-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дающий результата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Покрытый </a:t>
            </a:r>
            <a:r>
              <a:rPr lang="ru-RU" dirty="0"/>
              <a:t>царапинами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Не </a:t>
            </a:r>
            <a:r>
              <a:rPr lang="ru-RU" dirty="0"/>
              <a:t>имеющий звука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Лишенный </a:t>
            </a:r>
            <a:r>
              <a:rPr lang="ru-RU" dirty="0"/>
              <a:t>порядка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Не </a:t>
            </a:r>
            <a:r>
              <a:rPr lang="ru-RU" dirty="0"/>
              <a:t>имеющий чувств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Предложение, </a:t>
            </a:r>
            <a:r>
              <a:rPr lang="ru-RU" dirty="0"/>
              <a:t>не имеющее союзов –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Орфографическая работа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1049867" y="4652750"/>
            <a:ext cx="7032977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7562"/>
            <a:ext cx="9142413" cy="7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96628" y="24583"/>
            <a:ext cx="8331260" cy="71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Самопроверка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44" y="1385325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6659" y="1467654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6659" y="2472268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77" y="2377441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012" y="1502125"/>
            <a:ext cx="1552924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atic.freepik.com/darmowe-zdjecie/puzzle-clipart_43105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54991" y="2632015"/>
            <a:ext cx="1573401" cy="130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92">
            <a:off x="5659104" y="1021078"/>
            <a:ext cx="2250393" cy="3556656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958751" y="1209245"/>
            <a:ext cx="3726825" cy="3569868"/>
          </a:xfrm>
          <a:prstGeom prst="wedgeRoundRectCallout">
            <a:avLst>
              <a:gd name="adj1" fmla="val -69835"/>
              <a:gd name="adj2" fmla="val -20696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3" y="1278140"/>
            <a:ext cx="1687969" cy="35009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2774" y="1386047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безжалостный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9801" y="174950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бессмысленный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3877" y="2079595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безвкусный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3877" y="2453418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безрезультатный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5980" y="2843961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исцарапанный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877" y="316874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беззвучный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2317" y="3530584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беспорядочный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57249" y="3896296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бесчувственный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25711" y="4211721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бессоюзное</a:t>
            </a: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>
          <a:xfrm>
            <a:off x="1365956" y="4652750"/>
            <a:ext cx="6513688" cy="288036"/>
          </a:xfrm>
        </p:spPr>
        <p:txBody>
          <a:bodyPr/>
          <a:lstStyle/>
          <a:p>
            <a:r>
              <a:rPr lang="ru-RU" dirty="0" smtClean="0"/>
              <a:t>МБОУ "Пригородная средняя общеобразовательная школа №1 Оренбургского района»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471423-9472-45FA-BF97-658D00F4AE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919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b99a8f348f7ed27885b994fef9a7adc99855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1081</TotalTime>
  <Words>1341</Words>
  <Application>Microsoft Office PowerPoint</Application>
  <PresentationFormat>Экран (16:9)</PresentationFormat>
  <Paragraphs>358</Paragraphs>
  <Slides>26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 2</vt:lpstr>
      <vt:lpstr>Бумажная</vt:lpstr>
      <vt:lpstr>Документ</vt:lpstr>
      <vt:lpstr>Слайд 1</vt:lpstr>
      <vt:lpstr>Слайд 2</vt:lpstr>
      <vt:lpstr>Слайд 3</vt:lpstr>
      <vt:lpstr>    Экспресс – опрос </vt:lpstr>
      <vt:lpstr>Проверь себя!</vt:lpstr>
      <vt:lpstr>Слайд 6</vt:lpstr>
      <vt:lpstr>Слайд 7</vt:lpstr>
      <vt:lpstr>Орфографическая работа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с текстом </vt:lpstr>
      <vt:lpstr>Задание к тексту: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DNA7 X64</cp:lastModifiedBy>
  <cp:revision>112</cp:revision>
  <dcterms:created xsi:type="dcterms:W3CDTF">2015-06-26T07:16:49Z</dcterms:created>
  <dcterms:modified xsi:type="dcterms:W3CDTF">2017-04-09T06:49:22Z</dcterms:modified>
</cp:coreProperties>
</file>