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256" r:id="rId2"/>
    <p:sldId id="262" r:id="rId3"/>
    <p:sldId id="326" r:id="rId4"/>
    <p:sldId id="264" r:id="rId5"/>
    <p:sldId id="257" r:id="rId6"/>
    <p:sldId id="336" r:id="rId7"/>
    <p:sldId id="337" r:id="rId8"/>
    <p:sldId id="260" r:id="rId9"/>
    <p:sldId id="323" r:id="rId10"/>
    <p:sldId id="324" r:id="rId11"/>
    <p:sldId id="325" r:id="rId12"/>
    <p:sldId id="265" r:id="rId13"/>
    <p:sldId id="266" r:id="rId14"/>
    <p:sldId id="267" r:id="rId15"/>
    <p:sldId id="268" r:id="rId16"/>
    <p:sldId id="322" r:id="rId17"/>
    <p:sldId id="270" r:id="rId18"/>
    <p:sldId id="271" r:id="rId19"/>
    <p:sldId id="338" r:id="rId20"/>
    <p:sldId id="339" r:id="rId21"/>
    <p:sldId id="340" r:id="rId22"/>
    <p:sldId id="327" r:id="rId23"/>
    <p:sldId id="276" r:id="rId24"/>
    <p:sldId id="341" r:id="rId25"/>
    <p:sldId id="277" r:id="rId26"/>
    <p:sldId id="330" r:id="rId27"/>
    <p:sldId id="331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35" r:id="rId55"/>
    <p:sldId id="334" r:id="rId56"/>
    <p:sldId id="333" r:id="rId57"/>
    <p:sldId id="332" r:id="rId58"/>
    <p:sldId id="315" r:id="rId59"/>
    <p:sldId id="306" r:id="rId60"/>
    <p:sldId id="320" r:id="rId61"/>
    <p:sldId id="307" r:id="rId62"/>
    <p:sldId id="321" r:id="rId63"/>
    <p:sldId id="308" r:id="rId64"/>
    <p:sldId id="309" r:id="rId65"/>
    <p:sldId id="310" r:id="rId66"/>
    <p:sldId id="311" r:id="rId67"/>
    <p:sldId id="319" r:id="rId6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5" autoAdjust="0"/>
    <p:restoredTop sz="94660"/>
  </p:normalViewPr>
  <p:slideViewPr>
    <p:cSldViewPr>
      <p:cViewPr varScale="1">
        <p:scale>
          <a:sx n="67" d="100"/>
          <a:sy n="67" d="100"/>
        </p:scale>
        <p:origin x="10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E583B-7ABD-49D8-BB1A-052D946BAC91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A107A-E582-4247-A6AC-D7D5FAAA8F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83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83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Книжный магазин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39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Набегающие строки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639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Могила </a:t>
            </a:r>
            <a:r>
              <a:rPr lang="ru-RU" dirty="0" err="1" smtClean="0"/>
              <a:t>никитина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786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Книги </a:t>
            </a:r>
            <a:r>
              <a:rPr lang="ru-RU" dirty="0" err="1" smtClean="0"/>
              <a:t>маршака</a:t>
            </a:r>
            <a:r>
              <a:rPr lang="ru-RU" dirty="0" smtClean="0"/>
              <a:t> для детей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25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Детское фото </a:t>
            </a:r>
            <a:r>
              <a:rPr lang="ru-RU" dirty="0" err="1" smtClean="0"/>
              <a:t>маршака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Маршак-переводчик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43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Дом </a:t>
            </a:r>
            <a:r>
              <a:rPr lang="ru-RU" dirty="0" err="1" smtClean="0"/>
              <a:t>маршака</a:t>
            </a:r>
            <a:r>
              <a:rPr lang="ru-RU" dirty="0" smtClean="0"/>
              <a:t> к. </a:t>
            </a:r>
            <a:r>
              <a:rPr lang="ru-RU" dirty="0" err="1" smtClean="0"/>
              <a:t>маркса</a:t>
            </a:r>
            <a:r>
              <a:rPr lang="ru-RU" dirty="0" smtClean="0"/>
              <a:t> д.72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015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Могила </a:t>
            </a:r>
            <a:r>
              <a:rPr lang="ru-RU" dirty="0" err="1" smtClean="0"/>
              <a:t>маршака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578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Игра-викторина заставка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840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Загадки-отгадки  заставка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92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Перекидной календарь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955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Шумит он в поле….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946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Картинка дождь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212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Бьют его рукой и палкой…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017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Карт. мяч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09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Всегда шагаем мы 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065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Картинка сапоги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26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Принялась она за дело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673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Картинка пила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68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 новый год пришёл он в дом…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869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Картинка календарь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21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Набегающие строки Кольцова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10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такое перед нами…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1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Картинка очки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1232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Заставка – продолжи строчку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0629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Выползающие строки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667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Заставка – угадай героя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3490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Картинка почтальон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327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Картинка кот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8421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хорёк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0125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Котёнок из усатого полосатого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446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пожарный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Кольцов и пейзаж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2284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Кот </a:t>
            </a:r>
            <a:r>
              <a:rPr lang="ru-RU" dirty="0" err="1" smtClean="0"/>
              <a:t>василий</a:t>
            </a:r>
            <a:r>
              <a:rPr lang="ru-RU" dirty="0" smtClean="0"/>
              <a:t> из кошкиного дома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6035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Заставка – угадай произведение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389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Разгадай анаграммы заставка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694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924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Конкурс</a:t>
            </a:r>
            <a:r>
              <a:rPr lang="ru-RU" baseline="0" dirty="0" smtClean="0"/>
              <a:t> назови животное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96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жираф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2884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Белые медведи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4156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зебры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403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пингвин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4791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Портрет Маршака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09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Картина</a:t>
            </a:r>
            <a:r>
              <a:rPr lang="ru-RU" baseline="0" dirty="0" smtClean="0"/>
              <a:t> Косарь Венецианова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0177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Портреты </a:t>
            </a:r>
            <a:r>
              <a:rPr lang="ru-RU" dirty="0" err="1" smtClean="0"/>
              <a:t>кольцова</a:t>
            </a:r>
            <a:r>
              <a:rPr lang="ru-RU" dirty="0" smtClean="0"/>
              <a:t> и Никитина  и Маршака.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Могила Кольцова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62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Бойцы</a:t>
            </a:r>
            <a:r>
              <a:rPr lang="ru-RU" baseline="0" dirty="0" smtClean="0"/>
              <a:t> слушают Песню Хуторок. На слова Кольцова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0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Площадь Никитина, памятник Никитину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8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Перекидной календарь дата 3 октября 1824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A107A-E582-4247-A6AC-D7D5FAAA8FE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68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-675456"/>
            <a:ext cx="6192688" cy="7529318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ru-RU" sz="8000" b="0" cap="none" dirty="0" smtClean="0">
                <a:ln>
                  <a:noFill/>
                </a:ln>
                <a:solidFill>
                  <a:schemeClr val="bg1"/>
                </a:solidFill>
                <a:latin typeface="Mistral" panose="03090702030407020403" pitchFamily="66" charset="0"/>
                <a:ea typeface="+mn-ea"/>
                <a:cs typeface="+mn-cs"/>
              </a:rPr>
              <a:t>Календарь знаменательных </a:t>
            </a:r>
            <a:r>
              <a:rPr lang="ru-RU" sz="8000" b="0" cap="none" dirty="0">
                <a:ln>
                  <a:noFill/>
                </a:ln>
                <a:solidFill>
                  <a:schemeClr val="bg1"/>
                </a:solidFill>
                <a:latin typeface="Mistral" panose="03090702030407020403" pitchFamily="66" charset="0"/>
                <a:ea typeface="+mn-ea"/>
                <a:cs typeface="+mn-cs"/>
              </a:rPr>
              <a:t>дат и событий</a:t>
            </a:r>
            <a:br>
              <a:rPr lang="ru-RU" sz="8000" b="0" cap="none" dirty="0">
                <a:ln>
                  <a:noFill/>
                </a:ln>
                <a:solidFill>
                  <a:schemeClr val="bg1"/>
                </a:solidFill>
                <a:latin typeface="Mistral" panose="03090702030407020403" pitchFamily="66" charset="0"/>
                <a:ea typeface="+mn-ea"/>
                <a:cs typeface="+mn-cs"/>
              </a:rPr>
            </a:b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35050"/>
            <a:ext cx="8019269" cy="519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04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7" y="0"/>
            <a:ext cx="4485591" cy="682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56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znakpamyati.narod.ru/koltsov-alexe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"/>
            <a:ext cx="4392488" cy="679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20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n13.nevsedoma.org.ua/photo/115/womenon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/>
          <a:stretch/>
        </p:blipFill>
        <p:spPr bwMode="auto">
          <a:xfrm>
            <a:off x="-1" y="0"/>
            <a:ext cx="83279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218d05d1c50846511cb78726bc565c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img.travel.ru/images2/2014/12/object240012/pamjatnik_nikitin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4387" r="518" b="-469"/>
          <a:stretch/>
        </p:blipFill>
        <p:spPr bwMode="auto">
          <a:xfrm>
            <a:off x="-2997" y="35371"/>
            <a:ext cx="81950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9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2563"/>
            <a:ext cx="6048375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67362">
            <a:off x="2771800" y="2132856"/>
            <a:ext cx="422509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3 </a:t>
            </a:r>
          </a:p>
          <a:p>
            <a:pPr algn="ctr"/>
            <a:endParaRPr lang="ru-RU" sz="4400" dirty="0">
              <a:solidFill>
                <a:schemeClr val="accent3">
                  <a:lumMod val="5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октября</a:t>
            </a:r>
          </a:p>
          <a:p>
            <a:pPr algn="ctr"/>
            <a:endParaRPr lang="ru-RU" sz="4400" dirty="0">
              <a:solidFill>
                <a:schemeClr val="accent3">
                  <a:lumMod val="5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1824 </a:t>
            </a:r>
            <a:endParaRPr lang="ru-RU" sz="4400" dirty="0">
              <a:solidFill>
                <a:schemeClr val="accent3">
                  <a:lumMod val="5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93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1196"/>
            <a:ext cx="4888577" cy="686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92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756" y="103981"/>
            <a:ext cx="4662487" cy="665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977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s622523.vk.me/v622523183/29ac6/ZWiB42k9Tt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2643" r="1263"/>
          <a:stretch/>
        </p:blipFill>
        <p:spPr bwMode="auto">
          <a:xfrm>
            <a:off x="0" y="0"/>
            <a:ext cx="9023230" cy="705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718" y="476672"/>
            <a:ext cx="727280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Mistral" panose="03090702030407020403" pitchFamily="66" charset="0"/>
              </a:rPr>
              <a:t>Вечер ясен и тих…</a:t>
            </a:r>
          </a:p>
          <a:p>
            <a:endParaRPr lang="ru-RU" sz="5400" dirty="0" smtClean="0">
              <a:solidFill>
                <a:schemeClr val="bg1"/>
              </a:solidFill>
              <a:latin typeface="Mistral" panose="03090702030407020403" pitchFamily="66" charset="0"/>
            </a:endParaRPr>
          </a:p>
          <a:p>
            <a:r>
              <a:rPr lang="ru-RU" sz="5400" dirty="0" smtClean="0">
                <a:solidFill>
                  <a:schemeClr val="bg1"/>
                </a:solidFill>
                <a:latin typeface="Mistral" panose="03090702030407020403" pitchFamily="66" charset="0"/>
              </a:rPr>
              <a:t>Спят в туманах поля</a:t>
            </a:r>
          </a:p>
          <a:p>
            <a:endParaRPr lang="ru-RU" sz="5400" dirty="0" smtClean="0">
              <a:solidFill>
                <a:schemeClr val="bg1"/>
              </a:solidFill>
              <a:latin typeface="Mistral" panose="03090702030407020403" pitchFamily="66" charset="0"/>
            </a:endParaRPr>
          </a:p>
          <a:p>
            <a:r>
              <a:rPr lang="ru-RU" sz="5400" dirty="0" smtClean="0">
                <a:solidFill>
                  <a:schemeClr val="bg1"/>
                </a:solidFill>
                <a:latin typeface="Mistral" panose="03090702030407020403" pitchFamily="66" charset="0"/>
              </a:rPr>
              <a:t>В голубых небесах</a:t>
            </a:r>
          </a:p>
          <a:p>
            <a:endParaRPr lang="ru-RU" sz="5400" dirty="0" smtClean="0">
              <a:solidFill>
                <a:schemeClr val="bg1"/>
              </a:solidFill>
              <a:latin typeface="Mistral" panose="03090702030407020403" pitchFamily="66" charset="0"/>
            </a:endParaRPr>
          </a:p>
          <a:p>
            <a:r>
              <a:rPr lang="ru-RU" sz="5400" dirty="0" smtClean="0">
                <a:solidFill>
                  <a:schemeClr val="bg1"/>
                </a:solidFill>
                <a:latin typeface="Mistral" panose="03090702030407020403" pitchFamily="66" charset="0"/>
              </a:rPr>
              <a:t>Ярко пышет заря.</a:t>
            </a:r>
            <a:endParaRPr lang="ru-RU" sz="5400" dirty="0">
              <a:solidFill>
                <a:schemeClr val="bg1"/>
              </a:solidFill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08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v.poexali.org/static/image/a/c/0/b/2/x_ac0b25bc2fd7f2f37cb77aee39de57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41" y="525806"/>
            <a:ext cx="8238377" cy="54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39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Olga_Voronec_-_Ehal_na_yarmarku_uhar-kupec_-_pesnya_na_osnove_stih._Ivana_Nikitina_1858_g.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7" y="85891"/>
            <a:ext cx="8903226" cy="66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80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g.yakaboo.ua/media/catalog/product/cache/1/image/540x/3a3e96696375076ca41f93a639ac6332/1/9/193022_6853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3"/>
            <a:ext cx="5143500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book-time.com.ua/image/cache/data/Melik/1.%20%D0%9A%D0%BE%D1%88%D0%BA%D0%B8%D0%BD%20%D0%B4%D0%BE%D0%BC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1284" r="9892"/>
          <a:stretch/>
        </p:blipFill>
        <p:spPr bwMode="auto">
          <a:xfrm>
            <a:off x="4399472" y="2156604"/>
            <a:ext cx="3743864" cy="47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26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lh3.ggpht.com/-J1GLJXsgSWA/UJVyUO395ZI/AAAAAAABUe0/aA7o2ekJnM0/clip_image005_thumb%25255B2%25255D.jpg?imgmax=8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0"/>
            <a:ext cx="5038725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1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78" y="0"/>
            <a:ext cx="5034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g1.liveinternet.ru/images/attach/c/8/99/698/99698259_large_17_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21" y="0"/>
            <a:ext cx="5105400" cy="665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5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etovidel.net/appended_files/big/503ccfd9508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2176"/>
            <a:ext cx="7902650" cy="5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7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lmasparseh.com/images/55e044664d1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29987"/>
            <a:ext cx="4608512" cy="694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2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71287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И</a:t>
            </a:r>
            <a:r>
              <a:rPr lang="ru-RU" sz="9600" dirty="0" smtClean="0">
                <a:solidFill>
                  <a:srgbClr val="0070C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г</a:t>
            </a:r>
            <a:r>
              <a:rPr lang="ru-RU" sz="9600" dirty="0" smtClean="0">
                <a:solidFill>
                  <a:srgbClr val="7030A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р</a:t>
            </a:r>
            <a:r>
              <a:rPr lang="ru-RU" sz="9600" dirty="0" smtClean="0">
                <a:solidFill>
                  <a:srgbClr val="FFFF0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а</a:t>
            </a:r>
            <a:r>
              <a:rPr lang="ru-RU" sz="9600" dirty="0" smtClean="0">
                <a:solidFill>
                  <a:srgbClr val="92D05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-</a:t>
            </a:r>
          </a:p>
          <a:p>
            <a:endParaRPr lang="ru-RU" sz="9600" dirty="0">
              <a:solidFill>
                <a:srgbClr val="92D050"/>
              </a:solidFill>
              <a:latin typeface="Comic Sans MS" panose="030F0702030302020204" pitchFamily="66" charset="0"/>
              <a:cs typeface="Kalinga" panose="020B0502040204020203" pitchFamily="34" charset="0"/>
            </a:endParaRPr>
          </a:p>
          <a:p>
            <a:r>
              <a:rPr lang="ru-RU" sz="9600" dirty="0" smtClean="0">
                <a:solidFill>
                  <a:srgbClr val="00206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в</a:t>
            </a:r>
            <a:r>
              <a:rPr lang="ru-RU" sz="9600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и</a:t>
            </a:r>
            <a:r>
              <a:rPr lang="ru-RU" sz="96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к</a:t>
            </a:r>
            <a:r>
              <a:rPr lang="ru-RU" sz="9600" dirty="0" smtClean="0">
                <a:solidFill>
                  <a:srgbClr val="00B0F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т</a:t>
            </a:r>
            <a:r>
              <a:rPr lang="ru-RU" sz="9600" dirty="0" smtClean="0">
                <a:solidFill>
                  <a:srgbClr val="FFFF0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о</a:t>
            </a:r>
            <a:r>
              <a:rPr lang="ru-RU" sz="9600" dirty="0" smtClean="0">
                <a:solidFill>
                  <a:srgbClr val="00B05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р</a:t>
            </a:r>
            <a:r>
              <a:rPr lang="ru-RU" sz="9600" dirty="0" smtClean="0">
                <a:solidFill>
                  <a:srgbClr val="7030A0"/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и</a:t>
            </a:r>
            <a:r>
              <a:rPr lang="ru-RU" sz="9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Kalinga" panose="020B0502040204020203" pitchFamily="34" charset="0"/>
              </a:rPr>
              <a:t>н</a:t>
            </a:r>
            <a:r>
              <a:rPr lang="ru-RU" sz="9600" dirty="0" smtClean="0">
                <a:latin typeface="Comic Sans MS" panose="030F0702030302020204" pitchFamily="66" charset="0"/>
                <a:cs typeface="Kalinga" panose="020B0502040204020203" pitchFamily="34" charset="0"/>
              </a:rPr>
              <a:t>а</a:t>
            </a:r>
            <a:endParaRPr lang="ru-RU" sz="9600" dirty="0">
              <a:latin typeface="Comic Sans MS" panose="030F0702030302020204" pitchFamily="66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44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6768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7030A0"/>
                </a:solidFill>
              </a:rPr>
              <a:t>Конкурс 1</a:t>
            </a:r>
            <a:r>
              <a:rPr lang="ru-RU" sz="9600" dirty="0" smtClean="0"/>
              <a:t>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r"/>
            <a:r>
              <a:rPr lang="ru-RU" sz="9600" dirty="0" smtClean="0">
                <a:solidFill>
                  <a:srgbClr val="FF0000"/>
                </a:solidFill>
              </a:rPr>
              <a:t>Загадки-            отгадки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6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lipartmania.ru/uploads/gallery/comthumb/328/paper-13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4041"/>
            <a:ext cx="6048672" cy="649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437326">
            <a:off x="2612528" y="1870831"/>
            <a:ext cx="41428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15 </a:t>
            </a:r>
          </a:p>
          <a:p>
            <a:pPr algn="ctr"/>
            <a:endParaRPr lang="ru-RU" sz="4400" dirty="0">
              <a:solidFill>
                <a:schemeClr val="accent6">
                  <a:lumMod val="5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о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ктября</a:t>
            </a:r>
          </a:p>
          <a:p>
            <a:pPr algn="ctr"/>
            <a:endParaRPr lang="ru-RU" sz="4400" dirty="0">
              <a:solidFill>
                <a:schemeClr val="accent6">
                  <a:lumMod val="5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atangChe" panose="02030609000101010101" pitchFamily="49" charset="-127"/>
                <a:ea typeface="BatangChe" panose="02030609000101010101" pitchFamily="49" charset="-127"/>
              </a:rPr>
              <a:t> 1809 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6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76672"/>
            <a:ext cx="78488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Шумит он в поле и в саду,</a:t>
            </a:r>
          </a:p>
          <a:p>
            <a:endParaRPr lang="ru-RU" sz="4800" dirty="0" smtClean="0"/>
          </a:p>
          <a:p>
            <a:r>
              <a:rPr lang="ru-RU" sz="4800" dirty="0" smtClean="0"/>
              <a:t>А в дом не попадёт</a:t>
            </a:r>
          </a:p>
          <a:p>
            <a:endParaRPr lang="ru-RU" sz="4800" dirty="0" smtClean="0"/>
          </a:p>
          <a:p>
            <a:r>
              <a:rPr lang="ru-RU" sz="4800" dirty="0" smtClean="0"/>
              <a:t>И никуда я не иду,</a:t>
            </a:r>
          </a:p>
          <a:p>
            <a:endParaRPr lang="ru-RU" sz="4800" dirty="0" smtClean="0"/>
          </a:p>
          <a:p>
            <a:r>
              <a:rPr lang="ru-RU" sz="4800" dirty="0" smtClean="0"/>
              <a:t>Покуда он идёт</a:t>
            </a:r>
          </a:p>
          <a:p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04152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5.vashgorod.ru/uploads/images/news/t5/f87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0" t="7569" r="4071" b="-7186"/>
          <a:stretch/>
        </p:blipFill>
        <p:spPr bwMode="auto">
          <a:xfrm>
            <a:off x="0" y="260648"/>
            <a:ext cx="8212347" cy="616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0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7632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Бьют его рукой и палкой.</a:t>
            </a:r>
          </a:p>
          <a:p>
            <a:endParaRPr lang="ru-RU" sz="4800" dirty="0" smtClean="0"/>
          </a:p>
          <a:p>
            <a:r>
              <a:rPr lang="ru-RU" sz="4800" dirty="0" smtClean="0"/>
              <a:t>Никому его не жалко.</a:t>
            </a:r>
          </a:p>
          <a:p>
            <a:endParaRPr lang="ru-RU" sz="4800" dirty="0" smtClean="0"/>
          </a:p>
          <a:p>
            <a:r>
              <a:rPr lang="ru-RU" sz="4800" dirty="0" smtClean="0"/>
              <a:t>А за что беднягу бьют?</a:t>
            </a:r>
          </a:p>
          <a:p>
            <a:endParaRPr lang="ru-RU" sz="4800" dirty="0" smtClean="0"/>
          </a:p>
          <a:p>
            <a:r>
              <a:rPr lang="ru-RU" sz="4800" dirty="0" smtClean="0"/>
              <a:t>Аза то, что он надут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556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midlight.ru/img/p/112605-20088-thickbo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74888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Всегда шагаем мы вдвоём,</a:t>
            </a:r>
          </a:p>
          <a:p>
            <a:endParaRPr lang="ru-RU" sz="4400" dirty="0" smtClean="0"/>
          </a:p>
          <a:p>
            <a:r>
              <a:rPr lang="ru-RU" sz="4400" dirty="0" smtClean="0"/>
              <a:t>Похожие, как братья.</a:t>
            </a:r>
          </a:p>
          <a:p>
            <a:endParaRPr lang="ru-RU" sz="4400" dirty="0" smtClean="0"/>
          </a:p>
          <a:p>
            <a:r>
              <a:rPr lang="ru-RU" sz="4400" dirty="0" smtClean="0"/>
              <a:t>Мы за обедом под столом</a:t>
            </a:r>
          </a:p>
          <a:p>
            <a:endParaRPr lang="ru-RU" sz="4400" dirty="0" smtClean="0"/>
          </a:p>
          <a:p>
            <a:r>
              <a:rPr lang="ru-RU" sz="4400" dirty="0" smtClean="0"/>
              <a:t>А ночью под кроватью!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264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hovrashok.com.ua/images/Jan/10/4a91b8ff283d17d455f5718f512fdd92/mini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48577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2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4168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Принялась она за дело,</a:t>
            </a:r>
          </a:p>
          <a:p>
            <a:endParaRPr lang="ru-RU" sz="4800" dirty="0" smtClean="0"/>
          </a:p>
          <a:p>
            <a:r>
              <a:rPr lang="ru-RU" sz="4800" dirty="0" smtClean="0"/>
              <a:t>Завизжала и запела</a:t>
            </a:r>
          </a:p>
          <a:p>
            <a:endParaRPr lang="ru-RU" sz="4800" dirty="0" smtClean="0"/>
          </a:p>
          <a:p>
            <a:r>
              <a:rPr lang="ru-RU" sz="4800" dirty="0" smtClean="0"/>
              <a:t>Ела, ела дуб, дуб</a:t>
            </a:r>
          </a:p>
          <a:p>
            <a:endParaRPr lang="ru-RU" sz="4800" dirty="0" smtClean="0"/>
          </a:p>
          <a:p>
            <a:r>
              <a:rPr lang="ru-RU" sz="4800" dirty="0" smtClean="0"/>
              <a:t>Поломала зуб, зуб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9057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s628120.vk.me/v628120764/6957/IDa9xnaFmz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575310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7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6912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Под Новый год пришёл он в дом</a:t>
            </a:r>
          </a:p>
          <a:p>
            <a:endParaRPr lang="ru-RU" sz="3200" dirty="0" smtClean="0"/>
          </a:p>
          <a:p>
            <a:r>
              <a:rPr lang="ru-RU" sz="3200" dirty="0" smtClean="0"/>
              <a:t>Таким румяным толстяком.</a:t>
            </a:r>
          </a:p>
          <a:p>
            <a:endParaRPr lang="ru-RU" sz="3200" dirty="0" smtClean="0"/>
          </a:p>
          <a:p>
            <a:r>
              <a:rPr lang="ru-RU" sz="3200" dirty="0" smtClean="0"/>
              <a:t>Но с каждым днём терял он вес</a:t>
            </a:r>
          </a:p>
          <a:p>
            <a:r>
              <a:rPr lang="ru-RU" sz="3200" dirty="0" smtClean="0"/>
              <a:t> </a:t>
            </a:r>
          </a:p>
          <a:p>
            <a:r>
              <a:rPr lang="ru-RU" sz="3200" dirty="0" smtClean="0"/>
              <a:t>И наконец совсем исчез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017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2563"/>
            <a:ext cx="6048375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0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zlov.ru/tw_files2/urls_1/18/d-17989/17989_html_58aec8f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8" t="274" r="11564" b="1883"/>
          <a:stretch/>
        </p:blipFill>
        <p:spPr bwMode="auto">
          <a:xfrm>
            <a:off x="-828600" y="0"/>
            <a:ext cx="9081445" cy="687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66453"/>
            <a:ext cx="74168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Mistral" panose="03090702030407020403" pitchFamily="66" charset="0"/>
              </a:rPr>
              <a:t>Вся жизнь моя – как сине море</a:t>
            </a:r>
          </a:p>
          <a:p>
            <a:endParaRPr lang="ru-RU" sz="9600" b="1" dirty="0" smtClean="0">
              <a:solidFill>
                <a:schemeClr val="tx2">
                  <a:lumMod val="75000"/>
                </a:schemeClr>
              </a:solidFill>
              <a:latin typeface="Mistral" panose="03090702030407020403" pitchFamily="66" charset="0"/>
            </a:endParaRPr>
          </a:p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Mistral" panose="03090702030407020403" pitchFamily="66" charset="0"/>
              </a:rPr>
              <a:t>С ветрами буйными в раздоре</a:t>
            </a:r>
          </a:p>
          <a:p>
            <a:endParaRPr lang="ru-RU" sz="5400" b="1" dirty="0" smtClean="0">
              <a:solidFill>
                <a:schemeClr val="tx2">
                  <a:lumMod val="75000"/>
                </a:schemeClr>
              </a:solidFill>
              <a:latin typeface="Mistral" panose="03090702030407020403" pitchFamily="66" charset="0"/>
            </a:endParaRPr>
          </a:p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Mistral" panose="03090702030407020403" pitchFamily="66" charset="0"/>
              </a:rPr>
              <a:t>Бушует, пенится, кипит</a:t>
            </a:r>
          </a:p>
          <a:p>
            <a:endParaRPr lang="ru-RU" sz="5400" b="1" dirty="0" smtClean="0">
              <a:solidFill>
                <a:schemeClr val="tx2">
                  <a:lumMod val="75000"/>
                </a:schemeClr>
              </a:solidFill>
              <a:latin typeface="Mistral" panose="03090702030407020403" pitchFamily="66" charset="0"/>
            </a:endParaRPr>
          </a:p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Mistral" panose="03090702030407020403" pitchFamily="66" charset="0"/>
              </a:rPr>
              <a:t>Волнами плещет и шумит…</a:t>
            </a:r>
            <a:endParaRPr lang="ru-RU" sz="54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712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Что такое перед нами:</a:t>
            </a:r>
          </a:p>
          <a:p>
            <a:r>
              <a:rPr lang="ru-RU" sz="4800" dirty="0" smtClean="0"/>
              <a:t>Две оглобли за ушами,</a:t>
            </a:r>
          </a:p>
          <a:p>
            <a:r>
              <a:rPr lang="ru-RU" sz="4800" dirty="0" smtClean="0"/>
              <a:t>На глазах по колесу</a:t>
            </a:r>
          </a:p>
          <a:p>
            <a:r>
              <a:rPr lang="ru-RU" sz="4800" dirty="0" smtClean="0"/>
              <a:t>И сиделка на носу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250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netoptik.ru/image/cache/data/articles/foto%20articles/optika%20ochki-62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5905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2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764704"/>
            <a:ext cx="6912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«Продолжи строчку»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1987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0"/>
            <a:ext cx="748883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Не хотел котёнок мыться – опрокинул он… </a:t>
            </a:r>
          </a:p>
          <a:p>
            <a:r>
              <a:rPr lang="ru-RU" sz="3600" dirty="0"/>
              <a:t>к</a:t>
            </a:r>
            <a:r>
              <a:rPr lang="ru-RU" sz="3600" dirty="0" smtClean="0"/>
              <a:t>орытце</a:t>
            </a:r>
          </a:p>
          <a:p>
            <a:r>
              <a:rPr lang="ru-RU" sz="3600" dirty="0" smtClean="0"/>
              <a:t>У </a:t>
            </a:r>
            <a:r>
              <a:rPr lang="ru-RU" sz="3600" dirty="0" err="1" smtClean="0"/>
              <a:t>Ваньки,у</a:t>
            </a:r>
            <a:r>
              <a:rPr lang="ru-RU" sz="3600" dirty="0" smtClean="0"/>
              <a:t> </a:t>
            </a:r>
            <a:r>
              <a:rPr lang="ru-RU" sz="3600" dirty="0" err="1" smtClean="0"/>
              <a:t>Встаньки</a:t>
            </a:r>
            <a:r>
              <a:rPr lang="ru-RU" sz="3600" dirty="0" smtClean="0"/>
              <a:t> несчастные.. </a:t>
            </a:r>
          </a:p>
          <a:p>
            <a:r>
              <a:rPr lang="ru-RU" sz="3600" dirty="0" smtClean="0"/>
              <a:t>няньки</a:t>
            </a:r>
          </a:p>
          <a:p>
            <a:r>
              <a:rPr lang="ru-RU" sz="3600" dirty="0" smtClean="0"/>
              <a:t>Мой весёлый звонкий… </a:t>
            </a:r>
          </a:p>
          <a:p>
            <a:r>
              <a:rPr lang="ru-RU" sz="3600" dirty="0" smtClean="0"/>
              <a:t>мяч</a:t>
            </a:r>
          </a:p>
          <a:p>
            <a:r>
              <a:rPr lang="ru-RU" sz="3600" dirty="0" smtClean="0"/>
              <a:t>Выдали даме на станции четыре зелёных… </a:t>
            </a:r>
          </a:p>
          <a:p>
            <a:r>
              <a:rPr lang="ru-RU" sz="3600" dirty="0" smtClean="0"/>
              <a:t>квитанции</a:t>
            </a:r>
          </a:p>
          <a:p>
            <a:r>
              <a:rPr lang="ru-RU" sz="3600" dirty="0" smtClean="0"/>
              <a:t>Вместо шапки на ходу он надел…</a:t>
            </a:r>
          </a:p>
          <a:p>
            <a:r>
              <a:rPr lang="ru-RU" sz="3600" dirty="0" smtClean="0"/>
              <a:t> сковороду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1737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6840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Угадай героя произведения С.Я Маршака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7302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lisschool18.ucoz.ua/2014-15/post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1196752"/>
            <a:ext cx="3810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16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5328"/>
            <a:ext cx="80486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12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likebook.ru/store/pictures/124/124177/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4762500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977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19325"/>
            <a:ext cx="5715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795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cs629131.vk.me/v629131913/663e/wk00NGX1C-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453390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98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lub.foto.ru/gallery/images/photo/2012/07/23/20145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-114" r="11012"/>
          <a:stretch/>
        </p:blipFill>
        <p:spPr bwMode="auto">
          <a:xfrm>
            <a:off x="87" y="0"/>
            <a:ext cx="81880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ooksbest.org/books/koltsov-alekse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208" y="620687"/>
            <a:ext cx="3024336" cy="4037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359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852"/>
            <a:ext cx="754492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61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0070C0"/>
                </a:solidFill>
              </a:rPr>
              <a:t>Конкурс 2</a:t>
            </a:r>
            <a:r>
              <a:rPr lang="ru-RU" sz="7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7200" dirty="0" smtClean="0">
                <a:solidFill>
                  <a:srgbClr val="FF0000"/>
                </a:solidFill>
              </a:rPr>
              <a:t>Угадай </a:t>
            </a:r>
            <a:r>
              <a:rPr lang="ru-RU" sz="7200" dirty="0" smtClean="0">
                <a:solidFill>
                  <a:srgbClr val="FF0000"/>
                </a:solidFill>
              </a:rPr>
              <a:t>произведение С.Я. Маршака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1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61926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/>
              <a:t>Разгадай анаграмму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7043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0"/>
            <a:ext cx="69127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Ж </a:t>
            </a:r>
          </a:p>
          <a:p>
            <a:r>
              <a:rPr lang="ru-RU" sz="9600" dirty="0" smtClean="0"/>
              <a:t>     га </a:t>
            </a:r>
          </a:p>
          <a:p>
            <a:r>
              <a:rPr lang="ru-RU" sz="9600" dirty="0" smtClean="0"/>
              <a:t>          ба</a:t>
            </a:r>
          </a:p>
          <a:p>
            <a:r>
              <a:rPr lang="ru-RU" sz="9600" dirty="0"/>
              <a:t>б</a:t>
            </a:r>
            <a:r>
              <a:rPr lang="ru-RU" sz="9600" dirty="0" smtClean="0"/>
              <a:t>агаж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245018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0197" y="1395249"/>
            <a:ext cx="7189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/>
              <a:t>                      </a:t>
            </a:r>
            <a:r>
              <a:rPr lang="ru-RU" sz="7200" dirty="0" err="1"/>
              <a:t>ст</a:t>
            </a:r>
            <a:endParaRPr lang="ru-RU" sz="7200" dirty="0"/>
          </a:p>
          <a:p>
            <a:r>
              <a:rPr lang="ru-RU" sz="7200" dirty="0"/>
              <a:t>               ан</a:t>
            </a:r>
          </a:p>
          <a:p>
            <a:r>
              <a:rPr lang="ru-RU" sz="7200" dirty="0"/>
              <a:t>  ц</a:t>
            </a:r>
          </a:p>
          <a:p>
            <a:r>
              <a:rPr lang="ru-RU" sz="7200" dirty="0"/>
              <a:t>     </a:t>
            </a:r>
            <a:r>
              <a:rPr lang="ru-RU" sz="7200" dirty="0" err="1"/>
              <a:t>ия</a:t>
            </a:r>
            <a:endParaRPr lang="ru-RU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5545522" y="4901105"/>
            <a:ext cx="352950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50" dirty="0"/>
              <a:t>станция</a:t>
            </a:r>
          </a:p>
        </p:txBody>
      </p:sp>
    </p:spTree>
    <p:extLst>
      <p:ext uri="{BB962C8B-B14F-4D97-AF65-F5344CB8AC3E}">
        <p14:creationId xmlns:p14="http://schemas.microsoft.com/office/powerpoint/2010/main" val="166742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9823" y="1619907"/>
            <a:ext cx="63318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/>
              <a:t>че</a:t>
            </a:r>
          </a:p>
          <a:p>
            <a:r>
              <a:rPr lang="ru-RU" sz="7200" dirty="0"/>
              <a:t>           </a:t>
            </a:r>
            <a:r>
              <a:rPr lang="ru-RU" sz="7200" dirty="0" err="1"/>
              <a:t>мо</a:t>
            </a:r>
            <a:endParaRPr lang="ru-RU" sz="7200" dirty="0"/>
          </a:p>
          <a:p>
            <a:r>
              <a:rPr lang="ru-RU" sz="7200" dirty="0"/>
              <a:t>дан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3304" y="4918841"/>
            <a:ext cx="33698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/>
              <a:t>чемодан</a:t>
            </a:r>
          </a:p>
        </p:txBody>
      </p:sp>
    </p:spTree>
    <p:extLst>
      <p:ext uri="{BB962C8B-B14F-4D97-AF65-F5344CB8AC3E}">
        <p14:creationId xmlns:p14="http://schemas.microsoft.com/office/powerpoint/2010/main" val="245199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242" y="898634"/>
            <a:ext cx="87971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/>
              <a:t>со</a:t>
            </a:r>
          </a:p>
          <a:p>
            <a:pPr algn="r"/>
            <a:r>
              <a:rPr lang="ru-RU" sz="6600" dirty="0"/>
              <a:t>ба</a:t>
            </a:r>
          </a:p>
          <a:p>
            <a:r>
              <a:rPr lang="ru-RU" sz="6600" dirty="0" err="1"/>
              <a:t>чон</a:t>
            </a:r>
            <a:endParaRPr lang="ru-RU" sz="6600" dirty="0"/>
          </a:p>
          <a:p>
            <a:r>
              <a:rPr lang="ru-RU" sz="6600" dirty="0"/>
              <a:t>              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69832" y="4695325"/>
            <a:ext cx="345306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/>
              <a:t>собачонка</a:t>
            </a:r>
          </a:p>
        </p:txBody>
      </p:sp>
    </p:spTree>
    <p:extLst>
      <p:ext uri="{BB962C8B-B14F-4D97-AF65-F5344CB8AC3E}">
        <p14:creationId xmlns:p14="http://schemas.microsoft.com/office/powerpoint/2010/main" val="382495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7316" y="1767709"/>
            <a:ext cx="66096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dirty="0" err="1"/>
              <a:t>Ди</a:t>
            </a:r>
            <a:endParaRPr lang="ru-RU" sz="7200" dirty="0"/>
          </a:p>
          <a:p>
            <a:r>
              <a:rPr lang="ru-RU" sz="7200" dirty="0"/>
              <a:t>                                  </a:t>
            </a:r>
            <a:r>
              <a:rPr lang="ru-RU" sz="7200" dirty="0" err="1"/>
              <a:t>ван</a:t>
            </a:r>
            <a:r>
              <a:rPr lang="ru-RU" sz="72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156" y="4741480"/>
            <a:ext cx="25362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dirty="0"/>
              <a:t>диван</a:t>
            </a:r>
          </a:p>
        </p:txBody>
      </p:sp>
    </p:spTree>
    <p:extLst>
      <p:ext uri="{BB962C8B-B14F-4D97-AF65-F5344CB8AC3E}">
        <p14:creationId xmlns:p14="http://schemas.microsoft.com/office/powerpoint/2010/main" val="143879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20688"/>
            <a:ext cx="66247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0070C0"/>
                </a:solidFill>
              </a:rPr>
              <a:t>Конкурс 3 </a:t>
            </a:r>
          </a:p>
          <a:p>
            <a:endParaRPr lang="ru-RU" sz="9600" dirty="0"/>
          </a:p>
          <a:p>
            <a:r>
              <a:rPr lang="ru-RU" sz="9600" dirty="0" smtClean="0">
                <a:solidFill>
                  <a:srgbClr val="FF0000"/>
                </a:solidFill>
              </a:rPr>
              <a:t>«Назови животное»</a:t>
            </a:r>
            <a:endParaRPr lang="ru-RU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408712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340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9" y="476672"/>
            <a:ext cx="887918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6443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5788"/>
            <a:ext cx="714375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624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08720"/>
            <a:ext cx="8082472" cy="504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6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422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8199672" cy="46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6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http://www.zszbraslavice.cz/gallery/139422702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8126450" cy="609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61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81" y="71321"/>
            <a:ext cx="6105535" cy="678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1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0679"/>
            <a:ext cx="2348855" cy="260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8073"/>
            <a:ext cx="25241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29000"/>
            <a:ext cx="23812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1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533400"/>
            <a:ext cx="5412436" cy="4767808"/>
          </a:xfrm>
        </p:spPr>
        <p:txBody>
          <a:bodyPr/>
          <a:lstStyle/>
          <a:p>
            <a:r>
              <a:rPr lang="ru-RU" sz="8000" dirty="0" smtClean="0">
                <a:latin typeface="Mistral" panose="03090702030407020403" pitchFamily="66" charset="0"/>
              </a:rPr>
              <a:t>До Новых</a:t>
            </a:r>
            <a:br>
              <a:rPr lang="ru-RU" sz="8000" dirty="0" smtClean="0">
                <a:latin typeface="Mistral" panose="03090702030407020403" pitchFamily="66" charset="0"/>
              </a:rPr>
            </a:br>
            <a:r>
              <a:rPr lang="ru-RU" sz="8000" dirty="0">
                <a:latin typeface="Mistral" panose="03090702030407020403" pitchFamily="66" charset="0"/>
              </a:rPr>
              <a:t/>
            </a:r>
            <a:br>
              <a:rPr lang="ru-RU" sz="8000" dirty="0">
                <a:latin typeface="Mistral" panose="03090702030407020403" pitchFamily="66" charset="0"/>
              </a:rPr>
            </a:br>
            <a:r>
              <a:rPr lang="ru-RU" sz="8000" dirty="0" smtClean="0">
                <a:latin typeface="Mistral" panose="03090702030407020403" pitchFamily="66" charset="0"/>
              </a:rPr>
              <a:t> встреч!</a:t>
            </a:r>
            <a:endParaRPr lang="ru-RU" sz="8000" dirty="0">
              <a:latin typeface="Mistral" panose="03090702030407020403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1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848838" cy="620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89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ndriyak.ru/uploads/2011/03/IMG_6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-10582"/>
            <a:ext cx="5075307" cy="686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6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014100" cy="370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140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657</TotalTime>
  <Words>476</Words>
  <Application>Microsoft Office PowerPoint</Application>
  <PresentationFormat>Экран (4:3)</PresentationFormat>
  <Paragraphs>210</Paragraphs>
  <Slides>67</Slides>
  <Notes>50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6" baseType="lpstr">
      <vt:lpstr>BatangChe</vt:lpstr>
      <vt:lpstr>Calibri</vt:lpstr>
      <vt:lpstr>Comic Sans MS</vt:lpstr>
      <vt:lpstr>Kalinga</vt:lpstr>
      <vt:lpstr>Mistral</vt:lpstr>
      <vt:lpstr>Trebuchet MS</vt:lpstr>
      <vt:lpstr>Wingdings</vt:lpstr>
      <vt:lpstr>Wingdings 2</vt:lpstr>
      <vt:lpstr>Изящная</vt:lpstr>
      <vt:lpstr>Календарь знаменательных дат и событий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Новых   встреч!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Календарь знаменательных дат и событий </dc:title>
  <dc:creator>Ольга</dc:creator>
  <cp:lastModifiedBy>usr</cp:lastModifiedBy>
  <cp:revision>38</cp:revision>
  <dcterms:created xsi:type="dcterms:W3CDTF">2015-10-22T12:53:20Z</dcterms:created>
  <dcterms:modified xsi:type="dcterms:W3CDTF">2015-11-12T12:11:52Z</dcterms:modified>
</cp:coreProperties>
</file>