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84" r:id="rId8"/>
    <p:sldId id="285" r:id="rId9"/>
    <p:sldId id="286" r:id="rId10"/>
    <p:sldId id="288" r:id="rId11"/>
    <p:sldId id="289" r:id="rId12"/>
    <p:sldId id="287" r:id="rId13"/>
    <p:sldId id="291" r:id="rId14"/>
    <p:sldId id="290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40A58"/>
    <a:srgbClr val="9751CB"/>
    <a:srgbClr val="F97B35"/>
    <a:srgbClr val="F8B552"/>
    <a:srgbClr val="21F321"/>
    <a:srgbClr val="FF6600"/>
    <a:srgbClr val="0000D0"/>
    <a:srgbClr val="F7A835"/>
    <a:srgbClr val="843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12000">
              <a:srgbClr val="FF6633"/>
            </a:gs>
            <a:gs pos="53000">
              <a:srgbClr val="FFFF00"/>
            </a:gs>
            <a:gs pos="69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0525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опыта работы по реализации семейного проекта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970" y="2132856"/>
            <a:ext cx="8838060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15000">
                      <a:srgbClr val="E65451"/>
                    </a:gs>
                    <a:gs pos="0">
                      <a:schemeClr val="bg1"/>
                    </a:gs>
                    <a:gs pos="51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«Мама и малыш в мире природы»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15000">
                      <a:srgbClr val="E65451"/>
                    </a:gs>
                    <a:gs pos="0">
                      <a:schemeClr val="bg1"/>
                    </a:gs>
                    <a:gs pos="51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использованием музыкальной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15000">
                      <a:srgbClr val="E65451"/>
                    </a:gs>
                    <a:gs pos="0">
                      <a:schemeClr val="bg1"/>
                    </a:gs>
                    <a:gs pos="51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изобразительной видов деятельности </a:t>
            </a:r>
          </a:p>
        </p:txBody>
      </p:sp>
      <p:sp>
        <p:nvSpPr>
          <p:cNvPr id="10" name="Поле 3"/>
          <p:cNvSpPr txBox="1"/>
          <p:nvPr/>
        </p:nvSpPr>
        <p:spPr>
          <a:xfrm>
            <a:off x="2857500" y="6093296"/>
            <a:ext cx="3429000" cy="574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г. Каменск-Уральский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2017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4309853"/>
            <a:ext cx="34955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Нагаева Екатерина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Минежановна</a:t>
            </a: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Говорухина Светлана Викторовна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mbdou1-krop.ru/wp-content/uploads/2015/06/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626981"/>
            <a:ext cx="3024336" cy="275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052" y="92766"/>
            <a:ext cx="413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1265316"/>
            <a:ext cx="7528499" cy="5018999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</p:spTree>
    <p:extLst>
      <p:ext uri="{BB962C8B-B14F-4D97-AF65-F5344CB8AC3E}">
        <p14:creationId xmlns:p14="http://schemas.microsoft.com/office/powerpoint/2010/main" val="12564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45" y="839438"/>
            <a:ext cx="5102064" cy="2876163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1" y="4003293"/>
            <a:ext cx="4691051" cy="2644466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15101" b="4332"/>
          <a:stretch/>
        </p:blipFill>
        <p:spPr>
          <a:xfrm>
            <a:off x="5124392" y="4024965"/>
            <a:ext cx="3710609" cy="2622794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0574" y="28526"/>
            <a:ext cx="4818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4629"/>
          <a:stretch/>
        </p:blipFill>
        <p:spPr>
          <a:xfrm>
            <a:off x="145774" y="1009477"/>
            <a:ext cx="4630178" cy="2236077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7"/>
          <a:stretch/>
        </p:blipFill>
        <p:spPr>
          <a:xfrm>
            <a:off x="279010" y="3697592"/>
            <a:ext cx="4082732" cy="2496156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38" y="1579935"/>
            <a:ext cx="3966606" cy="2236077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01" y="4134679"/>
            <a:ext cx="4504675" cy="2530404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77699" y="100480"/>
            <a:ext cx="3484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игры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2" y="182944"/>
            <a:ext cx="5623048" cy="3169856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14230" r="5653" b="9828"/>
          <a:stretch/>
        </p:blipFill>
        <p:spPr>
          <a:xfrm>
            <a:off x="371060" y="3472070"/>
            <a:ext cx="6692348" cy="3173141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5592" y="209450"/>
            <a:ext cx="208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елаксация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2" y="0"/>
            <a:ext cx="310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Ритуал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прощания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6" y="2975084"/>
            <a:ext cx="6639339" cy="3742765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1" y="97839"/>
            <a:ext cx="4784035" cy="2687327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</p:spTree>
    <p:extLst>
      <p:ext uri="{BB962C8B-B14F-4D97-AF65-F5344CB8AC3E}">
        <p14:creationId xmlns:p14="http://schemas.microsoft.com/office/powerpoint/2010/main" val="25912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12000">
              <a:srgbClr val="FF6633"/>
            </a:gs>
            <a:gs pos="53000">
              <a:srgbClr val="FFFF00"/>
            </a:gs>
            <a:gs pos="69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 результате наших занятий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поверили в свои возможности;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Научились слушать музыку и согласовывать пение с движением, проявлять свои творческие способности;</a:t>
            </a:r>
          </a:p>
          <a:p>
            <a:pPr marL="571500" lvl="0" indent="-5715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стали лучше понимать своего ребенка, чувствовать его потребности и желания;</a:t>
            </a:r>
          </a:p>
          <a:p>
            <a:pPr marL="571500" lvl="0" indent="-5715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и дети испытали радость от взаимодействия с собой и окружающими.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17000">
              <a:srgbClr val="21D6E0"/>
            </a:gs>
            <a:gs pos="42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15882"/>
            <a:ext cx="86974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Развитие внимания, воображения, мышления и речи, музыкального слуха, фантазии.</a:t>
            </a: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Развитие эмоционально-выразительных движений под музыку, координации.</a:t>
            </a: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Формирование доверительных отношений педагогов с родителями.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70" y="0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пространство, где родители и дети получат удовольствие от игры, движения под музыку, общения друг 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6579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27000">
              <a:srgbClr val="00B050"/>
            </a:gs>
            <a:gs pos="71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90143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40A58"/>
                </a:solidFill>
                <a:latin typeface="Times New Roman" pitchFamily="18" charset="0"/>
                <a:cs typeface="Times New Roman" pitchFamily="18" charset="0"/>
              </a:rPr>
              <a:t>Семейный проект </a:t>
            </a:r>
          </a:p>
          <a:p>
            <a:pPr algn="ctr"/>
            <a:r>
              <a:rPr lang="ru-RU" sz="32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«МАМА И МАЛЫШ В МИРЕ ПРИРОДЫ»</a:t>
            </a:r>
          </a:p>
          <a:p>
            <a:pPr algn="ctr"/>
            <a:endParaRPr lang="ru-RU" sz="2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занятий, 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раза в неделю, 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с «мамой»,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«мама +» , 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длительность 45 минут.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576" y="3933056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одежды.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Футболка или майка.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Спортивные</a:t>
            </a: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брюки или бриджи.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Балетки, чешки или носки.</a:t>
            </a:r>
          </a:p>
        </p:txBody>
      </p:sp>
    </p:spTree>
    <p:extLst>
      <p:ext uri="{BB962C8B-B14F-4D97-AF65-F5344CB8AC3E}">
        <p14:creationId xmlns:p14="http://schemas.microsoft.com/office/powerpoint/2010/main" val="37556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000">
              <a:srgbClr val="99CCFF"/>
            </a:gs>
            <a:gs pos="16000">
              <a:srgbClr val="9966FF"/>
            </a:gs>
            <a:gs pos="90000">
              <a:srgbClr val="9751CB"/>
            </a:gs>
            <a:gs pos="95000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Правила группы «Мама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ctr">
              <a:buClr>
                <a:srgbClr val="FFFF00"/>
              </a:buCl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Говорить от первого лица. Каждый участник говорит за себя, от своего имени.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Правило закрытой двери. Обязательное участие в работе группы в течение всего времени.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Конфиденциальность (неразглашение обсуждаемых проблем за пределами группы).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Право каждого члена группы сказать «стоп» - прекратить обсуждение его проблем.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Безопасность. Своя безопасность, других и окружающей среды.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Выключать телефон. Коробочка для телефонов.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Правило открытой двери. Ведущие открыты для общения, ответов на вопросы по телефону или лично, если доработали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18871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000">
              <a:srgbClr val="99CCFF"/>
            </a:gs>
            <a:gs pos="16000">
              <a:srgbClr val="9966FF"/>
            </a:gs>
            <a:gs pos="90000">
              <a:srgbClr val="9751CB"/>
            </a:gs>
            <a:gs pos="95000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5866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Правила группы «Мама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+».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Конфиденциальность (неразглашение обсуждаемых проблем за пределами группы).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Выключать телефон. Коробочка для телефонов.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Безопасность. Своя безопасность, других и окружающей среды.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Любое движение, которое мы делаем, должно быть комфортно и для мамы и для ребенка. В случае неготовности что-то повторить, мама находит творческий способ реализовать предложенное движение по-другому.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Устанавливайте с ребенком контакт глаза в глаза. Это один из способов установления и поддержания контакта мамы и ребенка, а также понимания и считывания его сигналов на конкретное упражнение или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40563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1668" r="28889" b="2695"/>
          <a:stretch/>
        </p:blipFill>
        <p:spPr>
          <a:xfrm rot="5400000">
            <a:off x="757033" y="1706599"/>
            <a:ext cx="2332382" cy="2623930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1588"/>
          <a:stretch/>
        </p:blipFill>
        <p:spPr>
          <a:xfrm>
            <a:off x="498616" y="4418397"/>
            <a:ext cx="2849217" cy="2211294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7494" r="6667"/>
          <a:stretch/>
        </p:blipFill>
        <p:spPr>
          <a:xfrm>
            <a:off x="3776870" y="216608"/>
            <a:ext cx="4898124" cy="3091908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6" y="3575682"/>
            <a:ext cx="4707654" cy="2644422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-157367" y="535223"/>
            <a:ext cx="3823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F40A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называешь эмоции, то ты ими управляешь. </a:t>
            </a:r>
            <a:endParaRPr lang="ru-RU" sz="1050" dirty="0">
              <a:solidFill>
                <a:srgbClr val="F40A58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F40A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нет, то они управляют тобой.</a:t>
            </a:r>
            <a:endParaRPr lang="ru-RU" sz="2400" dirty="0">
              <a:solidFill>
                <a:srgbClr val="F40A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36" y="-96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«Рефлексия»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r="9522"/>
          <a:stretch/>
        </p:blipFill>
        <p:spPr>
          <a:xfrm>
            <a:off x="513133" y="856775"/>
            <a:ext cx="3737114" cy="2776861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26" y="523220"/>
            <a:ext cx="4446881" cy="2497939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3964702"/>
            <a:ext cx="4532243" cy="2554941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12880" r="12754"/>
          <a:stretch/>
        </p:blipFill>
        <p:spPr>
          <a:xfrm>
            <a:off x="5075582" y="3728424"/>
            <a:ext cx="3949148" cy="2791219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18053" y="0"/>
            <a:ext cx="454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и знакомство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20287" r="18508" b="5515"/>
          <a:stretch/>
        </p:blipFill>
        <p:spPr>
          <a:xfrm>
            <a:off x="333709" y="961105"/>
            <a:ext cx="4195209" cy="2760006"/>
          </a:xfrm>
          <a:prstGeom prst="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12881" r="5753"/>
          <a:stretch/>
        </p:blipFill>
        <p:spPr>
          <a:xfrm>
            <a:off x="4788411" y="145774"/>
            <a:ext cx="4146496" cy="3101009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t="10895" r="10496" b="16204"/>
          <a:stretch/>
        </p:blipFill>
        <p:spPr>
          <a:xfrm>
            <a:off x="172278" y="4216439"/>
            <a:ext cx="3882887" cy="2372140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1576" r="10435" b="33858"/>
          <a:stretch/>
        </p:blipFill>
        <p:spPr>
          <a:xfrm>
            <a:off x="4158159" y="3997554"/>
            <a:ext cx="4776748" cy="2393141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0519" y="145774"/>
            <a:ext cx="4218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EE7F2"/>
            </a:gs>
            <a:gs pos="21000">
              <a:srgbClr val="F7A835"/>
            </a:gs>
            <a:gs pos="49000">
              <a:srgbClr val="FF6600"/>
            </a:gs>
            <a:gs pos="95000">
              <a:srgbClr val="F8B55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43" y="195350"/>
            <a:ext cx="5316426" cy="2997004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5985" r="10869" b="13847"/>
          <a:stretch/>
        </p:blipFill>
        <p:spPr>
          <a:xfrm>
            <a:off x="234634" y="3355611"/>
            <a:ext cx="5671931" cy="3303315"/>
          </a:xfrm>
          <a:prstGeom prst="round2DiagRect">
            <a:avLst/>
          </a:prstGeom>
          <a:ln w="28575">
            <a:solidFill>
              <a:srgbClr val="9751C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2454" y="82808"/>
            <a:ext cx="3365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40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sz="2800" b="1" dirty="0">
              <a:solidFill>
                <a:srgbClr val="F40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430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RePack by Diakov</cp:lastModifiedBy>
  <cp:revision>33</cp:revision>
  <dcterms:created xsi:type="dcterms:W3CDTF">2013-10-16T04:01:51Z</dcterms:created>
  <dcterms:modified xsi:type="dcterms:W3CDTF">2017-04-10T00:32:51Z</dcterms:modified>
</cp:coreProperties>
</file>