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8" r:id="rId4"/>
    <p:sldId id="260" r:id="rId5"/>
    <p:sldId id="277" r:id="rId6"/>
    <p:sldId id="259" r:id="rId7"/>
    <p:sldId id="261" r:id="rId8"/>
    <p:sldId id="262" r:id="rId9"/>
    <p:sldId id="263" r:id="rId10"/>
    <p:sldId id="268" r:id="rId11"/>
    <p:sldId id="27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13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53166-9F51-4AF5-AEAF-06A12CC12828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3E81F-E30E-43D8-9D6D-D0228A748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Развёртка цилиндра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3E81F-E30E-43D8-9D6D-D0228A7482E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565C-DB14-4B7E-80F6-FD68EFAEEA2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F9F9-AC06-4A1D-AA8C-FC52F8AD7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565C-DB14-4B7E-80F6-FD68EFAEEA2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F9F9-AC06-4A1D-AA8C-FC52F8AD7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565C-DB14-4B7E-80F6-FD68EFAEEA2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F9F9-AC06-4A1D-AA8C-FC52F8AD7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565C-DB14-4B7E-80F6-FD68EFAEEA2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F9F9-AC06-4A1D-AA8C-FC52F8AD7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565C-DB14-4B7E-80F6-FD68EFAEEA2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F9F9-AC06-4A1D-AA8C-FC52F8AD7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565C-DB14-4B7E-80F6-FD68EFAEEA2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F9F9-AC06-4A1D-AA8C-FC52F8AD7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565C-DB14-4B7E-80F6-FD68EFAEEA2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F9F9-AC06-4A1D-AA8C-FC52F8AD7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565C-DB14-4B7E-80F6-FD68EFAEEA2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F9F9-AC06-4A1D-AA8C-FC52F8AD7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565C-DB14-4B7E-80F6-FD68EFAEEA2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F9F9-AC06-4A1D-AA8C-FC52F8AD7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565C-DB14-4B7E-80F6-FD68EFAEEA2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F9F9-AC06-4A1D-AA8C-FC52F8AD7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565C-DB14-4B7E-80F6-FD68EFAEEA2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2F9F9-AC06-4A1D-AA8C-FC52F8AD7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9565C-DB14-4B7E-80F6-FD68EFAEEA27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F9F9-AC06-4A1D-AA8C-FC52F8AD7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0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jpeg"/><Relationship Id="rId4" Type="http://schemas.openxmlformats.org/officeDocument/2006/relationships/package" Target="../embeddings/______Microsoft_Office_PowerPoint5.sl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6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7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8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9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5" name="Слайд" r:id="rId3" imgW="4570530" imgH="3427618" progId="PowerPoint.Slide.12">
              <p:embed/>
            </p:oleObj>
          </a:graphicData>
        </a:graphic>
      </p:graphicFrame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 rot="438004">
            <a:off x="1775966" y="1415319"/>
            <a:ext cx="6696075" cy="25193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Цилиндр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4313" y="0"/>
            <a:ext cx="8583612" cy="158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           Геометрия 11 класс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4500570"/>
            <a:ext cx="52863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Работу выполнила учитель математики </a:t>
            </a:r>
          </a:p>
          <a:p>
            <a:r>
              <a:rPr lang="ru-RU" dirty="0" smtClean="0"/>
              <a:t>МКОУ «СОШ №1 </a:t>
            </a:r>
            <a:r>
              <a:rPr lang="ru-RU" dirty="0" err="1" smtClean="0"/>
              <a:t>им.А.М.Ижаева</a:t>
            </a:r>
            <a:r>
              <a:rPr lang="ru-RU" dirty="0" smtClean="0"/>
              <a:t> с. Учкекен»</a:t>
            </a:r>
            <a:r>
              <a:rPr lang="ru-RU" b="1" dirty="0" smtClean="0"/>
              <a:t>                   </a:t>
            </a:r>
          </a:p>
          <a:p>
            <a:r>
              <a:rPr lang="ru-RU" b="1" dirty="0" smtClean="0"/>
              <a:t>                                                    </a:t>
            </a:r>
          </a:p>
          <a:p>
            <a:r>
              <a:rPr lang="ru-RU" b="1" dirty="0" smtClean="0"/>
              <a:t>                                                          </a:t>
            </a:r>
            <a:r>
              <a:rPr lang="ru-RU" b="1" dirty="0" err="1" smtClean="0"/>
              <a:t>Тамбиева</a:t>
            </a:r>
            <a:r>
              <a:rPr lang="ru-RU" b="1" dirty="0" smtClean="0"/>
              <a:t> Ф.Н.</a:t>
            </a:r>
            <a:endParaRPr lang="ru-RU" dirty="0" smtClean="0"/>
          </a:p>
          <a:p>
            <a:endParaRPr lang="ru-RU" dirty="0" smtClean="0"/>
          </a:p>
          <a:p>
            <a:r>
              <a:rPr lang="ru-RU" sz="3600" b="1" dirty="0" smtClean="0"/>
              <a:t>                                                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8674" name="Слайд" r:id="rId3" imgW="4570530" imgH="3427618" progId="PowerPoint.Slide.12">
              <p:embed/>
            </p:oleObj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06002" y="277813"/>
            <a:ext cx="6780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Касательная плоскость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1785926"/>
            <a:ext cx="3929090" cy="45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14876" y="2205038"/>
            <a:ext cx="442912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Если плоскость имеет с боковой поверхностью общую прямую, то эта плоскость называется касательной. Линией касания является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образующая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цилиндра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3794" name="Слайд" r:id="rId3" imgW="4570530" imgH="3427618" progId="PowerPoint.Slide.12">
              <p:embed/>
            </p:oleObj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86050" y="2565400"/>
            <a:ext cx="58579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3. </a:t>
            </a:r>
            <a:r>
              <a:rPr lang="ru-RU" b="1" i="1" dirty="0">
                <a:solidFill>
                  <a:srgbClr val="BB13AF"/>
                </a:solidFill>
                <a:latin typeface="Times New Roman" pitchFamily="18" charset="0"/>
              </a:rPr>
              <a:t>Радиусом цилиндра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называется радиус его основания.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86050" y="3141663"/>
            <a:ext cx="57451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4. </a:t>
            </a:r>
            <a:r>
              <a:rPr lang="ru-RU" b="1" i="1" dirty="0">
                <a:solidFill>
                  <a:srgbClr val="BB13AF"/>
                </a:solidFill>
                <a:latin typeface="Times New Roman" pitchFamily="18" charset="0"/>
              </a:rPr>
              <a:t>Высота цилиндра-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расстояние между плоскостями оснований, </a:t>
            </a:r>
          </a:p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в прямом  цилиндре она совпадает с образующей.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86050" y="4005263"/>
            <a:ext cx="55292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5. </a:t>
            </a:r>
            <a:r>
              <a:rPr lang="ru-RU" b="1" i="1" dirty="0">
                <a:solidFill>
                  <a:srgbClr val="BB13AF"/>
                </a:solidFill>
                <a:latin typeface="Times New Roman" pitchFamily="18" charset="0"/>
              </a:rPr>
              <a:t>Ось цилиндра-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прямая, проходящая через центры оснований,</a:t>
            </a:r>
          </a:p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она параллельна образующим.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14612" y="642918"/>
            <a:ext cx="58579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1. </a:t>
            </a:r>
            <a:r>
              <a:rPr lang="ru-RU" b="1" i="1" dirty="0">
                <a:solidFill>
                  <a:srgbClr val="BB13AF"/>
                </a:solidFill>
                <a:latin typeface="Times New Roman" pitchFamily="18" charset="0"/>
              </a:rPr>
              <a:t>Боковой поверхностью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цилиндра называется часть</a:t>
            </a:r>
          </a:p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цилиндрической поверхности, заключенная между </a:t>
            </a:r>
          </a:p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параллельными плоскостями.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86050" y="1700213"/>
            <a:ext cx="5418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2.</a:t>
            </a:r>
            <a:r>
              <a:rPr lang="ru-RU" b="1" i="1" dirty="0">
                <a:solidFill>
                  <a:srgbClr val="BB13AF"/>
                </a:solidFill>
                <a:latin typeface="Times New Roman" pitchFamily="18" charset="0"/>
              </a:rPr>
              <a:t> Основания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- часть плоскостей, отсекаемых цилиндрической</a:t>
            </a:r>
          </a:p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поверхностью.</a:t>
            </a:r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6286512" y="4697413"/>
            <a:ext cx="2000264" cy="2160587"/>
            <a:chOff x="1973" y="2886"/>
            <a:chExt cx="893" cy="1361"/>
          </a:xfrm>
        </p:grpSpPr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1973" y="3022"/>
              <a:ext cx="893" cy="946"/>
            </a:xfrm>
            <a:prstGeom prst="can">
              <a:avLst>
                <a:gd name="adj" fmla="val 26484"/>
              </a:avLst>
            </a:prstGeom>
            <a:solidFill>
              <a:srgbClr val="00FF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1973" y="3748"/>
              <a:ext cx="893" cy="22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381" y="2886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381" y="3203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381" y="388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2381" y="3158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9698" name="Слайд" r:id="rId3" imgW="4570530" imgH="3427618" progId="PowerPoint.Slide.12">
              <p:embed/>
            </p:oleObj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71736" y="277813"/>
            <a:ext cx="6115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Площадь поверхности цилиндра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000240"/>
            <a:ext cx="393062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86380" y="1928802"/>
            <a:ext cx="4044952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</a:rPr>
              <a:t>полн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=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бок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+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</a:rPr>
              <a:t>осн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</a:rPr>
              <a:t>осн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=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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sz="3200" b="1" baseline="30000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2</a:t>
            </a:r>
            <a:endParaRPr lang="ru-RU" sz="3200" b="1" baseline="30000" dirty="0">
              <a:solidFill>
                <a:schemeClr val="accent5">
                  <a:lumMod val="75000"/>
                </a:schemeClr>
              </a:solidFill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S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бок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= 2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RH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S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полн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=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 2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RH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 + 2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sz="3200" b="1" baseline="30000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2</a:t>
            </a:r>
            <a:endParaRPr lang="ru-RU" sz="3200" b="1" baseline="30000" dirty="0">
              <a:solidFill>
                <a:schemeClr val="accent5">
                  <a:lumMod val="75000"/>
                </a:schemeClr>
              </a:solidFill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S</a:t>
            </a:r>
            <a:r>
              <a:rPr lang="ru-RU" sz="1400" b="1" dirty="0" err="1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полн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=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 2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(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 +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H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)</a:t>
            </a:r>
            <a:endParaRPr lang="ru-RU" sz="3200" b="1" baseline="30000" dirty="0">
              <a:solidFill>
                <a:schemeClr val="accent5">
                  <a:lumMod val="75000"/>
                </a:schemeClr>
              </a:solidFill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29700" name="Picture 4" descr="https://lh5.googleusercontent.com/-KSm_otIxaW0/T06RUhG0klI/AAAAAAAAI4w/DzBDfDnJfMQ/s1600/razvertka_cilindr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5" y="2000240"/>
            <a:ext cx="207170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142852"/>
          <a:ext cx="9144000" cy="6858000"/>
        </p:xfrm>
        <a:graphic>
          <a:graphicData uri="http://schemas.openxmlformats.org/presentationml/2006/ole">
            <p:oleObj spid="_x0000_s21506" name="Слайд" r:id="rId3" imgW="4570530" imgH="3427618" progId="PowerPoint.Slide.12">
              <p:embed/>
            </p:oleObj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57488" y="357166"/>
            <a:ext cx="588805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ru-RU" sz="2800" b="1" dirty="0" smtClean="0">
                <a:solidFill>
                  <a:srgbClr val="1F76CD"/>
                </a:solidFill>
                <a:latin typeface="Times New Roman" pitchFamily="18" charset="0"/>
              </a:rPr>
              <a:t>          </a:t>
            </a:r>
            <a:r>
              <a:rPr lang="ru-RU" sz="4000" b="1" u="sng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План </a:t>
            </a:r>
            <a:r>
              <a:rPr lang="ru-RU" sz="40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урока:</a:t>
            </a:r>
          </a:p>
          <a:p>
            <a:pPr marL="457200" indent="-457200"/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  <a:p>
            <a:pPr marL="457200" indent="-457200"/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1. Понятие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цилиндра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/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2. Прямой круговой цилиндр и его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элементы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/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3. Сечение цилиндра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плоскостью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/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4. Площадь боковой и полной </a:t>
            </a:r>
          </a:p>
          <a:p>
            <a:pPr marL="457200" indent="-457200"/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    поверхности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цилиндра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/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5. Цилиндры вокруг нас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857488" y="4286256"/>
            <a:ext cx="46434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6.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Практическая работа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7. Домашнее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-142908" y="0"/>
          <a:ext cx="9144000" cy="6858000"/>
        </p:xfrm>
        <a:graphic>
          <a:graphicData uri="http://schemas.openxmlformats.org/presentationml/2006/ole">
            <p:oleObj spid="_x0000_s5122" name="Слайд" r:id="rId3" imgW="4570530" imgH="3427618" progId="PowerPoint.Slide.12">
              <p:embed/>
            </p:oleObj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14876" y="2214554"/>
            <a:ext cx="44291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Цилиндр можно получить вращением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прямоугольника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вокруг прямой,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содержащей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любую его сторону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Цилиндр</a:t>
            </a:r>
          </a:p>
        </p:txBody>
      </p:sp>
      <p:pic>
        <p:nvPicPr>
          <p:cNvPr id="5124" name="Picture 4" descr="https://lh6.googleusercontent.com/-Wk0YGdHhpxc/T0y1_88awdI/AAAAAAAAI5I/sUtJcYo9c5I/s1600/cilindr_vrascheni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500174"/>
            <a:ext cx="2928957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70" name="Слайд" r:id="rId3" imgW="4570530" imgH="3427618" progId="PowerPoint.Slide.12">
              <p:embed/>
            </p:oleObj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Слово «Цилиндр»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071670" y="1600200"/>
            <a:ext cx="6643705" cy="4530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происходит от греческого слова «</a:t>
            </a: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Kylindros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-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килиндрос</a:t>
            </a: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то есть «вращаю», «катаю», «валик», «свиток»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4818" name="Слайд" r:id="rId4" imgW="4570530" imgH="3427618" progId="PowerPoint.Slide.12">
              <p:embed/>
            </p:oleObj>
          </a:graphicData>
        </a:graphic>
      </p:graphicFrame>
      <p:pic>
        <p:nvPicPr>
          <p:cNvPr id="6" name="Рисунок 5" descr="http://kamilen.ru/img/816bb7c56988a7c24e39b218841a8c9c.jpg"/>
          <p:cNvPicPr/>
          <p:nvPr/>
        </p:nvPicPr>
        <p:blipFill>
          <a:blip r:embed="rId5"/>
          <a:srcRect t="-2023" r="49011"/>
          <a:stretch>
            <a:fillRect/>
          </a:stretch>
        </p:blipFill>
        <p:spPr bwMode="auto">
          <a:xfrm rot="5400000">
            <a:off x="3130888" y="983014"/>
            <a:ext cx="5530148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143372" y="571480"/>
            <a:ext cx="46383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Развёртка цилиндра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6" name="Слайд" r:id="rId3" imgW="4570530" imgH="3427618" progId="PowerPoint.Slide.12">
              <p:embed/>
            </p:oleObj>
          </a:graphicData>
        </a:graphic>
      </p:graphicFrame>
      <p:sp>
        <p:nvSpPr>
          <p:cNvPr id="7" name="Rectangle 69"/>
          <p:cNvSpPr txBox="1">
            <a:spLocks noChangeArrowheads="1"/>
          </p:cNvSpPr>
          <p:nvPr/>
        </p:nvSpPr>
        <p:spPr>
          <a:xfrm>
            <a:off x="5286380" y="1428736"/>
            <a:ext cx="4214842" cy="922337"/>
          </a:xfrm>
          <a:prstGeom prst="rect">
            <a:avLst/>
          </a:prstGeom>
        </p:spPr>
        <p:txBody>
          <a:bodyPr/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1.Основание цилиндра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0"/>
          <p:cNvSpPr txBox="1">
            <a:spLocks noChangeArrowheads="1"/>
          </p:cNvSpPr>
          <p:nvPr/>
        </p:nvSpPr>
        <p:spPr bwMode="auto">
          <a:xfrm>
            <a:off x="5929322" y="2428868"/>
            <a:ext cx="34559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2. Образующие</a:t>
            </a:r>
          </a:p>
        </p:txBody>
      </p:sp>
      <p:sp>
        <p:nvSpPr>
          <p:cNvPr id="9" name="Text Box 71"/>
          <p:cNvSpPr txBox="1">
            <a:spLocks noChangeArrowheads="1"/>
          </p:cNvSpPr>
          <p:nvPr/>
        </p:nvSpPr>
        <p:spPr bwMode="auto">
          <a:xfrm>
            <a:off x="5929322" y="3000372"/>
            <a:ext cx="3671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3. Ось цилиндра</a:t>
            </a:r>
          </a:p>
        </p:txBody>
      </p:sp>
      <p:sp>
        <p:nvSpPr>
          <p:cNvPr id="10" name="Text Box 72"/>
          <p:cNvSpPr txBox="1">
            <a:spLocks noChangeArrowheads="1"/>
          </p:cNvSpPr>
          <p:nvPr/>
        </p:nvSpPr>
        <p:spPr bwMode="auto">
          <a:xfrm>
            <a:off x="5929322" y="3571876"/>
            <a:ext cx="4281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4. Радиус основания</a:t>
            </a:r>
          </a:p>
        </p:txBody>
      </p:sp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214422"/>
            <a:ext cx="302895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24"/>
          <p:cNvGrpSpPr>
            <a:grpSpLocks/>
          </p:cNvGrpSpPr>
          <p:nvPr/>
        </p:nvGrpSpPr>
        <p:grpSpPr bwMode="auto">
          <a:xfrm>
            <a:off x="4357686" y="1857364"/>
            <a:ext cx="1727200" cy="2809875"/>
            <a:chOff x="2630517" y="1217593"/>
            <a:chExt cx="1727200" cy="2809875"/>
          </a:xfrm>
        </p:grpSpPr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H="1" flipV="1">
              <a:off x="2630517" y="1217593"/>
              <a:ext cx="1512888" cy="129698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 flipH="1">
              <a:off x="2630517" y="2586018"/>
              <a:ext cx="1512888" cy="144145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4070380" y="2298681"/>
              <a:ext cx="28733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1</a:t>
              </a:r>
            </a:p>
          </p:txBody>
        </p:sp>
      </p:grpSp>
      <p:grpSp>
        <p:nvGrpSpPr>
          <p:cNvPr id="17" name="Группа 25"/>
          <p:cNvGrpSpPr>
            <a:grpSpLocks/>
          </p:cNvGrpSpPr>
          <p:nvPr/>
        </p:nvGrpSpPr>
        <p:grpSpPr bwMode="auto">
          <a:xfrm>
            <a:off x="1714480" y="3643314"/>
            <a:ext cx="1222375" cy="366712"/>
            <a:chOff x="0" y="3008302"/>
            <a:chExt cx="1222376" cy="366713"/>
          </a:xfrm>
        </p:grpSpPr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214314" y="3151178"/>
              <a:ext cx="100806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0" y="3008302"/>
              <a:ext cx="288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2</a:t>
              </a:r>
            </a:p>
          </p:txBody>
        </p:sp>
      </p:grpSp>
      <p:grpSp>
        <p:nvGrpSpPr>
          <p:cNvPr id="20" name="Группа 27"/>
          <p:cNvGrpSpPr>
            <a:grpSpLocks/>
          </p:cNvGrpSpPr>
          <p:nvPr/>
        </p:nvGrpSpPr>
        <p:grpSpPr bwMode="auto">
          <a:xfrm>
            <a:off x="1928794" y="1142984"/>
            <a:ext cx="2016125" cy="4183062"/>
            <a:chOff x="182592" y="642918"/>
            <a:chExt cx="2016125" cy="4183063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2198717" y="642918"/>
              <a:ext cx="0" cy="4176713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" name="Группа 26"/>
            <p:cNvGrpSpPr>
              <a:grpSpLocks/>
            </p:cNvGrpSpPr>
            <p:nvPr/>
          </p:nvGrpSpPr>
          <p:grpSpPr bwMode="auto">
            <a:xfrm>
              <a:off x="182592" y="4459268"/>
              <a:ext cx="2014538" cy="366713"/>
              <a:chOff x="182592" y="4459268"/>
              <a:chExt cx="2014538" cy="366713"/>
            </a:xfrm>
          </p:grpSpPr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469930" y="4675168"/>
                <a:ext cx="1727200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182592" y="4459268"/>
                <a:ext cx="36036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/>
                  <a:t>3</a:t>
                </a:r>
              </a:p>
            </p:txBody>
          </p:sp>
        </p:grpSp>
      </p:grpSp>
      <p:grpSp>
        <p:nvGrpSpPr>
          <p:cNvPr id="25" name="Группа 28"/>
          <p:cNvGrpSpPr>
            <a:grpSpLocks/>
          </p:cNvGrpSpPr>
          <p:nvPr/>
        </p:nvGrpSpPr>
        <p:grpSpPr bwMode="auto">
          <a:xfrm>
            <a:off x="2643174" y="1428736"/>
            <a:ext cx="1285884" cy="366713"/>
            <a:chOff x="856664" y="857232"/>
            <a:chExt cx="1295969" cy="366713"/>
          </a:xfrm>
        </p:grpSpPr>
        <p:sp>
          <p:nvSpPr>
            <p:cNvPr id="26" name="Line 19"/>
            <p:cNvSpPr>
              <a:spLocks noChangeShapeType="1"/>
            </p:cNvSpPr>
            <p:nvPr/>
          </p:nvSpPr>
          <p:spPr bwMode="auto">
            <a:xfrm flipV="1">
              <a:off x="856664" y="1142984"/>
              <a:ext cx="1295969" cy="7143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428728" y="857232"/>
              <a:ext cx="3587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dirty="0"/>
                <a:t>4</a:t>
              </a: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4489841" y="428604"/>
            <a:ext cx="46541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Элементы цилиндр  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-142900"/>
          <a:ext cx="9144000" cy="6858000"/>
        </p:xfrm>
        <a:graphic>
          <a:graphicData uri="http://schemas.openxmlformats.org/presentationml/2006/ole">
            <p:oleObj spid="_x0000_s8194" name="Слайд" r:id="rId3" imgW="4570530" imgH="3427618" progId="PowerPoint.Slide.12">
              <p:embed/>
            </p:oleObj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Сечения цилиндра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714488"/>
            <a:ext cx="342902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030663" y="2492375"/>
            <a:ext cx="51133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Если секущая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плоскость перпендикулярна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оси цилиндра то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сечением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цилиндра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является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круг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9218" name="Слайд" r:id="rId3" imgW="4570530" imgH="3427618" progId="PowerPoint.Slide.12">
              <p:embed/>
            </p:oleObj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81922" y="206367"/>
            <a:ext cx="5862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Сечение цилиндра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52888" y="2214554"/>
            <a:ext cx="34482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Если секущая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плоскость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параллельна оси цилиндра, то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сечением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является прямоугольник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1940" y="2214554"/>
            <a:ext cx="371875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42" name="Слайд" r:id="rId3" imgW="4570530" imgH="3427618" progId="PowerPoint.Slide.12">
              <p:embed/>
            </p:oleObj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55625" y="295265"/>
            <a:ext cx="66789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Сечение цилиндра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929190" y="2500306"/>
            <a:ext cx="436262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Если секущая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плос-кость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проходит через ось цилиндра, то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сече-ние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называется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осе-вым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928802"/>
            <a:ext cx="3000396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311</Words>
  <Application>Microsoft Office PowerPoint</Application>
  <PresentationFormat>Экран (4:3)</PresentationFormat>
  <Paragraphs>58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12</cp:revision>
  <dcterms:created xsi:type="dcterms:W3CDTF">2017-04-03T21:11:36Z</dcterms:created>
  <dcterms:modified xsi:type="dcterms:W3CDTF">2017-04-07T04:41:27Z</dcterms:modified>
</cp:coreProperties>
</file>