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60" r:id="rId2"/>
    <p:sldId id="295" r:id="rId3"/>
    <p:sldId id="261" r:id="rId4"/>
    <p:sldId id="315" r:id="rId5"/>
    <p:sldId id="262" r:id="rId6"/>
    <p:sldId id="263" r:id="rId7"/>
    <p:sldId id="264" r:id="rId8"/>
    <p:sldId id="267" r:id="rId9"/>
    <p:sldId id="268" r:id="rId10"/>
    <p:sldId id="272" r:id="rId11"/>
    <p:sldId id="273" r:id="rId12"/>
    <p:sldId id="314" r:id="rId13"/>
    <p:sldId id="274" r:id="rId14"/>
    <p:sldId id="275" r:id="rId15"/>
    <p:sldId id="290" r:id="rId16"/>
    <p:sldId id="318" r:id="rId17"/>
    <p:sldId id="278" r:id="rId18"/>
    <p:sldId id="306" r:id="rId19"/>
    <p:sldId id="317" r:id="rId20"/>
    <p:sldId id="316" r:id="rId21"/>
    <p:sldId id="281" r:id="rId22"/>
    <p:sldId id="282" r:id="rId23"/>
    <p:sldId id="283" r:id="rId24"/>
    <p:sldId id="284" r:id="rId25"/>
    <p:sldId id="285" r:id="rId26"/>
    <p:sldId id="286" r:id="rId27"/>
    <p:sldId id="305" r:id="rId28"/>
    <p:sldId id="302" r:id="rId29"/>
    <p:sldId id="301" r:id="rId30"/>
    <p:sldId id="304" r:id="rId31"/>
    <p:sldId id="288" r:id="rId3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</p:showPr>
  <p:clrMru>
    <a:srgbClr val="B66DFF"/>
    <a:srgbClr val="A315BB"/>
    <a:srgbClr val="B000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F7E9FB9-DE20-4189-B76F-5E4291D2C833}" type="datetimeFigureOut">
              <a:rPr lang="ru-RU"/>
              <a:pPr>
                <a:defRPr/>
              </a:pPr>
              <a:t>08.04.2017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C5E982-4E6E-4A5E-92AB-497F4E7B2A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C5E982-4E6E-4A5E-92AB-497F4E7B2AD5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2F749-FD18-4A5A-A6D4-3F8856285F2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5E10E-C3E5-4C52-9BF6-5FC3BA4778E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4DDBF-1699-4891-8830-83FA0FA5951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2A3C2-A5EB-4321-9483-CE1FC78EFA9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5E6D7-4624-454D-9377-C4E4ED0DBD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E1AB3-59A2-485B-841C-E39C848C7BB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8F01-1AEA-4626-89C1-D90C72AB70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B2B17-2415-42E1-A600-11516FCCC65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D85A-7DAC-4F23-8F34-7C68E8ED9A5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D4665-77D5-438B-AB36-D72131C465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B8E1F-B9DF-4130-9578-97EF141A0B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26E24F9-1F59-4EFF-823B-0CA8C25C4D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vaz.ru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642918"/>
            <a:ext cx="7743852" cy="1714512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Решение уравнений</a:t>
            </a:r>
            <a:endParaRPr lang="ru-RU" altLang="ru-RU" dirty="0" smtClean="0">
              <a:solidFill>
                <a:srgbClr val="00B05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7562"/>
            <a:ext cx="6400800" cy="2071702"/>
          </a:xfrm>
        </p:spPr>
        <p:txBody>
          <a:bodyPr/>
          <a:lstStyle/>
          <a:p>
            <a:r>
              <a:rPr lang="ru-RU" dirty="0" smtClean="0"/>
              <a:t>Учитель математики </a:t>
            </a:r>
          </a:p>
          <a:p>
            <a:r>
              <a:rPr lang="ru-RU" dirty="0" smtClean="0"/>
              <a:t>З. И. Егорова,</a:t>
            </a:r>
          </a:p>
          <a:p>
            <a:r>
              <a:rPr lang="ru-RU" dirty="0" smtClean="0"/>
              <a:t>МБОУ «СОШ №7» г. Канаш Чувашской Республики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Вопросы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Какое равенство называют уравнением?</a:t>
            </a:r>
          </a:p>
          <a:p>
            <a:r>
              <a:rPr lang="ru-RU" dirty="0" smtClean="0"/>
              <a:t>Что значит решить уравнение?</a:t>
            </a:r>
          </a:p>
          <a:p>
            <a:r>
              <a:rPr lang="ru-RU" dirty="0" smtClean="0"/>
              <a:t>Назовите компоненты уравнения  </a:t>
            </a:r>
            <a:r>
              <a:rPr lang="en-US" b="1" i="1" dirty="0" smtClean="0"/>
              <a:t>a</a:t>
            </a:r>
            <a:r>
              <a:rPr lang="en-US" b="1" dirty="0" smtClean="0"/>
              <a:t> * </a:t>
            </a:r>
            <a:r>
              <a:rPr lang="en-US" b="1" i="1" dirty="0" smtClean="0"/>
              <a:t>b = c</a:t>
            </a:r>
            <a:r>
              <a:rPr lang="ru-RU" b="1" i="1" dirty="0" smtClean="0"/>
              <a:t>.</a:t>
            </a:r>
          </a:p>
          <a:p>
            <a:r>
              <a:rPr lang="ru-RU" dirty="0" smtClean="0"/>
              <a:t>Сформулируйте правило нахождения неизвестного множителя.</a:t>
            </a:r>
          </a:p>
          <a:p>
            <a:r>
              <a:rPr lang="ru-RU" dirty="0" smtClean="0"/>
              <a:t>Назовите компоненты сложения </a:t>
            </a:r>
            <a:r>
              <a:rPr lang="en-US" i="1" dirty="0" smtClean="0"/>
              <a:t> </a:t>
            </a:r>
            <a:r>
              <a:rPr lang="en-US" b="1" i="1" dirty="0" smtClean="0"/>
              <a:t>a + b = c.</a:t>
            </a:r>
          </a:p>
          <a:p>
            <a:r>
              <a:rPr lang="ru-RU" dirty="0" smtClean="0"/>
              <a:t>Сформулируйте правило нахождения неизвестного слагаемого.</a:t>
            </a:r>
            <a:endParaRPr lang="en-US" dirty="0" smtClean="0"/>
          </a:p>
          <a:p>
            <a:pPr>
              <a:buFontTx/>
              <a:buNone/>
            </a:pPr>
            <a:r>
              <a:rPr lang="en-US" b="1" i="1" dirty="0" smtClean="0"/>
              <a:t>  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Решите уравнение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Times New Roman" pitchFamily="18" charset="0"/>
              <a:buAutoNum type="arabicPeriod"/>
            </a:pPr>
            <a:r>
              <a:rPr lang="ru-RU" b="1" dirty="0" smtClean="0"/>
              <a:t>8</a:t>
            </a:r>
            <a:r>
              <a:rPr lang="en-US" b="1" dirty="0" smtClean="0"/>
              <a:t> x = </a:t>
            </a:r>
            <a:r>
              <a:rPr lang="ru-RU" b="1" dirty="0" smtClean="0"/>
              <a:t>56.</a:t>
            </a:r>
            <a:endParaRPr lang="en-US" b="1" dirty="0" smtClean="0"/>
          </a:p>
          <a:p>
            <a:pPr marL="514350" indent="-514350">
              <a:buFontTx/>
              <a:buNone/>
            </a:pPr>
            <a:r>
              <a:rPr lang="en-US" sz="2800" i="1" dirty="0" smtClean="0"/>
              <a:t>                          </a:t>
            </a:r>
            <a:r>
              <a:rPr lang="ru-RU" sz="2800" i="1" dirty="0" smtClean="0">
                <a:solidFill>
                  <a:srgbClr val="00B050"/>
                </a:solidFill>
              </a:rPr>
              <a:t>Решение:</a:t>
            </a:r>
          </a:p>
          <a:p>
            <a:pPr marL="514350" indent="-514350">
              <a:buFontTx/>
              <a:buNone/>
            </a:pPr>
            <a:r>
              <a:rPr lang="ru-RU" sz="2800" i="1" dirty="0" smtClean="0"/>
              <a:t>     По правилу нахождения неизвестного множителя имеем: </a:t>
            </a:r>
          </a:p>
          <a:p>
            <a:pPr marL="514350" indent="-514350">
              <a:buFontTx/>
              <a:buNone/>
            </a:pPr>
            <a:r>
              <a:rPr lang="ru-RU" b="1" i="1" dirty="0" smtClean="0"/>
              <a:t>      </a:t>
            </a:r>
            <a:r>
              <a:rPr lang="en-US" b="1" i="1" dirty="0" smtClean="0"/>
              <a:t>           </a:t>
            </a:r>
            <a:r>
              <a:rPr lang="ru-RU" b="1" i="1" dirty="0" smtClean="0"/>
              <a:t>  </a:t>
            </a:r>
            <a:r>
              <a:rPr lang="en-US" b="1" dirty="0" smtClean="0"/>
              <a:t>x = </a:t>
            </a:r>
            <a:r>
              <a:rPr lang="ru-RU" b="1" dirty="0" smtClean="0"/>
              <a:t>56</a:t>
            </a:r>
            <a:r>
              <a:rPr lang="en-US" b="1" dirty="0" smtClean="0"/>
              <a:t> : </a:t>
            </a:r>
            <a:r>
              <a:rPr lang="ru-RU" b="1" dirty="0" smtClean="0"/>
              <a:t>8</a:t>
            </a:r>
            <a:r>
              <a:rPr lang="en-US" b="1" dirty="0" smtClean="0"/>
              <a:t>,</a:t>
            </a:r>
            <a:r>
              <a:rPr lang="ru-RU" b="1" dirty="0" smtClean="0"/>
              <a:t>     </a:t>
            </a:r>
            <a:r>
              <a:rPr lang="en-US" b="1" dirty="0" smtClean="0"/>
              <a:t> x = 7. </a:t>
            </a:r>
          </a:p>
          <a:p>
            <a:pPr marL="514350" indent="-514350">
              <a:buFontTx/>
              <a:buNone/>
            </a:pPr>
            <a:r>
              <a:rPr lang="en-US" sz="2800" b="1" i="1" dirty="0" smtClean="0"/>
              <a:t>     </a:t>
            </a:r>
            <a:r>
              <a:rPr lang="ru-RU" sz="2800" i="1" dirty="0" smtClean="0"/>
              <a:t>Как иначе можно было решить уравнение?</a:t>
            </a:r>
          </a:p>
          <a:p>
            <a:pPr marL="514350" indent="-514350">
              <a:buFontTx/>
              <a:buNone/>
            </a:pPr>
            <a:r>
              <a:rPr lang="ru-RU" sz="2800" b="1" i="1" dirty="0" smtClean="0"/>
              <a:t>      Разделить обе части уравнения на одно и тоже число 8.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Решите уравнение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557338"/>
            <a:ext cx="8229600" cy="452596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b="1" dirty="0" smtClean="0"/>
              <a:t>      </a:t>
            </a:r>
            <a:r>
              <a:rPr lang="ru-RU" b="1" dirty="0" smtClean="0"/>
              <a:t>2. </a:t>
            </a:r>
            <a:r>
              <a:rPr lang="en-US" b="1" dirty="0" smtClean="0"/>
              <a:t>  </a:t>
            </a:r>
            <a:r>
              <a:rPr lang="ru-RU" b="1" i="1" dirty="0" smtClean="0"/>
              <a:t>у</a:t>
            </a:r>
            <a:r>
              <a:rPr lang="en-US" b="1" i="1" dirty="0" smtClean="0"/>
              <a:t> + </a:t>
            </a:r>
            <a:r>
              <a:rPr lang="ru-RU" b="1" i="1" dirty="0" smtClean="0"/>
              <a:t>20</a:t>
            </a:r>
            <a:r>
              <a:rPr lang="en-US" b="1" i="1" dirty="0" smtClean="0"/>
              <a:t> = </a:t>
            </a:r>
            <a:r>
              <a:rPr lang="ru-RU" b="1" i="1" dirty="0" smtClean="0"/>
              <a:t>4</a:t>
            </a:r>
            <a:r>
              <a:rPr lang="en-US" b="1" i="1" dirty="0" smtClean="0"/>
              <a:t>4.</a:t>
            </a:r>
            <a:r>
              <a:rPr lang="ru-RU" dirty="0" smtClean="0"/>
              <a:t>        </a:t>
            </a:r>
          </a:p>
          <a:p>
            <a:pPr marL="609600" indent="-609600">
              <a:buFontTx/>
              <a:buNone/>
            </a:pPr>
            <a:r>
              <a:rPr lang="en-US" dirty="0" smtClean="0"/>
              <a:t>                           </a:t>
            </a:r>
            <a:r>
              <a:rPr lang="ru-RU" sz="2800" i="1" dirty="0" smtClean="0">
                <a:solidFill>
                  <a:srgbClr val="00B050"/>
                </a:solidFill>
              </a:rPr>
              <a:t>Решение: </a:t>
            </a:r>
          </a:p>
          <a:p>
            <a:pPr marL="609600" indent="-609600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  </a:t>
            </a:r>
            <a:r>
              <a:rPr lang="ru-RU" dirty="0" smtClean="0"/>
              <a:t>    </a:t>
            </a:r>
            <a:r>
              <a:rPr lang="en-US" dirty="0" smtClean="0"/>
              <a:t> </a:t>
            </a:r>
            <a:r>
              <a:rPr lang="ru-RU" sz="2800" i="1" dirty="0" smtClean="0"/>
              <a:t>По правилу нахождения неизвестного      слагаемого, имеем  </a:t>
            </a:r>
          </a:p>
          <a:p>
            <a:pPr marL="609600" indent="-609600">
              <a:buFontTx/>
              <a:buNone/>
            </a:pPr>
            <a:r>
              <a:rPr lang="ru-RU" b="1" i="1" dirty="0" smtClean="0"/>
              <a:t>                       у</a:t>
            </a:r>
            <a:r>
              <a:rPr lang="en-US" b="1" i="1" dirty="0" smtClean="0"/>
              <a:t> = </a:t>
            </a:r>
            <a:r>
              <a:rPr lang="ru-RU" b="1" i="1" dirty="0" smtClean="0"/>
              <a:t>4</a:t>
            </a:r>
            <a:r>
              <a:rPr lang="en-US" b="1" i="1" dirty="0" smtClean="0"/>
              <a:t>4 – </a:t>
            </a:r>
            <a:r>
              <a:rPr lang="ru-RU" b="1" i="1" dirty="0" smtClean="0"/>
              <a:t>20</a:t>
            </a:r>
            <a:r>
              <a:rPr lang="en-US" b="1" i="1" dirty="0" smtClean="0"/>
              <a:t>,</a:t>
            </a:r>
          </a:p>
          <a:p>
            <a:pPr marL="609600" indent="-609600">
              <a:buFontTx/>
              <a:buNone/>
            </a:pPr>
            <a:r>
              <a:rPr lang="en-US" b="1" i="1" dirty="0" smtClean="0"/>
              <a:t>                       </a:t>
            </a:r>
            <a:r>
              <a:rPr lang="ru-RU" b="1" i="1" dirty="0" smtClean="0"/>
              <a:t>у</a:t>
            </a:r>
            <a:r>
              <a:rPr lang="en-US" b="1" i="1" dirty="0" smtClean="0"/>
              <a:t> = </a:t>
            </a:r>
            <a:r>
              <a:rPr lang="ru-RU" b="1" i="1" dirty="0" smtClean="0"/>
              <a:t>24</a:t>
            </a:r>
            <a:r>
              <a:rPr lang="en-US" b="1" i="1" dirty="0" smtClean="0"/>
              <a:t>. </a:t>
            </a:r>
            <a:endParaRPr lang="ru-RU" b="1" i="1" dirty="0" smtClean="0"/>
          </a:p>
          <a:p>
            <a:pPr marL="609600" indent="-609600">
              <a:buNone/>
            </a:pPr>
            <a:r>
              <a:rPr lang="ru-RU" sz="2800" b="1" i="1" dirty="0" smtClean="0"/>
              <a:t>Обратите внимание,</a:t>
            </a:r>
            <a:r>
              <a:rPr lang="ru-RU" sz="2800" i="1" dirty="0" smtClean="0"/>
              <a:t> иначе слагаемое 20 перешло из правой части уравнения в левую с противоположным знаком.</a:t>
            </a:r>
          </a:p>
          <a:p>
            <a:pPr marL="609600" indent="-609600">
              <a:buFontTx/>
              <a:buNone/>
            </a:pPr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Решите уравнение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Tx/>
              <a:buNone/>
            </a:pPr>
            <a:r>
              <a:rPr lang="ru-RU" b="1" i="1" dirty="0" smtClean="0"/>
              <a:t>3</a:t>
            </a:r>
            <a:r>
              <a:rPr lang="en-US" b="1" i="1" dirty="0" smtClean="0"/>
              <a:t>.  </a:t>
            </a:r>
            <a:r>
              <a:rPr lang="ru-RU" b="1" i="1" dirty="0" smtClean="0"/>
              <a:t>4 *(</a:t>
            </a:r>
            <a:r>
              <a:rPr lang="en-US" b="1" i="1" dirty="0" smtClean="0"/>
              <a:t>x + 5) = 12</a:t>
            </a:r>
            <a:r>
              <a:rPr lang="ru-RU" b="1" i="1" dirty="0" smtClean="0"/>
              <a:t>.</a:t>
            </a:r>
            <a:endParaRPr lang="en-US" b="1" i="1" dirty="0" smtClean="0"/>
          </a:p>
          <a:p>
            <a:pPr marL="514350" indent="-514350">
              <a:buFontTx/>
              <a:buNone/>
            </a:pPr>
            <a:r>
              <a:rPr lang="en-US" sz="2800" i="1" dirty="0" smtClean="0"/>
              <a:t>                          </a:t>
            </a:r>
            <a:r>
              <a:rPr lang="ru-RU" sz="2800" i="1" dirty="0" smtClean="0">
                <a:solidFill>
                  <a:srgbClr val="00B050"/>
                </a:solidFill>
              </a:rPr>
              <a:t>Решение:</a:t>
            </a:r>
          </a:p>
          <a:p>
            <a:pPr marL="514350" indent="-514350">
              <a:buFontTx/>
              <a:buNone/>
            </a:pPr>
            <a:r>
              <a:rPr lang="ru-RU" sz="2800" i="1" dirty="0" smtClean="0"/>
              <a:t>  По правилу нахождения неизвестного множителя</a:t>
            </a:r>
            <a:r>
              <a:rPr lang="en-US" sz="2800" i="1" dirty="0" smtClean="0"/>
              <a:t> </a:t>
            </a:r>
            <a:r>
              <a:rPr lang="ru-RU" sz="2800" i="1" dirty="0" smtClean="0"/>
              <a:t>имеем</a:t>
            </a:r>
            <a:r>
              <a:rPr lang="en-US" sz="2800" i="1" dirty="0" smtClean="0"/>
              <a:t>: </a:t>
            </a:r>
            <a:r>
              <a:rPr lang="en-US" sz="2800" b="1" i="1" dirty="0" smtClean="0"/>
              <a:t>x + 5 = 12 : 4</a:t>
            </a:r>
            <a:r>
              <a:rPr lang="en-US" sz="2800" i="1" dirty="0" smtClean="0"/>
              <a:t>,   </a:t>
            </a:r>
            <a:r>
              <a:rPr lang="en-US" sz="2800" b="1" i="1" dirty="0" smtClean="0"/>
              <a:t>x + 5 = 3.</a:t>
            </a:r>
            <a:r>
              <a:rPr lang="ru-RU" sz="2800" i="1" dirty="0" smtClean="0"/>
              <a:t> </a:t>
            </a:r>
          </a:p>
          <a:p>
            <a:pPr marL="514350" indent="-514350">
              <a:buFontTx/>
              <a:buNone/>
            </a:pPr>
            <a:r>
              <a:rPr lang="en-US" sz="2800" i="1" dirty="0" smtClean="0"/>
              <a:t> </a:t>
            </a:r>
            <a:r>
              <a:rPr lang="ru-RU" sz="2800" i="1" dirty="0" smtClean="0"/>
              <a:t>по правилу отыскания неизвестного слагаемого</a:t>
            </a:r>
          </a:p>
          <a:p>
            <a:pPr marL="514350" indent="-514350">
              <a:buFontTx/>
              <a:buNone/>
            </a:pPr>
            <a:r>
              <a:rPr lang="ru-RU" sz="2800" i="1" dirty="0" smtClean="0"/>
              <a:t>                  </a:t>
            </a:r>
            <a:r>
              <a:rPr lang="en-US" sz="2800" b="1" i="1" dirty="0" smtClean="0"/>
              <a:t>x = </a:t>
            </a:r>
            <a:r>
              <a:rPr lang="ru-RU" sz="2800" b="1" i="1" dirty="0" smtClean="0"/>
              <a:t>3</a:t>
            </a:r>
            <a:r>
              <a:rPr lang="en-US" sz="2800" b="1" i="1" dirty="0" smtClean="0"/>
              <a:t> – </a:t>
            </a:r>
            <a:r>
              <a:rPr lang="ru-RU" sz="2800" b="1" i="1" dirty="0" smtClean="0"/>
              <a:t>5</a:t>
            </a:r>
            <a:r>
              <a:rPr lang="en-US" sz="2800" i="1" dirty="0" smtClean="0"/>
              <a:t>,    </a:t>
            </a:r>
            <a:r>
              <a:rPr lang="en-US" sz="2800" b="1" i="1" dirty="0" smtClean="0"/>
              <a:t>x = </a:t>
            </a:r>
            <a:r>
              <a:rPr lang="ru-RU" sz="2800" b="1" i="1" dirty="0" smtClean="0"/>
              <a:t>-</a:t>
            </a:r>
            <a:r>
              <a:rPr lang="en-US" sz="2800" b="1" i="1" dirty="0" smtClean="0"/>
              <a:t>2</a:t>
            </a:r>
            <a:r>
              <a:rPr lang="en-US" sz="2800" i="1" dirty="0" smtClean="0"/>
              <a:t>.</a:t>
            </a:r>
          </a:p>
          <a:p>
            <a:pPr marL="514350" indent="-514350">
              <a:buFontTx/>
              <a:buNone/>
            </a:pPr>
            <a:r>
              <a:rPr lang="ru-RU" sz="2800" i="1" dirty="0" smtClean="0"/>
              <a:t>Как иначе можно было решить уравнение?</a:t>
            </a:r>
          </a:p>
          <a:p>
            <a:pPr marL="514350" indent="-514350">
              <a:buFontTx/>
              <a:buNone/>
            </a:pPr>
            <a:r>
              <a:rPr lang="ru-RU" sz="2800" b="1" i="1" dirty="0" smtClean="0"/>
              <a:t> Разделить обе части уравнения на одно и тоже</a:t>
            </a:r>
            <a:r>
              <a:rPr lang="en-US" sz="2800" b="1" i="1" dirty="0" smtClean="0"/>
              <a:t> </a:t>
            </a:r>
          </a:p>
          <a:p>
            <a:pPr marL="514350" indent="-514350">
              <a:buFontTx/>
              <a:buNone/>
            </a:pPr>
            <a:r>
              <a:rPr lang="ru-RU" sz="2800" b="1" i="1" dirty="0" smtClean="0"/>
              <a:t> число  4 или умножить обе части на </a:t>
            </a: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6659563" y="5516563"/>
          <a:ext cx="404812" cy="1044575"/>
        </p:xfrm>
        <a:graphic>
          <a:graphicData uri="http://schemas.openxmlformats.org/presentationml/2006/ole">
            <p:oleObj spid="_x0000_s10242" name="Формула" r:id="rId3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Вывод: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/>
              <a:t>    Корни  уравнения не изменяются:</a:t>
            </a:r>
          </a:p>
          <a:p>
            <a:r>
              <a:rPr lang="ru-RU" b="1" i="1" dirty="0" smtClean="0"/>
              <a:t> если обе  части уравнения умножить или  разделить на одно  и то  же число, не равное нулю;</a:t>
            </a:r>
          </a:p>
          <a:p>
            <a:r>
              <a:rPr lang="ru-RU" b="1" dirty="0" smtClean="0"/>
              <a:t>  </a:t>
            </a:r>
            <a:r>
              <a:rPr lang="ru-RU" b="1" i="1" dirty="0" smtClean="0"/>
              <a:t>если слагаемое без переменной перенести из левой части уравнения в правую часть с противоположным знаком. </a:t>
            </a:r>
            <a:endParaRPr lang="ru-RU" i="1" dirty="0" smtClean="0"/>
          </a:p>
          <a:p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6732588" y="2924175"/>
            <a:ext cx="863600" cy="1368425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5х = 2х + 6</a:t>
            </a: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5400" b="0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3924300" y="4652963"/>
            <a:ext cx="647700" cy="6477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268538" y="4652963"/>
            <a:ext cx="388937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 flipV="1">
            <a:off x="6156325" y="4292600"/>
            <a:ext cx="0" cy="2889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2268538" y="4292600"/>
            <a:ext cx="0" cy="2889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932363" y="4292600"/>
            <a:ext cx="36004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95288" y="4292600"/>
            <a:ext cx="33131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4932363" y="3716338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3708400" y="3716338"/>
            <a:ext cx="0" cy="5762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>
            <a:off x="3708400" y="3716338"/>
            <a:ext cx="504825" cy="142875"/>
          </a:xfrm>
          <a:prstGeom prst="homePlate">
            <a:avLst>
              <a:gd name="adj" fmla="val 88333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4"/>
          <p:cNvSpPr>
            <a:spLocks noChangeArrowheads="1"/>
          </p:cNvSpPr>
          <p:nvPr/>
        </p:nvSpPr>
        <p:spPr bwMode="auto">
          <a:xfrm rot="10800000">
            <a:off x="4427538" y="3716338"/>
            <a:ext cx="504825" cy="142875"/>
          </a:xfrm>
          <a:prstGeom prst="homePlate">
            <a:avLst>
              <a:gd name="adj" fmla="val 88333"/>
            </a:avLst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 rot="1714178">
            <a:off x="3148013" y="2568575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6877050" y="2565400"/>
            <a:ext cx="504825" cy="2159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17"/>
          <p:cNvSpPr>
            <a:spLocks noChangeArrowheads="1"/>
          </p:cNvSpPr>
          <p:nvPr/>
        </p:nvSpPr>
        <p:spPr bwMode="auto">
          <a:xfrm>
            <a:off x="7019925" y="2636838"/>
            <a:ext cx="215900" cy="287337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877050" y="2997200"/>
            <a:ext cx="151288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5400">
                <a:solidFill>
                  <a:srgbClr val="FFFFFF"/>
                </a:solidFill>
                <a:latin typeface="Garamond" pitchFamily="18" charset="0"/>
              </a:rPr>
              <a:t>5</a:t>
            </a:r>
            <a:endParaRPr lang="ru-RU" sz="800">
              <a:solidFill>
                <a:srgbClr val="FFFFFF"/>
              </a:solidFill>
              <a:latin typeface="Garamond" pitchFamily="18" charset="0"/>
            </a:endParaRPr>
          </a:p>
          <a:p>
            <a:pPr algn="l">
              <a:spcBef>
                <a:spcPct val="50000"/>
              </a:spcBef>
            </a:pPr>
            <a:endParaRPr lang="ru-RU" sz="2800">
              <a:solidFill>
                <a:srgbClr val="FFFFFF"/>
              </a:solidFill>
              <a:latin typeface="Garamond" pitchFamily="18" charset="0"/>
            </a:endParaRP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948488" y="3644900"/>
            <a:ext cx="64770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>
                <a:solidFill>
                  <a:srgbClr val="FFFFFF"/>
                </a:solidFill>
                <a:latin typeface="Garamond" pitchFamily="18" charset="0"/>
              </a:rPr>
              <a:t>кг</a:t>
            </a:r>
          </a:p>
          <a:p>
            <a:pPr algn="l">
              <a:spcBef>
                <a:spcPct val="50000"/>
              </a:spcBef>
            </a:pPr>
            <a:endParaRPr lang="ru-RU">
              <a:latin typeface="Garamond" pitchFamily="18" charset="0"/>
            </a:endParaRPr>
          </a:p>
        </p:txBody>
      </p:sp>
      <p:sp>
        <p:nvSpPr>
          <p:cNvPr id="19" name="AutoShape 20"/>
          <p:cNvSpPr>
            <a:spLocks noChangeArrowheads="1"/>
          </p:cNvSpPr>
          <p:nvPr/>
        </p:nvSpPr>
        <p:spPr bwMode="auto">
          <a:xfrm>
            <a:off x="7812088" y="3284538"/>
            <a:ext cx="504825" cy="1008062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AutoShape 21"/>
          <p:cNvSpPr>
            <a:spLocks noChangeArrowheads="1"/>
          </p:cNvSpPr>
          <p:nvPr/>
        </p:nvSpPr>
        <p:spPr bwMode="auto">
          <a:xfrm>
            <a:off x="7956550" y="3068638"/>
            <a:ext cx="215900" cy="287337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AutoShape 22"/>
          <p:cNvSpPr>
            <a:spLocks noChangeArrowheads="1"/>
          </p:cNvSpPr>
          <p:nvPr/>
        </p:nvSpPr>
        <p:spPr bwMode="auto">
          <a:xfrm>
            <a:off x="7812088" y="2924175"/>
            <a:ext cx="504825" cy="2159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" name="Text Box 23"/>
          <p:cNvSpPr txBox="1">
            <a:spLocks noChangeArrowheads="1"/>
          </p:cNvSpPr>
          <p:nvPr/>
        </p:nvSpPr>
        <p:spPr bwMode="auto">
          <a:xfrm>
            <a:off x="7885113" y="3284538"/>
            <a:ext cx="360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3200" b="1">
                <a:solidFill>
                  <a:srgbClr val="FFFFFF"/>
                </a:solidFill>
                <a:latin typeface="Garamond" pitchFamily="18" charset="0"/>
              </a:rPr>
              <a:t>1</a:t>
            </a:r>
          </a:p>
        </p:txBody>
      </p:sp>
      <p:sp>
        <p:nvSpPr>
          <p:cNvPr id="23" name="Text Box 24"/>
          <p:cNvSpPr txBox="1">
            <a:spLocks noChangeArrowheads="1"/>
          </p:cNvSpPr>
          <p:nvPr/>
        </p:nvSpPr>
        <p:spPr bwMode="auto">
          <a:xfrm>
            <a:off x="7812088" y="3789363"/>
            <a:ext cx="647700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2800">
                <a:solidFill>
                  <a:srgbClr val="FFFFFF"/>
                </a:solidFill>
                <a:latin typeface="Garamond" pitchFamily="18" charset="0"/>
              </a:rPr>
              <a:t>кг</a:t>
            </a:r>
          </a:p>
          <a:p>
            <a:pPr algn="l">
              <a:spcBef>
                <a:spcPct val="50000"/>
              </a:spcBef>
            </a:pPr>
            <a:endParaRPr lang="ru-RU">
              <a:latin typeface="Garamond" pitchFamily="18" charset="0"/>
            </a:endParaRPr>
          </a:p>
        </p:txBody>
      </p:sp>
      <p:sp>
        <p:nvSpPr>
          <p:cNvPr id="24" name="Text Box 28"/>
          <p:cNvSpPr txBox="1">
            <a:spLocks noChangeArrowheads="1"/>
          </p:cNvSpPr>
          <p:nvPr/>
        </p:nvSpPr>
        <p:spPr bwMode="auto">
          <a:xfrm>
            <a:off x="4284663" y="1341438"/>
            <a:ext cx="15113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800" b="1">
                <a:solidFill>
                  <a:srgbClr val="FF0000"/>
                </a:solidFill>
                <a:latin typeface="Garamond" pitchFamily="18" charset="0"/>
              </a:rPr>
              <a:t>-2х</a:t>
            </a:r>
          </a:p>
        </p:txBody>
      </p:sp>
      <p:sp>
        <p:nvSpPr>
          <p:cNvPr id="25" name="Arc 29"/>
          <p:cNvSpPr>
            <a:spLocks/>
          </p:cNvSpPr>
          <p:nvPr/>
        </p:nvSpPr>
        <p:spPr bwMode="auto">
          <a:xfrm>
            <a:off x="3563938" y="2852738"/>
            <a:ext cx="144462" cy="363537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7 h 29184"/>
              <a:gd name="T4" fmla="*/ 0 w 21600"/>
              <a:gd name="T5" fmla="*/ 269065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Arc 30"/>
          <p:cNvSpPr>
            <a:spLocks/>
          </p:cNvSpPr>
          <p:nvPr/>
        </p:nvSpPr>
        <p:spPr bwMode="auto">
          <a:xfrm>
            <a:off x="3419475" y="2997200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" name="Arc 31"/>
          <p:cNvSpPr>
            <a:spLocks/>
          </p:cNvSpPr>
          <p:nvPr/>
        </p:nvSpPr>
        <p:spPr bwMode="auto">
          <a:xfrm>
            <a:off x="3276600" y="3213100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" name="Arc 32"/>
          <p:cNvSpPr>
            <a:spLocks/>
          </p:cNvSpPr>
          <p:nvPr/>
        </p:nvSpPr>
        <p:spPr bwMode="auto">
          <a:xfrm>
            <a:off x="3132138" y="3429000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Oval 33"/>
          <p:cNvSpPr>
            <a:spLocks noChangeArrowheads="1"/>
          </p:cNvSpPr>
          <p:nvPr/>
        </p:nvSpPr>
        <p:spPr bwMode="auto">
          <a:xfrm rot="1714178">
            <a:off x="2555875" y="2565400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Arc 34"/>
          <p:cNvSpPr>
            <a:spLocks/>
          </p:cNvSpPr>
          <p:nvPr/>
        </p:nvSpPr>
        <p:spPr bwMode="auto">
          <a:xfrm>
            <a:off x="2971800" y="2849563"/>
            <a:ext cx="144463" cy="363537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7 h 29184"/>
              <a:gd name="T4" fmla="*/ 0 w 21600"/>
              <a:gd name="T5" fmla="*/ 269065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rc 35"/>
          <p:cNvSpPr>
            <a:spLocks/>
          </p:cNvSpPr>
          <p:nvPr/>
        </p:nvSpPr>
        <p:spPr bwMode="auto">
          <a:xfrm>
            <a:off x="2827338" y="2994025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Arc 36"/>
          <p:cNvSpPr>
            <a:spLocks/>
          </p:cNvSpPr>
          <p:nvPr/>
        </p:nvSpPr>
        <p:spPr bwMode="auto">
          <a:xfrm>
            <a:off x="2684463" y="3209925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Arc 37"/>
          <p:cNvSpPr>
            <a:spLocks/>
          </p:cNvSpPr>
          <p:nvPr/>
        </p:nvSpPr>
        <p:spPr bwMode="auto">
          <a:xfrm>
            <a:off x="2540000" y="3425825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" name="Oval 38"/>
          <p:cNvSpPr>
            <a:spLocks noChangeArrowheads="1"/>
          </p:cNvSpPr>
          <p:nvPr/>
        </p:nvSpPr>
        <p:spPr bwMode="auto">
          <a:xfrm rot="1714178">
            <a:off x="1908175" y="2565400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5" name="Arc 39"/>
          <p:cNvSpPr>
            <a:spLocks/>
          </p:cNvSpPr>
          <p:nvPr/>
        </p:nvSpPr>
        <p:spPr bwMode="auto">
          <a:xfrm>
            <a:off x="2324100" y="2849563"/>
            <a:ext cx="144463" cy="363537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7 h 29184"/>
              <a:gd name="T4" fmla="*/ 0 w 21600"/>
              <a:gd name="T5" fmla="*/ 269065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Arc 40"/>
          <p:cNvSpPr>
            <a:spLocks/>
          </p:cNvSpPr>
          <p:nvPr/>
        </p:nvSpPr>
        <p:spPr bwMode="auto">
          <a:xfrm>
            <a:off x="2179638" y="2994025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Arc 41"/>
          <p:cNvSpPr>
            <a:spLocks/>
          </p:cNvSpPr>
          <p:nvPr/>
        </p:nvSpPr>
        <p:spPr bwMode="auto">
          <a:xfrm>
            <a:off x="2036763" y="3209925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Arc 42"/>
          <p:cNvSpPr>
            <a:spLocks/>
          </p:cNvSpPr>
          <p:nvPr/>
        </p:nvSpPr>
        <p:spPr bwMode="auto">
          <a:xfrm>
            <a:off x="1892300" y="3425825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9" name="Oval 43"/>
          <p:cNvSpPr>
            <a:spLocks noChangeArrowheads="1"/>
          </p:cNvSpPr>
          <p:nvPr/>
        </p:nvSpPr>
        <p:spPr bwMode="auto">
          <a:xfrm rot="1714178">
            <a:off x="1331913" y="2565400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rc 44"/>
          <p:cNvSpPr>
            <a:spLocks/>
          </p:cNvSpPr>
          <p:nvPr/>
        </p:nvSpPr>
        <p:spPr bwMode="auto">
          <a:xfrm>
            <a:off x="1747838" y="2849563"/>
            <a:ext cx="144462" cy="363537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7 h 29184"/>
              <a:gd name="T4" fmla="*/ 0 w 21600"/>
              <a:gd name="T5" fmla="*/ 269065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rc 45"/>
          <p:cNvSpPr>
            <a:spLocks/>
          </p:cNvSpPr>
          <p:nvPr/>
        </p:nvSpPr>
        <p:spPr bwMode="auto">
          <a:xfrm>
            <a:off x="1603375" y="2994025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Arc 46"/>
          <p:cNvSpPr>
            <a:spLocks/>
          </p:cNvSpPr>
          <p:nvPr/>
        </p:nvSpPr>
        <p:spPr bwMode="auto">
          <a:xfrm>
            <a:off x="1460500" y="3209925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Arc 47"/>
          <p:cNvSpPr>
            <a:spLocks/>
          </p:cNvSpPr>
          <p:nvPr/>
        </p:nvSpPr>
        <p:spPr bwMode="auto">
          <a:xfrm>
            <a:off x="1316038" y="3425825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Oval 48"/>
          <p:cNvSpPr>
            <a:spLocks noChangeArrowheads="1"/>
          </p:cNvSpPr>
          <p:nvPr/>
        </p:nvSpPr>
        <p:spPr bwMode="auto">
          <a:xfrm rot="1714178">
            <a:off x="684213" y="2565400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Arc 49"/>
          <p:cNvSpPr>
            <a:spLocks/>
          </p:cNvSpPr>
          <p:nvPr/>
        </p:nvSpPr>
        <p:spPr bwMode="auto">
          <a:xfrm>
            <a:off x="1100138" y="2849563"/>
            <a:ext cx="144462" cy="363537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7 h 29184"/>
              <a:gd name="T4" fmla="*/ 0 w 21600"/>
              <a:gd name="T5" fmla="*/ 269065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Arc 50"/>
          <p:cNvSpPr>
            <a:spLocks/>
          </p:cNvSpPr>
          <p:nvPr/>
        </p:nvSpPr>
        <p:spPr bwMode="auto">
          <a:xfrm>
            <a:off x="955675" y="2994025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Arc 51"/>
          <p:cNvSpPr>
            <a:spLocks/>
          </p:cNvSpPr>
          <p:nvPr/>
        </p:nvSpPr>
        <p:spPr bwMode="auto">
          <a:xfrm>
            <a:off x="812800" y="3209925"/>
            <a:ext cx="144463" cy="363538"/>
          </a:xfrm>
          <a:custGeom>
            <a:avLst/>
            <a:gdLst>
              <a:gd name="T0" fmla="*/ 0 w 21600"/>
              <a:gd name="T1" fmla="*/ 0 h 29184"/>
              <a:gd name="T2" fmla="*/ 135267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" name="Arc 52"/>
          <p:cNvSpPr>
            <a:spLocks/>
          </p:cNvSpPr>
          <p:nvPr/>
        </p:nvSpPr>
        <p:spPr bwMode="auto">
          <a:xfrm>
            <a:off x="668338" y="3425825"/>
            <a:ext cx="144462" cy="363538"/>
          </a:xfrm>
          <a:custGeom>
            <a:avLst/>
            <a:gdLst>
              <a:gd name="T0" fmla="*/ 0 w 21600"/>
              <a:gd name="T1" fmla="*/ 0 h 29184"/>
              <a:gd name="T2" fmla="*/ 135266 w 21600"/>
              <a:gd name="T3" fmla="*/ 363538 h 29184"/>
              <a:gd name="T4" fmla="*/ 0 w 21600"/>
              <a:gd name="T5" fmla="*/ 269066 h 29184"/>
              <a:gd name="T6" fmla="*/ 0 60000 65536"/>
              <a:gd name="T7" fmla="*/ 0 60000 65536"/>
              <a:gd name="T8" fmla="*/ 0 60000 65536"/>
              <a:gd name="T9" fmla="*/ 0 w 21600"/>
              <a:gd name="T10" fmla="*/ 0 h 29184"/>
              <a:gd name="T11" fmla="*/ 21600 w 21600"/>
              <a:gd name="T12" fmla="*/ 29184 h 291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918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</a:path>
              <a:path w="21600" h="2918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189"/>
                  <a:pt x="21134" y="26758"/>
                  <a:pt x="20224" y="29183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Oval 53"/>
          <p:cNvSpPr>
            <a:spLocks noChangeArrowheads="1"/>
          </p:cNvSpPr>
          <p:nvPr/>
        </p:nvSpPr>
        <p:spPr bwMode="auto">
          <a:xfrm rot="20421935">
            <a:off x="4859338" y="2565400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0" name="Arc 54"/>
          <p:cNvSpPr>
            <a:spLocks/>
          </p:cNvSpPr>
          <p:nvPr/>
        </p:nvSpPr>
        <p:spPr bwMode="auto">
          <a:xfrm flipH="1">
            <a:off x="5003800" y="2781300"/>
            <a:ext cx="142875" cy="360363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Arc 55"/>
          <p:cNvSpPr>
            <a:spLocks/>
          </p:cNvSpPr>
          <p:nvPr/>
        </p:nvSpPr>
        <p:spPr bwMode="auto">
          <a:xfrm flipH="1">
            <a:off x="5148263" y="2924175"/>
            <a:ext cx="142875" cy="360363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" name="Arc 56"/>
          <p:cNvSpPr>
            <a:spLocks/>
          </p:cNvSpPr>
          <p:nvPr/>
        </p:nvSpPr>
        <p:spPr bwMode="auto">
          <a:xfrm flipH="1">
            <a:off x="5219700" y="3141663"/>
            <a:ext cx="142875" cy="360362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2 h 21600"/>
              <a:gd name="T4" fmla="*/ 0 w 21600"/>
              <a:gd name="T5" fmla="*/ 3603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Arc 57"/>
          <p:cNvSpPr>
            <a:spLocks/>
          </p:cNvSpPr>
          <p:nvPr/>
        </p:nvSpPr>
        <p:spPr bwMode="auto">
          <a:xfrm flipH="1">
            <a:off x="5364163" y="3429000"/>
            <a:ext cx="142875" cy="360363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Oval 58"/>
          <p:cNvSpPr>
            <a:spLocks noChangeArrowheads="1"/>
          </p:cNvSpPr>
          <p:nvPr/>
        </p:nvSpPr>
        <p:spPr bwMode="auto">
          <a:xfrm rot="20421935">
            <a:off x="5435600" y="2565400"/>
            <a:ext cx="647700" cy="1763713"/>
          </a:xfrm>
          <a:prstGeom prst="ellipse">
            <a:avLst/>
          </a:prstGeom>
          <a:solidFill>
            <a:srgbClr val="B4B4B4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" name="Arc 59"/>
          <p:cNvSpPr>
            <a:spLocks/>
          </p:cNvSpPr>
          <p:nvPr/>
        </p:nvSpPr>
        <p:spPr bwMode="auto">
          <a:xfrm flipH="1">
            <a:off x="5580063" y="2781300"/>
            <a:ext cx="142875" cy="360363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6" name="Arc 60"/>
          <p:cNvSpPr>
            <a:spLocks/>
          </p:cNvSpPr>
          <p:nvPr/>
        </p:nvSpPr>
        <p:spPr bwMode="auto">
          <a:xfrm flipH="1">
            <a:off x="5724525" y="2924175"/>
            <a:ext cx="142875" cy="360363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Arc 61"/>
          <p:cNvSpPr>
            <a:spLocks/>
          </p:cNvSpPr>
          <p:nvPr/>
        </p:nvSpPr>
        <p:spPr bwMode="auto">
          <a:xfrm flipH="1">
            <a:off x="5795963" y="3141663"/>
            <a:ext cx="142875" cy="360362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2 h 21600"/>
              <a:gd name="T4" fmla="*/ 0 w 21600"/>
              <a:gd name="T5" fmla="*/ 3603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Arc 62"/>
          <p:cNvSpPr>
            <a:spLocks/>
          </p:cNvSpPr>
          <p:nvPr/>
        </p:nvSpPr>
        <p:spPr bwMode="auto">
          <a:xfrm flipH="1">
            <a:off x="5940425" y="3429000"/>
            <a:ext cx="142875" cy="360363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360363 h 21600"/>
              <a:gd name="T4" fmla="*/ 0 w 21600"/>
              <a:gd name="T5" fmla="*/ 36036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Text Box 64"/>
          <p:cNvSpPr txBox="1">
            <a:spLocks noChangeArrowheads="1"/>
          </p:cNvSpPr>
          <p:nvPr/>
        </p:nvSpPr>
        <p:spPr bwMode="auto">
          <a:xfrm>
            <a:off x="2339975" y="1412875"/>
            <a:ext cx="15827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800" b="1">
                <a:solidFill>
                  <a:srgbClr val="FF0000"/>
                </a:solidFill>
                <a:latin typeface="Garamond" pitchFamily="18" charset="0"/>
              </a:rPr>
              <a:t>   -2х</a:t>
            </a:r>
          </a:p>
        </p:txBody>
      </p:sp>
      <p:sp>
        <p:nvSpPr>
          <p:cNvPr id="60" name="Text Box 66"/>
          <p:cNvSpPr txBox="1">
            <a:spLocks noChangeArrowheads="1"/>
          </p:cNvSpPr>
          <p:nvPr/>
        </p:nvSpPr>
        <p:spPr bwMode="auto">
          <a:xfrm>
            <a:off x="2627313" y="1557338"/>
            <a:ext cx="25923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400" b="1" dirty="0">
                <a:solidFill>
                  <a:srgbClr val="FF0000"/>
                </a:solidFill>
              </a:rPr>
              <a:t>   3 </a:t>
            </a:r>
            <a:r>
              <a:rPr lang="ru-RU" sz="4400" b="1" dirty="0" err="1">
                <a:solidFill>
                  <a:srgbClr val="FF0000"/>
                </a:solidFill>
              </a:rPr>
              <a:t>х</a:t>
            </a:r>
            <a:r>
              <a:rPr lang="ru-RU" sz="4400" b="1" dirty="0">
                <a:solidFill>
                  <a:srgbClr val="FF0000"/>
                </a:solidFill>
              </a:rPr>
              <a:t> = 6</a:t>
            </a:r>
          </a:p>
        </p:txBody>
      </p:sp>
      <p:sp>
        <p:nvSpPr>
          <p:cNvPr id="62" name="Text Box 66"/>
          <p:cNvSpPr txBox="1">
            <a:spLocks noChangeArrowheads="1"/>
          </p:cNvSpPr>
          <p:nvPr/>
        </p:nvSpPr>
        <p:spPr bwMode="auto">
          <a:xfrm>
            <a:off x="5214942" y="1571612"/>
            <a:ext cx="259238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ru-RU" sz="4400" b="1" dirty="0">
                <a:solidFill>
                  <a:srgbClr val="FF0000"/>
                </a:solidFill>
              </a:rPr>
              <a:t>   </a:t>
            </a:r>
            <a:r>
              <a:rPr lang="ru-RU" sz="4400" b="1" dirty="0" err="1" smtClean="0">
                <a:solidFill>
                  <a:srgbClr val="FF0000"/>
                </a:solidFill>
              </a:rPr>
              <a:t>х</a:t>
            </a:r>
            <a:r>
              <a:rPr lang="ru-RU" sz="4400" b="1" dirty="0" smtClean="0">
                <a:solidFill>
                  <a:srgbClr val="FF0000"/>
                </a:solidFill>
              </a:rPr>
              <a:t> </a:t>
            </a:r>
            <a:r>
              <a:rPr lang="ru-RU" sz="4400" b="1" dirty="0">
                <a:solidFill>
                  <a:srgbClr val="FF0000"/>
                </a:solidFill>
              </a:rPr>
              <a:t>= </a:t>
            </a:r>
            <a:r>
              <a:rPr lang="ru-RU" sz="4400" b="1" dirty="0" smtClean="0">
                <a:solidFill>
                  <a:srgbClr val="FF0000"/>
                </a:solidFill>
              </a:rPr>
              <a:t>2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65" name="Заголовок 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ЗАДАЧА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1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1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1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19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2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2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2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2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2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3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3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3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3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41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4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4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4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4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287  E" pathEditMode="relative" ptsTypes="">
                                      <p:cBhvr>
                                        <p:cTn id="5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49275"/>
            <a:ext cx="8229600" cy="633413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Решение уравнений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6287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 dirty="0" smtClean="0"/>
              <a:t>Как иначе можно было решить данное  уравнение?</a:t>
            </a:r>
          </a:p>
          <a:p>
            <a:pPr>
              <a:lnSpc>
                <a:spcPct val="90000"/>
              </a:lnSpc>
              <a:buNone/>
            </a:pPr>
            <a:r>
              <a:rPr lang="ru-RU" sz="2800" i="1" dirty="0" smtClean="0"/>
              <a:t>   Слагаемое перенести из одной части в другую, изменив при этом его знак на противоположный</a:t>
            </a:r>
          </a:p>
          <a:p>
            <a:pPr>
              <a:lnSpc>
                <a:spcPct val="90000"/>
              </a:lnSpc>
              <a:buNone/>
            </a:pPr>
            <a:endParaRPr lang="ru-RU" sz="2800" dirty="0" smtClean="0"/>
          </a:p>
          <a:p>
            <a:pPr>
              <a:lnSpc>
                <a:spcPct val="90000"/>
              </a:lnSpc>
            </a:pPr>
            <a:r>
              <a:rPr lang="ru-RU" sz="2800" b="1" i="1" dirty="0" smtClean="0"/>
              <a:t>Вывод: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i="1" dirty="0" smtClean="0"/>
              <a:t>    корни уравнения не изменяются, если какое-нибудь слагаемое перенести из одной части уравнения в другую, изменив при этом его знак на противоположный.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Решите уравнение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557338"/>
            <a:ext cx="8229600" cy="530066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b="1" dirty="0" smtClean="0"/>
              <a:t>      </a:t>
            </a:r>
            <a:r>
              <a:rPr lang="ru-RU" b="1" dirty="0" smtClean="0"/>
              <a:t>1. </a:t>
            </a:r>
            <a:r>
              <a:rPr lang="en-US" b="1" dirty="0" smtClean="0"/>
              <a:t>  5x = 2x + 6.</a:t>
            </a:r>
            <a:r>
              <a:rPr lang="ru-RU" dirty="0" smtClean="0"/>
              <a:t>        </a:t>
            </a:r>
          </a:p>
          <a:p>
            <a:pPr marL="609600" indent="-609600">
              <a:buFontTx/>
              <a:buNone/>
            </a:pPr>
            <a:r>
              <a:rPr lang="en-US" dirty="0" smtClean="0"/>
              <a:t>                           </a:t>
            </a:r>
            <a:r>
              <a:rPr lang="ru-RU" sz="2800" i="1" dirty="0" smtClean="0">
                <a:solidFill>
                  <a:srgbClr val="00B050"/>
                </a:solidFill>
              </a:rPr>
              <a:t>Решение: </a:t>
            </a:r>
          </a:p>
          <a:p>
            <a:pPr marL="609600" indent="-609600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 </a:t>
            </a:r>
            <a:r>
              <a:rPr lang="ru-RU" sz="2800" i="1" dirty="0" smtClean="0"/>
              <a:t>Перенесем из правой части уравнения </a:t>
            </a:r>
            <a:r>
              <a:rPr lang="en-US" sz="2800" i="1" dirty="0" smtClean="0"/>
              <a:t>2x</a:t>
            </a:r>
            <a:r>
              <a:rPr lang="ru-RU" sz="2800" i="1" dirty="0" smtClean="0"/>
              <a:t> в левую, изменив его знак на противоположный и </a:t>
            </a:r>
            <a:r>
              <a:rPr lang="en-US" sz="2800" i="1" dirty="0" smtClean="0"/>
              <a:t> </a:t>
            </a:r>
            <a:r>
              <a:rPr lang="ru-RU" sz="2800" i="1" dirty="0" smtClean="0"/>
              <a:t> получим</a:t>
            </a:r>
            <a:endParaRPr lang="ru-RU" b="1" i="1" dirty="0" smtClean="0"/>
          </a:p>
          <a:p>
            <a:pPr marL="609600" indent="-609600">
              <a:buFontTx/>
              <a:buNone/>
            </a:pPr>
            <a:r>
              <a:rPr lang="ru-RU" b="1" i="1" dirty="0" smtClean="0"/>
              <a:t>                        </a:t>
            </a:r>
            <a:r>
              <a:rPr lang="en-US" b="1" dirty="0" smtClean="0"/>
              <a:t>5x </a:t>
            </a:r>
            <a:r>
              <a:rPr lang="en-US" b="1" dirty="0" smtClean="0">
                <a:solidFill>
                  <a:srgbClr val="FF0000"/>
                </a:solidFill>
              </a:rPr>
              <a:t>– 2x </a:t>
            </a:r>
            <a:r>
              <a:rPr lang="en-US" b="1" dirty="0" smtClean="0"/>
              <a:t>= 6,</a:t>
            </a:r>
            <a:endParaRPr lang="ru-RU" b="1" dirty="0" smtClean="0"/>
          </a:p>
          <a:p>
            <a:pPr marL="609600" indent="-609600">
              <a:buFontTx/>
              <a:buNone/>
            </a:pPr>
            <a:r>
              <a:rPr lang="ru-RU" sz="2800" dirty="0" smtClean="0"/>
              <a:t>                            </a:t>
            </a:r>
            <a:r>
              <a:rPr lang="en-US" b="1" dirty="0" smtClean="0"/>
              <a:t>3x = 6,</a:t>
            </a:r>
          </a:p>
          <a:p>
            <a:pPr marL="609600" indent="-609600">
              <a:buFontTx/>
              <a:buNone/>
            </a:pPr>
            <a:r>
              <a:rPr lang="en-US" b="1" dirty="0" smtClean="0"/>
              <a:t>                         x = 6 : 3</a:t>
            </a:r>
          </a:p>
          <a:p>
            <a:pPr marL="609600" indent="-609600">
              <a:buFontTx/>
              <a:buNone/>
            </a:pPr>
            <a:r>
              <a:rPr lang="en-US" b="1" dirty="0" smtClean="0"/>
              <a:t>                         x = 2. </a:t>
            </a:r>
            <a:r>
              <a:rPr lang="ru-RU" b="1" dirty="0" smtClean="0"/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Решите уравнение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  №1316 а).  6х-12=5х+4</a:t>
            </a:r>
          </a:p>
          <a:p>
            <a:pPr>
              <a:buNone/>
            </a:pPr>
            <a:r>
              <a:rPr lang="ru-RU" i="1" dirty="0" smtClean="0"/>
              <a:t> </a:t>
            </a:r>
            <a:r>
              <a:rPr lang="ru-RU" i="1" dirty="0" smtClean="0">
                <a:solidFill>
                  <a:srgbClr val="00B050"/>
                </a:solidFill>
              </a:rPr>
              <a:t>Решение: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dirty="0" smtClean="0"/>
              <a:t>  </a:t>
            </a:r>
            <a:r>
              <a:rPr lang="ru-RU" i="1" dirty="0" smtClean="0"/>
              <a:t>Все члены, содержащие неизвестное, </a:t>
            </a:r>
            <a:r>
              <a:rPr lang="en-US" i="1" dirty="0" smtClean="0"/>
              <a:t>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i="1" dirty="0" smtClean="0"/>
              <a:t>  </a:t>
            </a:r>
            <a:r>
              <a:rPr lang="ru-RU" i="1" dirty="0" smtClean="0"/>
              <a:t>переносим в левую часть, а известные в </a:t>
            </a:r>
            <a:r>
              <a:rPr lang="en-US" i="1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i="1" dirty="0" smtClean="0"/>
              <a:t>  </a:t>
            </a:r>
            <a:r>
              <a:rPr lang="ru-RU" i="1" dirty="0" smtClean="0"/>
              <a:t>правую часть с противоположным знаком</a:t>
            </a:r>
            <a:r>
              <a:rPr lang="en-US" i="1" dirty="0" smtClean="0"/>
              <a:t>                      </a:t>
            </a:r>
          </a:p>
          <a:p>
            <a:pPr>
              <a:buNone/>
            </a:pPr>
            <a:r>
              <a:rPr lang="ru-RU" i="1" dirty="0" smtClean="0"/>
              <a:t>   </a:t>
            </a:r>
            <a:r>
              <a:rPr lang="ru-RU" dirty="0" smtClean="0"/>
              <a:t> </a:t>
            </a:r>
            <a:r>
              <a:rPr lang="ru-RU" b="1" dirty="0" smtClean="0"/>
              <a:t>6х</a:t>
            </a:r>
            <a:r>
              <a:rPr lang="ru-RU" b="1" dirty="0" smtClean="0">
                <a:solidFill>
                  <a:srgbClr val="FF0000"/>
                </a:solidFill>
              </a:rPr>
              <a:t>-5х</a:t>
            </a:r>
            <a:r>
              <a:rPr lang="ru-RU" b="1" dirty="0" smtClean="0"/>
              <a:t>=4</a:t>
            </a:r>
            <a:r>
              <a:rPr lang="ru-RU" b="1" dirty="0" smtClean="0">
                <a:solidFill>
                  <a:srgbClr val="FF0000"/>
                </a:solidFill>
              </a:rPr>
              <a:t>+12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i="1" dirty="0" smtClean="0"/>
              <a:t>Приводим подобные слагаемые</a:t>
            </a:r>
          </a:p>
          <a:p>
            <a:pPr>
              <a:buNone/>
            </a:pPr>
            <a:r>
              <a:rPr lang="ru-RU" i="1" dirty="0" smtClean="0"/>
              <a:t>     </a:t>
            </a:r>
            <a:r>
              <a:rPr lang="ru-RU" b="1" i="1" dirty="0" smtClean="0"/>
              <a:t> </a:t>
            </a:r>
            <a:r>
              <a:rPr lang="ru-RU" b="1" dirty="0" smtClean="0"/>
              <a:t>х=16</a:t>
            </a:r>
          </a:p>
          <a:p>
            <a:pPr>
              <a:buNone/>
            </a:pPr>
            <a:r>
              <a:rPr lang="ru-RU" dirty="0" smtClean="0"/>
              <a:t>                              Ответ:</a:t>
            </a:r>
            <a:r>
              <a:rPr lang="ru-RU" b="1" dirty="0" smtClean="0"/>
              <a:t> х=16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922337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Алгоритм решения линейного уравнения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55895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dirty="0" smtClean="0"/>
              <a:t>    </a:t>
            </a:r>
            <a:r>
              <a:rPr lang="ru-RU" sz="2800" b="1" dirty="0" smtClean="0"/>
              <a:t>2.</a:t>
            </a:r>
            <a:r>
              <a:rPr lang="ru-RU" sz="2800" dirty="0" smtClean="0"/>
              <a:t>  1</a:t>
            </a:r>
            <a:r>
              <a:rPr lang="ru-RU" sz="2800" b="1" dirty="0" smtClean="0"/>
              <a:t>2 - 2(</a:t>
            </a:r>
            <a:r>
              <a:rPr lang="en-US" sz="2800" b="1" dirty="0" smtClean="0"/>
              <a:t>x </a:t>
            </a:r>
            <a:r>
              <a:rPr lang="ru-RU" sz="2800" b="1" dirty="0" smtClean="0"/>
              <a:t>+ 3) = 26 + 3x.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  </a:t>
            </a:r>
            <a:r>
              <a:rPr lang="ru-RU" sz="2400" dirty="0" smtClean="0"/>
              <a:t>Шаг 1. </a:t>
            </a:r>
            <a:r>
              <a:rPr lang="ru-RU" sz="2400" i="1" dirty="0" smtClean="0"/>
              <a:t>Раскрываем скобки   </a:t>
            </a:r>
            <a:endParaRPr lang="en-US" sz="24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i="1" dirty="0" smtClean="0"/>
              <a:t>                  </a:t>
            </a:r>
            <a:r>
              <a:rPr lang="ru-RU" sz="2400" dirty="0" smtClean="0"/>
              <a:t>1</a:t>
            </a:r>
            <a:r>
              <a:rPr lang="ru-RU" sz="2400" b="1" dirty="0" smtClean="0"/>
              <a:t>2-2x-6=26+3x</a:t>
            </a:r>
            <a:r>
              <a:rPr lang="en-US" sz="2400" b="1" dirty="0" smtClean="0"/>
              <a:t>.</a:t>
            </a:r>
            <a:endParaRPr lang="ru-RU" sz="24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  </a:t>
            </a:r>
            <a:r>
              <a:rPr lang="ru-RU" sz="2400" dirty="0" smtClean="0"/>
              <a:t>Шаг 2. </a:t>
            </a:r>
            <a:r>
              <a:rPr lang="ru-RU" sz="2400" i="1" dirty="0" smtClean="0"/>
              <a:t>Все члены, содержащие неизвестное, </a:t>
            </a:r>
            <a:r>
              <a:rPr lang="en-US" sz="2400" i="1" dirty="0" smtClean="0"/>
              <a:t>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i="1" dirty="0" smtClean="0"/>
              <a:t>              </a:t>
            </a:r>
            <a:r>
              <a:rPr lang="ru-RU" sz="2400" i="1" dirty="0" smtClean="0"/>
              <a:t>переносим в левую часть, а известные в </a:t>
            </a:r>
            <a:r>
              <a:rPr lang="en-US" sz="2400" i="1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i="1" dirty="0" smtClean="0"/>
              <a:t>              </a:t>
            </a:r>
            <a:r>
              <a:rPr lang="ru-RU" sz="2400" i="1" dirty="0" smtClean="0"/>
              <a:t>правую часть с противоположным</a:t>
            </a:r>
            <a:r>
              <a:rPr lang="en-US" sz="2400" i="1" dirty="0" smtClean="0"/>
              <a:t>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i="1" dirty="0" smtClean="0"/>
              <a:t>              </a:t>
            </a:r>
            <a:r>
              <a:rPr lang="ru-RU" sz="2400" i="1" dirty="0" smtClean="0"/>
              <a:t>знаком</a:t>
            </a:r>
            <a:r>
              <a:rPr lang="en-US" sz="2400" i="1" dirty="0" smtClean="0"/>
              <a:t>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dirty="0" smtClean="0"/>
              <a:t>                  </a:t>
            </a:r>
            <a:r>
              <a:rPr lang="ru-RU" sz="2400" b="1" dirty="0" smtClean="0"/>
              <a:t>-3x-2x=6-12+26</a:t>
            </a:r>
            <a:r>
              <a:rPr lang="en-US" sz="2400" b="1" dirty="0" smtClean="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  </a:t>
            </a:r>
            <a:r>
              <a:rPr lang="ru-RU" sz="2400" dirty="0" smtClean="0"/>
              <a:t>Шаг 3. </a:t>
            </a:r>
            <a:r>
              <a:rPr lang="ru-RU" sz="2400" i="1" dirty="0" smtClean="0"/>
              <a:t>Приводим подобные слагаемые</a:t>
            </a:r>
            <a:r>
              <a:rPr lang="en-US" sz="2400" i="1" dirty="0" smtClean="0"/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dirty="0" smtClean="0"/>
              <a:t>                   </a:t>
            </a:r>
            <a:r>
              <a:rPr lang="ru-RU" sz="2400" b="1" dirty="0" smtClean="0"/>
              <a:t>-5</a:t>
            </a:r>
            <a:r>
              <a:rPr lang="en-US" sz="2400" b="1" dirty="0" smtClean="0"/>
              <a:t> x</a:t>
            </a:r>
            <a:r>
              <a:rPr lang="ru-RU" sz="2400" b="1" dirty="0" smtClean="0"/>
              <a:t> =20</a:t>
            </a:r>
            <a:r>
              <a:rPr lang="en-US" sz="2400" b="1" dirty="0" smtClean="0"/>
              <a:t>.</a:t>
            </a:r>
            <a:endParaRPr lang="ru-RU" sz="24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  </a:t>
            </a:r>
            <a:r>
              <a:rPr lang="ru-RU" sz="2400" dirty="0" smtClean="0"/>
              <a:t>Шаг 4. </a:t>
            </a:r>
            <a:r>
              <a:rPr lang="ru-RU" sz="2400" i="1" dirty="0" smtClean="0"/>
              <a:t>Делим обе части уравнения</a:t>
            </a:r>
            <a:r>
              <a:rPr lang="en-US" sz="2400" i="1" dirty="0" smtClean="0"/>
              <a:t> </a:t>
            </a:r>
            <a:r>
              <a:rPr lang="ru-RU" sz="2400" i="1" dirty="0" smtClean="0"/>
              <a:t> на </a:t>
            </a:r>
            <a:r>
              <a:rPr lang="en-US" sz="2400" i="1" dirty="0" smtClean="0"/>
              <a:t>   </a:t>
            </a:r>
            <a:r>
              <a:rPr lang="ru-RU" sz="2400" i="1" dirty="0" smtClean="0"/>
              <a:t>коэффициент </a:t>
            </a:r>
            <a:endParaRPr lang="en-US" sz="24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i="1" dirty="0" smtClean="0"/>
              <a:t>               </a:t>
            </a:r>
            <a:r>
              <a:rPr lang="ru-RU" sz="2400" i="1" dirty="0" smtClean="0"/>
              <a:t>при неизвестном     </a:t>
            </a:r>
            <a:endParaRPr lang="en-US" sz="24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b="1" i="1" dirty="0" smtClean="0"/>
              <a:t>                    </a:t>
            </a:r>
            <a:r>
              <a:rPr lang="ru-RU" sz="2400" b="1" i="1" dirty="0" smtClean="0"/>
              <a:t> </a:t>
            </a:r>
            <a:r>
              <a:rPr lang="ru-RU" sz="2400" b="1" dirty="0" smtClean="0"/>
              <a:t>х=-4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  </a:t>
            </a:r>
            <a:r>
              <a:rPr lang="ru-RU" sz="2400" dirty="0" smtClean="0"/>
              <a:t>Шаг 5. </a:t>
            </a:r>
            <a:r>
              <a:rPr lang="ru-RU" sz="2400" i="1" dirty="0" smtClean="0"/>
              <a:t>Выписываем  </a:t>
            </a:r>
            <a:r>
              <a:rPr lang="ru-RU" sz="2400" i="1" dirty="0" smtClean="0"/>
              <a:t>ответ</a:t>
            </a:r>
            <a:r>
              <a:rPr lang="ru-RU" sz="2400" i="1" dirty="0" smtClean="0"/>
              <a:t>.</a:t>
            </a:r>
            <a:r>
              <a:rPr lang="ru-RU" sz="2400" i="1" dirty="0" smtClean="0"/>
              <a:t> </a:t>
            </a:r>
            <a:r>
              <a:rPr lang="ru-RU" sz="2400" b="1" i="1" smtClean="0"/>
              <a:t>Ответ</a:t>
            </a:r>
            <a:r>
              <a:rPr lang="ru-RU" sz="2400" b="1" i="1" dirty="0" smtClean="0"/>
              <a:t>: -4.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8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8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1.Устный счет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5400" dirty="0" smtClean="0">
                <a:solidFill>
                  <a:schemeClr val="accent2"/>
                </a:solidFill>
              </a:rPr>
              <a:t>  </a:t>
            </a:r>
            <a:r>
              <a:rPr lang="ru-RU" sz="5400" dirty="0" smtClean="0"/>
              <a:t>-90-70   -0,4-1,6    2,6-3</a:t>
            </a:r>
          </a:p>
          <a:p>
            <a:pPr>
              <a:buFontTx/>
              <a:buNone/>
            </a:pPr>
            <a:r>
              <a:rPr lang="ru-RU" sz="5400" dirty="0" smtClean="0"/>
              <a:t>    </a:t>
            </a:r>
            <a:r>
              <a:rPr lang="ru-RU" sz="5400" dirty="0" smtClean="0">
                <a:sym typeface="Wingdings" pitchFamily="2" charset="2"/>
              </a:rPr>
              <a:t>: (-4)         *(-4)       *10</a:t>
            </a:r>
          </a:p>
          <a:p>
            <a:pPr>
              <a:buFontTx/>
              <a:buNone/>
            </a:pPr>
            <a:r>
              <a:rPr lang="ru-RU" sz="5400" dirty="0" smtClean="0">
                <a:sym typeface="Wingdings" pitchFamily="2" charset="2"/>
              </a:rPr>
              <a:t>    * (-2)           -32       *2,4</a:t>
            </a:r>
          </a:p>
          <a:p>
            <a:pPr>
              <a:buFontTx/>
              <a:buNone/>
            </a:pPr>
            <a:r>
              <a:rPr lang="ru-RU" sz="5400" u="sng" dirty="0" smtClean="0">
                <a:sym typeface="Wingdings" pitchFamily="2" charset="2"/>
              </a:rPr>
              <a:t>      +96 </a:t>
            </a:r>
            <a:r>
              <a:rPr lang="ru-RU" sz="5400" dirty="0" smtClean="0">
                <a:sym typeface="Wingdings" pitchFamily="2" charset="2"/>
              </a:rPr>
              <a:t>       </a:t>
            </a:r>
            <a:r>
              <a:rPr lang="ru-RU" sz="5400" u="sng" dirty="0" smtClean="0">
                <a:sym typeface="Wingdings" pitchFamily="2" charset="2"/>
              </a:rPr>
              <a:t>: (-2) </a:t>
            </a:r>
            <a:r>
              <a:rPr lang="ru-RU" sz="5400" dirty="0" smtClean="0">
                <a:sym typeface="Wingdings" pitchFamily="2" charset="2"/>
              </a:rPr>
              <a:t>  </a:t>
            </a:r>
            <a:r>
              <a:rPr lang="ru-RU" sz="5400" u="sng" dirty="0" smtClean="0">
                <a:sym typeface="Wingdings" pitchFamily="2" charset="2"/>
              </a:rPr>
              <a:t>+100,6</a:t>
            </a:r>
          </a:p>
          <a:p>
            <a:pPr>
              <a:buFontTx/>
              <a:buNone/>
            </a:pPr>
            <a:r>
              <a:rPr lang="ru-RU" sz="5400" dirty="0" smtClean="0">
                <a:sym typeface="Wingdings" pitchFamily="2" charset="2"/>
              </a:rPr>
              <a:t>        </a:t>
            </a:r>
            <a:r>
              <a:rPr lang="ru-RU" sz="5400" dirty="0" smtClean="0">
                <a:solidFill>
                  <a:srgbClr val="FF0000"/>
                </a:solidFill>
                <a:sym typeface="Wingdings" pitchFamily="2" charset="2"/>
              </a:rPr>
              <a:t>16</a:t>
            </a:r>
            <a:r>
              <a:rPr lang="ru-RU" sz="5400" dirty="0" smtClean="0">
                <a:sym typeface="Wingdings" pitchFamily="2" charset="2"/>
              </a:rPr>
              <a:t>           </a:t>
            </a:r>
            <a:r>
              <a:rPr lang="ru-RU" sz="5400" dirty="0" smtClean="0">
                <a:solidFill>
                  <a:srgbClr val="FF0000"/>
                </a:solidFill>
                <a:sym typeface="Wingdings" pitchFamily="2" charset="2"/>
              </a:rPr>
              <a:t>12</a:t>
            </a:r>
            <a:r>
              <a:rPr lang="ru-RU" sz="5400" dirty="0" smtClean="0">
                <a:sym typeface="Wingdings" pitchFamily="2" charset="2"/>
              </a:rPr>
              <a:t>          </a:t>
            </a:r>
            <a:r>
              <a:rPr lang="ru-RU" sz="5400" dirty="0" smtClean="0">
                <a:solidFill>
                  <a:srgbClr val="FF0000"/>
                </a:solidFill>
                <a:sym typeface="Wingdings" pitchFamily="2" charset="2"/>
              </a:rPr>
              <a:t>91</a:t>
            </a:r>
            <a:endParaRPr lang="ru-RU" sz="5400" u="sng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buFontTx/>
              <a:buNone/>
            </a:pPr>
            <a:endParaRPr lang="ru-RU" sz="5400" dirty="0" smtClean="0">
              <a:sym typeface="Wingdings" pitchFamily="2" charset="2"/>
            </a:endParaRPr>
          </a:p>
          <a:p>
            <a:pPr>
              <a:buFontTx/>
              <a:buNone/>
            </a:pPr>
            <a:endParaRPr lang="ru-RU" dirty="0" smtClean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60350"/>
            <a:ext cx="18732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4"/>
          <p:cNvSpPr>
            <a:spLocks noChangeArrowheads="1"/>
          </p:cNvSpPr>
          <p:nvPr/>
        </p:nvSpPr>
        <p:spPr bwMode="auto">
          <a:xfrm>
            <a:off x="1500166" y="5572140"/>
            <a:ext cx="1643074" cy="79059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auto">
          <a:xfrm>
            <a:off x="4286248" y="5572140"/>
            <a:ext cx="1000132" cy="785818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6715140" y="5572140"/>
            <a:ext cx="928694" cy="857256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2071670" y="564357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" name="Text Box 25"/>
          <p:cNvSpPr txBox="1">
            <a:spLocks noChangeArrowheads="1"/>
          </p:cNvSpPr>
          <p:nvPr/>
        </p:nvSpPr>
        <p:spPr bwMode="auto">
          <a:xfrm>
            <a:off x="7000892" y="564357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4572000" y="564357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Решите уравнение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1472" y="1285860"/>
            <a:ext cx="8229600" cy="5300662"/>
          </a:xfrm>
        </p:spPr>
        <p:txBody>
          <a:bodyPr/>
          <a:lstStyle/>
          <a:p>
            <a:pPr marL="609600" lvl="0" indent="-609600">
              <a:buNone/>
            </a:pPr>
            <a:r>
              <a:rPr lang="en-US" b="1" dirty="0" smtClean="0"/>
              <a:t>      </a:t>
            </a:r>
            <a:r>
              <a:rPr lang="ru-RU" b="1" dirty="0" smtClean="0"/>
              <a:t>3.</a:t>
            </a:r>
            <a:r>
              <a:rPr lang="ru-RU" b="1" dirty="0" smtClean="0">
                <a:solidFill>
                  <a:srgbClr val="0000CC"/>
                </a:solidFill>
              </a:rPr>
              <a:t> </a:t>
            </a:r>
            <a:r>
              <a:rPr lang="ru-RU" b="1" dirty="0" smtClean="0"/>
              <a:t>4(</a:t>
            </a:r>
            <a:r>
              <a:rPr lang="en-US" b="1" dirty="0" smtClean="0"/>
              <a:t>x</a:t>
            </a:r>
            <a:r>
              <a:rPr lang="ru-RU" b="1" dirty="0" smtClean="0"/>
              <a:t> – 3)  = – (6 – 2</a:t>
            </a:r>
            <a:r>
              <a:rPr lang="en-US" b="1" dirty="0" smtClean="0"/>
              <a:t>x</a:t>
            </a:r>
            <a:r>
              <a:rPr lang="ru-RU" b="1" dirty="0" smtClean="0"/>
              <a:t>)</a:t>
            </a:r>
          </a:p>
          <a:p>
            <a:pPr marL="609600" indent="-609600">
              <a:buFontTx/>
              <a:buNone/>
            </a:pPr>
            <a:r>
              <a:rPr lang="ru-RU" dirty="0" smtClean="0"/>
              <a:t> </a:t>
            </a:r>
            <a:r>
              <a:rPr lang="ru-RU" i="1" dirty="0" smtClean="0">
                <a:solidFill>
                  <a:srgbClr val="00B050"/>
                </a:solidFill>
              </a:rPr>
              <a:t>Решение:</a:t>
            </a:r>
            <a:r>
              <a:rPr lang="ru-RU" sz="2800" i="1" dirty="0" smtClean="0"/>
              <a:t> </a:t>
            </a:r>
            <a:r>
              <a:rPr lang="ru-RU" sz="2400" i="1" dirty="0" smtClean="0"/>
              <a:t>Раскрываем скобки </a:t>
            </a:r>
            <a:endParaRPr lang="ru-RU" sz="2400" i="1" dirty="0" smtClean="0">
              <a:solidFill>
                <a:srgbClr val="00B050"/>
              </a:solidFill>
            </a:endParaRPr>
          </a:p>
          <a:p>
            <a:pPr marL="609600" indent="-609600">
              <a:buFontTx/>
              <a:buNone/>
            </a:pPr>
            <a:r>
              <a:rPr lang="ru-RU" sz="2800" i="1" dirty="0" smtClean="0"/>
              <a:t>                 </a:t>
            </a:r>
            <a:r>
              <a:rPr lang="en-US" sz="2800" i="1" dirty="0" smtClean="0"/>
              <a:t> </a:t>
            </a:r>
            <a:r>
              <a:rPr lang="ru-RU" b="1" dirty="0" smtClean="0"/>
              <a:t>4</a:t>
            </a:r>
            <a:r>
              <a:rPr lang="en-US" b="1" dirty="0" smtClean="0"/>
              <a:t>x</a:t>
            </a:r>
            <a:r>
              <a:rPr lang="ru-RU" b="1" dirty="0" smtClean="0"/>
              <a:t> – 12 = – 6 + 2</a:t>
            </a:r>
            <a:r>
              <a:rPr lang="en-US" b="1" dirty="0" smtClean="0"/>
              <a:t>x</a:t>
            </a:r>
            <a:endParaRPr lang="ru-RU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i="1" dirty="0" smtClean="0"/>
              <a:t>Все члены, содержащие неизвестное,</a:t>
            </a:r>
            <a:r>
              <a:rPr lang="en-US" sz="2400" i="1" dirty="0" smtClean="0"/>
              <a:t> </a:t>
            </a:r>
            <a:r>
              <a:rPr lang="ru-RU" sz="2400" i="1" dirty="0" smtClean="0"/>
              <a:t>переносим в левую часть, а известные в</a:t>
            </a:r>
            <a:r>
              <a:rPr lang="en-US" sz="2400" i="1" dirty="0" smtClean="0"/>
              <a:t> </a:t>
            </a:r>
            <a:r>
              <a:rPr lang="ru-RU" sz="2400" i="1" dirty="0" smtClean="0"/>
              <a:t>правую часть с противоположным</a:t>
            </a:r>
            <a:r>
              <a:rPr lang="en-US" sz="2400" i="1" dirty="0" smtClean="0"/>
              <a:t> </a:t>
            </a:r>
            <a:r>
              <a:rPr lang="ru-RU" sz="2400" i="1" dirty="0" smtClean="0"/>
              <a:t>знаком</a:t>
            </a:r>
            <a:r>
              <a:rPr lang="en-US" sz="2400" i="1" dirty="0" smtClean="0"/>
              <a:t>    </a:t>
            </a:r>
            <a:endParaRPr lang="ru-RU" sz="2400" i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 dirty="0" smtClean="0">
                <a:solidFill>
                  <a:srgbClr val="0000CC"/>
                </a:solidFill>
              </a:rPr>
              <a:t>                    </a:t>
            </a:r>
            <a:r>
              <a:rPr lang="ru-RU" sz="2800" b="1" dirty="0" smtClean="0">
                <a:solidFill>
                  <a:srgbClr val="0000CC"/>
                </a:solidFill>
              </a:rPr>
              <a:t> </a:t>
            </a:r>
            <a:r>
              <a:rPr lang="ru-RU" sz="2800" b="1" dirty="0" smtClean="0"/>
              <a:t>4</a:t>
            </a:r>
            <a:r>
              <a:rPr lang="en-US" sz="2800" b="1" dirty="0" smtClean="0"/>
              <a:t>x</a:t>
            </a:r>
            <a:r>
              <a:rPr lang="ru-RU" sz="2800" b="1" dirty="0" smtClean="0">
                <a:solidFill>
                  <a:srgbClr val="FF0000"/>
                </a:solidFill>
              </a:rPr>
              <a:t>–</a:t>
            </a:r>
            <a:r>
              <a:rPr lang="ru-RU" sz="2800" b="1" dirty="0" smtClean="0">
                <a:solidFill>
                  <a:srgbClr val="0000CC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x</a:t>
            </a:r>
            <a:r>
              <a:rPr lang="ru-RU" sz="2800" b="1" dirty="0" smtClean="0">
                <a:solidFill>
                  <a:srgbClr val="0000CC"/>
                </a:solidFill>
              </a:rPr>
              <a:t>  = </a:t>
            </a:r>
            <a:r>
              <a:rPr lang="ru-RU" sz="2800" b="1" dirty="0" smtClean="0"/>
              <a:t>– 6 </a:t>
            </a:r>
            <a:r>
              <a:rPr lang="ru-RU" sz="2800" b="1" dirty="0" smtClean="0">
                <a:solidFill>
                  <a:srgbClr val="FF0000"/>
                </a:solidFill>
              </a:rPr>
              <a:t>+ 12 </a:t>
            </a:r>
          </a:p>
          <a:p>
            <a:pPr marL="609600" indent="-609600">
              <a:buNone/>
            </a:pPr>
            <a:r>
              <a:rPr lang="ru-RU" b="1" dirty="0" smtClean="0">
                <a:solidFill>
                  <a:srgbClr val="0000CC"/>
                </a:solidFill>
              </a:rPr>
              <a:t> </a:t>
            </a:r>
            <a:r>
              <a:rPr lang="ru-RU" sz="2400" i="1" dirty="0" smtClean="0"/>
              <a:t>Приводим подобные слагаемые</a:t>
            </a:r>
            <a:endParaRPr lang="ru-RU" sz="2400" b="1" dirty="0" smtClean="0">
              <a:solidFill>
                <a:srgbClr val="0000CC"/>
              </a:solidFill>
            </a:endParaRPr>
          </a:p>
          <a:p>
            <a:pPr marL="609600" indent="-609600">
              <a:buNone/>
            </a:pPr>
            <a:r>
              <a:rPr lang="ru-RU" b="1" dirty="0" smtClean="0"/>
              <a:t>                 2</a:t>
            </a:r>
            <a:r>
              <a:rPr lang="en-US" b="1" dirty="0" smtClean="0"/>
              <a:t>x</a:t>
            </a:r>
            <a:r>
              <a:rPr lang="ru-RU" b="1" dirty="0" smtClean="0"/>
              <a:t> =  6  </a:t>
            </a:r>
          </a:p>
          <a:p>
            <a:pPr marL="609600" indent="-609600">
              <a:buNone/>
            </a:pPr>
            <a:r>
              <a:rPr lang="ru-RU" b="1" dirty="0" smtClean="0"/>
              <a:t>                 </a:t>
            </a:r>
            <a:r>
              <a:rPr lang="en-US" b="1" dirty="0" smtClean="0"/>
              <a:t>x</a:t>
            </a:r>
            <a:r>
              <a:rPr lang="ru-RU" b="1" dirty="0" smtClean="0"/>
              <a:t> = 6 : 2    </a:t>
            </a:r>
          </a:p>
          <a:p>
            <a:pPr marL="609600" indent="-609600">
              <a:buNone/>
            </a:pPr>
            <a:r>
              <a:rPr lang="ru-RU" b="1" dirty="0" smtClean="0">
                <a:solidFill>
                  <a:srgbClr val="0000CC"/>
                </a:solidFill>
              </a:rPr>
              <a:t>                 </a:t>
            </a:r>
            <a:r>
              <a:rPr lang="en-US" b="1" dirty="0" smtClean="0"/>
              <a:t>x</a:t>
            </a:r>
            <a:r>
              <a:rPr lang="ru-RU" b="1" dirty="0" smtClean="0"/>
              <a:t> = 3                 Ответ: </a:t>
            </a:r>
            <a:r>
              <a:rPr lang="en-US" b="1" dirty="0" smtClean="0"/>
              <a:t>x</a:t>
            </a:r>
            <a:r>
              <a:rPr lang="ru-RU" b="1" dirty="0" smtClean="0"/>
              <a:t>= 3</a:t>
            </a:r>
          </a:p>
          <a:p>
            <a:pPr marL="609600" indent="-609600">
              <a:buNone/>
            </a:pPr>
            <a:endParaRPr lang="ru-RU" b="1" dirty="0" smtClean="0">
              <a:solidFill>
                <a:srgbClr val="0000CC"/>
              </a:solidFill>
            </a:endParaRPr>
          </a:p>
          <a:p>
            <a:pPr marL="609600" indent="-609600">
              <a:buNone/>
            </a:pPr>
            <a:r>
              <a:rPr lang="ru-RU" b="1" dirty="0" smtClean="0">
                <a:solidFill>
                  <a:srgbClr val="0000CC"/>
                </a:solidFill>
              </a:rPr>
              <a:t>                               </a:t>
            </a:r>
          </a:p>
          <a:p>
            <a:pPr marL="609600" indent="-609600">
              <a:buNone/>
            </a:pPr>
            <a:endParaRPr lang="ru-RU" b="1" dirty="0" smtClean="0">
              <a:solidFill>
                <a:srgbClr val="0000CC"/>
              </a:solidFill>
            </a:endParaRPr>
          </a:p>
          <a:p>
            <a:pPr marL="609600" indent="-609600">
              <a:buNone/>
            </a:pPr>
            <a:endParaRPr lang="ru-RU" b="1" dirty="0" smtClean="0">
              <a:solidFill>
                <a:srgbClr val="0000CC"/>
              </a:solidFill>
            </a:endParaRPr>
          </a:p>
          <a:p>
            <a:pPr marL="609600" indent="-609600">
              <a:buFontTx/>
              <a:buNone/>
            </a:pPr>
            <a:endParaRPr lang="ru-RU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Решить уравнение </a:t>
            </a:r>
            <a:endParaRPr lang="ru-RU" dirty="0" smtClean="0">
              <a:solidFill>
                <a:srgbClr val="00B05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b="1" dirty="0" smtClean="0"/>
              <a:t>4</a:t>
            </a:r>
            <a:r>
              <a:rPr lang="ru-RU" sz="2800" b="1" dirty="0" smtClean="0"/>
              <a:t>)  7(3х – 1) = 5(</a:t>
            </a:r>
            <a:r>
              <a:rPr lang="en-US" sz="2800" b="1" dirty="0" smtClean="0"/>
              <a:t>x </a:t>
            </a:r>
            <a:r>
              <a:rPr lang="ru-RU" sz="2800" b="1" dirty="0" smtClean="0"/>
              <a:t> – 3)</a:t>
            </a:r>
            <a:br>
              <a:rPr lang="ru-RU" sz="2800" b="1" dirty="0" smtClean="0"/>
            </a:br>
            <a:endParaRPr lang="ru-RU" sz="2800" b="1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21х – 7 = 5х – 15</a:t>
            </a:r>
            <a:br>
              <a:rPr lang="ru-RU" sz="2800" b="1" dirty="0" smtClean="0"/>
            </a:br>
            <a:endParaRPr lang="ru-RU" sz="2800" b="1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21х – 5х = – 15 + 7</a:t>
            </a:r>
            <a:br>
              <a:rPr lang="ru-RU" sz="2800" b="1" dirty="0" smtClean="0"/>
            </a:br>
            <a:endParaRPr lang="ru-RU" sz="2800" b="1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16х = – 8</a:t>
            </a:r>
            <a:br>
              <a:rPr lang="ru-RU" sz="2800" b="1" dirty="0" smtClean="0"/>
            </a:br>
            <a:endParaRPr lang="ru-RU" sz="2800" b="1" dirty="0" smtClean="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800" b="1" dirty="0" smtClean="0"/>
              <a:t>      x</a:t>
            </a:r>
            <a:r>
              <a:rPr lang="ru-RU" sz="2800" b="1" dirty="0" smtClean="0"/>
              <a:t> = –0,5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   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                  Ответ: - 0,5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800" dirty="0" smtClean="0"/>
              <a:t>             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Решить уравнение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</a:t>
            </a:r>
            <a:r>
              <a:rPr lang="ru-RU" sz="2800" b="1" dirty="0" smtClean="0"/>
              <a:t>2)  9 – (4 +</a:t>
            </a:r>
            <a:r>
              <a:rPr lang="en-US" sz="2800" b="1" dirty="0" smtClean="0"/>
              <a:t>x</a:t>
            </a:r>
            <a:r>
              <a:rPr lang="ru-RU" sz="2800" b="1" dirty="0" smtClean="0"/>
              <a:t>) = 5</a:t>
            </a:r>
            <a:r>
              <a:rPr lang="en-US" sz="2800" b="1" dirty="0" smtClean="0"/>
              <a:t>(x</a:t>
            </a:r>
            <a:r>
              <a:rPr lang="ru-RU" sz="2800" b="1" dirty="0" smtClean="0"/>
              <a:t> + 1)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</a:t>
            </a:r>
            <a:r>
              <a:rPr lang="en-US" sz="2800" b="1" dirty="0" smtClean="0"/>
              <a:t>  </a:t>
            </a:r>
            <a:r>
              <a:rPr lang="ru-RU" sz="2800" b="1" dirty="0" smtClean="0"/>
              <a:t>  9 – 4 – </a:t>
            </a:r>
            <a:r>
              <a:rPr lang="en-US" sz="2800" b="1" dirty="0" smtClean="0"/>
              <a:t>x </a:t>
            </a:r>
            <a:r>
              <a:rPr lang="ru-RU" sz="2800" b="1" dirty="0" smtClean="0"/>
              <a:t> = 5х + 5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–</a:t>
            </a:r>
            <a:r>
              <a:rPr lang="en-US" sz="2800" b="1" dirty="0" smtClean="0"/>
              <a:t>x</a:t>
            </a:r>
            <a:r>
              <a:rPr lang="ru-RU" sz="2800" b="1" dirty="0" smtClean="0"/>
              <a:t> – 5х = 5 – 9 + 4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– 6х = 0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/>
              <a:t>       x</a:t>
            </a:r>
            <a:r>
              <a:rPr lang="ru-RU" sz="2800" b="1" dirty="0" smtClean="0"/>
              <a:t> = 0             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                          Ответ: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Решить уравнение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</a:t>
            </a:r>
            <a:r>
              <a:rPr lang="ru-RU" sz="2800" b="1" dirty="0" smtClean="0"/>
              <a:t>3)   2(3х – 8) = – 13 + 3(4х – 9)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  6х – 16 = – 13 + 12х – 27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/>
              <a:t>       </a:t>
            </a:r>
            <a:r>
              <a:rPr lang="ru-RU" sz="2800" b="1" dirty="0" smtClean="0"/>
              <a:t>6х – 12х = – 13 – 27 + 16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 – 6х = – 24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/>
              <a:t>        x </a:t>
            </a:r>
            <a:r>
              <a:rPr lang="ru-RU" sz="2800" b="1" dirty="0" smtClean="0"/>
              <a:t>= 4                               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                      </a:t>
            </a:r>
            <a:r>
              <a:rPr lang="en-US" sz="2800" b="1" dirty="0" smtClean="0"/>
              <a:t>    </a:t>
            </a:r>
            <a:r>
              <a:rPr lang="ru-RU" sz="2800" b="1" dirty="0" smtClean="0"/>
              <a:t>Ответ: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Решить уравнение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4)  3х + 2(2х – 3) = 8 – 7</a:t>
            </a:r>
            <a:r>
              <a:rPr lang="en-US" sz="2800" b="1" dirty="0" smtClean="0"/>
              <a:t>(x</a:t>
            </a:r>
            <a:r>
              <a:rPr lang="ru-RU" sz="2800" b="1" dirty="0" smtClean="0"/>
              <a:t> – 2)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</a:t>
            </a:r>
            <a:r>
              <a:rPr lang="en-US" sz="2800" b="1" dirty="0" smtClean="0"/>
              <a:t>  </a:t>
            </a:r>
            <a:r>
              <a:rPr lang="ru-RU" sz="2800" b="1" dirty="0" smtClean="0"/>
              <a:t> 3х + 4х – 6 = 8 – 7х + 14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</a:t>
            </a:r>
            <a:r>
              <a:rPr lang="en-US" sz="2800" b="1" dirty="0" smtClean="0"/>
              <a:t> </a:t>
            </a:r>
            <a:r>
              <a:rPr lang="ru-RU" sz="2800" b="1" dirty="0" smtClean="0"/>
              <a:t>  3х + 4х + 7х = 8 + 14 + 6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 14х = 28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b="1" dirty="0" smtClean="0"/>
              <a:t>       x</a:t>
            </a:r>
            <a:r>
              <a:rPr lang="ru-RU" sz="2800" b="1" dirty="0" smtClean="0"/>
              <a:t> = 2      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 dirty="0" smtClean="0"/>
              <a:t>                            </a:t>
            </a:r>
            <a:r>
              <a:rPr lang="en-US" sz="2800" b="1" dirty="0" smtClean="0"/>
              <a:t>   </a:t>
            </a:r>
            <a:r>
              <a:rPr lang="ru-RU" sz="2800" b="1" dirty="0" smtClean="0"/>
              <a:t>Ответ: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Решить уравнение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5)  20</a:t>
            </a:r>
            <a:r>
              <a:rPr lang="en-US" sz="2800" b="1" dirty="0" smtClean="0"/>
              <a:t> </a:t>
            </a:r>
            <a:r>
              <a:rPr lang="ru-RU" sz="2800" b="1" dirty="0" smtClean="0"/>
              <a:t>+</a:t>
            </a:r>
            <a:r>
              <a:rPr lang="en-US" sz="2800" b="1" dirty="0" smtClean="0"/>
              <a:t> </a:t>
            </a:r>
            <a:r>
              <a:rPr lang="ru-RU" sz="2800" b="1" dirty="0" smtClean="0"/>
              <a:t>4(2</a:t>
            </a:r>
            <a:r>
              <a:rPr lang="en-US" sz="2800" b="1" dirty="0" smtClean="0"/>
              <a:t>x – 5) </a:t>
            </a:r>
            <a:r>
              <a:rPr lang="ru-RU" sz="2800" b="1" dirty="0" smtClean="0"/>
              <a:t>=</a:t>
            </a:r>
            <a:r>
              <a:rPr lang="en-US" sz="2800" b="1" dirty="0" smtClean="0"/>
              <a:t> </a:t>
            </a:r>
            <a:r>
              <a:rPr lang="ru-RU" sz="2800" b="1" dirty="0" smtClean="0"/>
              <a:t>14x</a:t>
            </a:r>
            <a:r>
              <a:rPr lang="en-US" sz="2800" b="1" dirty="0" smtClean="0"/>
              <a:t> </a:t>
            </a:r>
            <a:r>
              <a:rPr lang="ru-RU" sz="2800" b="1" dirty="0" smtClean="0"/>
              <a:t>+</a:t>
            </a:r>
            <a:r>
              <a:rPr lang="en-US" sz="2800" b="1" dirty="0" smtClean="0"/>
              <a:t> </a:t>
            </a:r>
            <a:r>
              <a:rPr lang="ru-RU" sz="2800" b="1" dirty="0" smtClean="0"/>
              <a:t>12</a:t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20</a:t>
            </a:r>
            <a:r>
              <a:rPr lang="en-US" sz="2800" b="1" dirty="0" smtClean="0"/>
              <a:t> </a:t>
            </a:r>
            <a:r>
              <a:rPr lang="ru-RU" sz="2800" b="1" dirty="0" smtClean="0"/>
              <a:t>+</a:t>
            </a:r>
            <a:r>
              <a:rPr lang="en-US" sz="2800" b="1" dirty="0" smtClean="0"/>
              <a:t> </a:t>
            </a:r>
            <a:r>
              <a:rPr lang="ru-RU" sz="2800" b="1" dirty="0" smtClean="0"/>
              <a:t>8x</a:t>
            </a:r>
            <a:r>
              <a:rPr lang="en-US" sz="2800" b="1" dirty="0" smtClean="0"/>
              <a:t> </a:t>
            </a:r>
            <a:r>
              <a:rPr lang="ru-RU" sz="2800" b="1" dirty="0" smtClean="0"/>
              <a:t>–</a:t>
            </a:r>
            <a:r>
              <a:rPr lang="en-US" sz="2800" b="1" dirty="0" smtClean="0"/>
              <a:t> </a:t>
            </a:r>
            <a:r>
              <a:rPr lang="ru-RU" sz="2800" b="1" dirty="0" smtClean="0"/>
              <a:t>2</a:t>
            </a:r>
            <a:r>
              <a:rPr lang="en-US" sz="2800" b="1" dirty="0" smtClean="0"/>
              <a:t>0 </a:t>
            </a:r>
            <a:r>
              <a:rPr lang="ru-RU" sz="2800" b="1" dirty="0" smtClean="0"/>
              <a:t>=</a:t>
            </a:r>
            <a:r>
              <a:rPr lang="en-US" sz="2800" b="1" dirty="0" smtClean="0"/>
              <a:t> </a:t>
            </a:r>
            <a:r>
              <a:rPr lang="ru-RU" sz="2800" b="1" dirty="0" smtClean="0"/>
              <a:t>14x</a:t>
            </a:r>
            <a:r>
              <a:rPr lang="en-US" sz="2800" b="1" dirty="0" smtClean="0"/>
              <a:t> </a:t>
            </a:r>
            <a:r>
              <a:rPr lang="ru-RU" sz="2800" b="1" dirty="0" smtClean="0"/>
              <a:t>+</a:t>
            </a:r>
            <a:r>
              <a:rPr lang="en-US" sz="2800" b="1" dirty="0" smtClean="0"/>
              <a:t> </a:t>
            </a:r>
            <a:r>
              <a:rPr lang="ru-RU" sz="2800" b="1" dirty="0" smtClean="0"/>
              <a:t>12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8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8x</a:t>
            </a:r>
            <a:r>
              <a:rPr lang="en-US" sz="2800" b="1" dirty="0" smtClean="0"/>
              <a:t> </a:t>
            </a:r>
            <a:r>
              <a:rPr lang="ru-RU" sz="2800" b="1" dirty="0" smtClean="0"/>
              <a:t>–</a:t>
            </a:r>
            <a:r>
              <a:rPr lang="en-US" sz="2800" b="1" dirty="0" smtClean="0"/>
              <a:t> </a:t>
            </a:r>
            <a:r>
              <a:rPr lang="ru-RU" sz="2800" b="1" dirty="0" smtClean="0"/>
              <a:t>1</a:t>
            </a:r>
            <a:r>
              <a:rPr lang="en-US" sz="2800" b="1" dirty="0" smtClean="0"/>
              <a:t>4x = 12 – 20 + 20</a:t>
            </a:r>
            <a:endParaRPr lang="ru-RU" sz="28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</a:t>
            </a:r>
            <a:endParaRPr lang="en-US" sz="28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/>
              <a:t>     </a:t>
            </a:r>
            <a:r>
              <a:rPr lang="ru-RU" sz="2800" b="1" dirty="0" smtClean="0"/>
              <a:t> -6x</a:t>
            </a:r>
            <a:r>
              <a:rPr lang="en-US" sz="2800" b="1" dirty="0" smtClean="0"/>
              <a:t> </a:t>
            </a:r>
            <a:r>
              <a:rPr lang="ru-RU" sz="2800" b="1" dirty="0" smtClean="0"/>
              <a:t>=</a:t>
            </a:r>
            <a:r>
              <a:rPr lang="en-US" sz="2800" b="1" dirty="0" smtClean="0"/>
              <a:t> </a:t>
            </a:r>
            <a:r>
              <a:rPr lang="ru-RU" sz="2800" b="1" dirty="0" smtClean="0"/>
              <a:t>12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28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b="1" dirty="0" smtClean="0"/>
              <a:t>       x</a:t>
            </a:r>
            <a:r>
              <a:rPr lang="ru-RU" sz="2800" b="1" dirty="0" smtClean="0"/>
              <a:t>=</a:t>
            </a:r>
            <a:r>
              <a:rPr lang="en-US" sz="2800" b="1" dirty="0" smtClean="0"/>
              <a:t> </a:t>
            </a:r>
            <a:r>
              <a:rPr lang="ru-RU" sz="2800" b="1" dirty="0" smtClean="0"/>
              <a:t>-2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                  Ответ: -2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 Найдите и исправьте ошибки !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196975"/>
            <a:ext cx="8229600" cy="56610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000" b="1" dirty="0" smtClean="0"/>
              <a:t>                 </a:t>
            </a:r>
            <a:r>
              <a:rPr lang="ru-RU" sz="2800" b="1" dirty="0" smtClean="0"/>
              <a:t> 8-5(x+1)=16-4x                       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8-5х-1=16-4х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-5х-4х=16-7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-9х=9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</a:t>
            </a:r>
            <a:r>
              <a:rPr lang="ru-RU" sz="2800" b="1" dirty="0" err="1" smtClean="0"/>
              <a:t>х=</a:t>
            </a:r>
            <a:r>
              <a:rPr lang="en-US" sz="2800" b="1" dirty="0" smtClean="0"/>
              <a:t> </a:t>
            </a:r>
            <a:r>
              <a:rPr lang="ru-RU" sz="2800" b="1" dirty="0" smtClean="0"/>
              <a:t>-1</a:t>
            </a:r>
            <a:r>
              <a:rPr lang="ru-RU" sz="2800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i="1" dirty="0" smtClean="0">
                <a:solidFill>
                  <a:srgbClr val="00B050"/>
                </a:solidFill>
              </a:rPr>
              <a:t>         Правильное решение:</a:t>
            </a:r>
            <a:endParaRPr lang="ru-RU" sz="2800" dirty="0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i="1" dirty="0" smtClean="0"/>
              <a:t>            </a:t>
            </a:r>
            <a:r>
              <a:rPr lang="ru-RU" sz="2800" b="1" dirty="0" smtClean="0"/>
              <a:t>8-5(x+1)=16-4x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8-5х-5=16-4х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-5х+4х=16-3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-х=13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х=-13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/>
              <a:t>                               Ответ: -13 </a:t>
            </a:r>
          </a:p>
        </p:txBody>
      </p: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-642974" y="3143248"/>
            <a:ext cx="9972675" cy="3571876"/>
            <a:chOff x="2064" y="192"/>
            <a:chExt cx="3599" cy="4057"/>
          </a:xfrm>
          <a:solidFill>
            <a:srgbClr val="B66DFF"/>
          </a:solidFill>
        </p:grpSpPr>
        <p:sp>
          <p:nvSpPr>
            <p:cNvPr id="5" name="Freeform 7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pFill/>
            <a:ln w="9525" cap="flat" cmpd="sng">
              <a:solidFill>
                <a:srgbClr val="7030A0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  <a:grpFill/>
          </p:grpSpPr>
          <p:sp>
            <p:nvSpPr>
              <p:cNvPr id="28" name="Oval 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9" name="Freeform 1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  <a:grpFill/>
          </p:grpSpPr>
          <p:sp>
            <p:nvSpPr>
              <p:cNvPr id="26" name="Oval 1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7" name="Freeform 1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14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  <a:grpFill/>
          </p:grpSpPr>
          <p:sp>
            <p:nvSpPr>
              <p:cNvPr id="24" name="Oval 1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" name="Freeform 16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" name="Group 17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  <a:grpFill/>
          </p:grpSpPr>
          <p:sp>
            <p:nvSpPr>
              <p:cNvPr id="22" name="Oval 1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0" name="Group 20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  <a:grpFill/>
          </p:grpSpPr>
          <p:sp>
            <p:nvSpPr>
              <p:cNvPr id="20" name="Oval 2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" name="Freeform 2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1" name="Group 23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  <a:grpFill/>
          </p:grpSpPr>
          <p:sp>
            <p:nvSpPr>
              <p:cNvPr id="18" name="Oval 2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9" name="Freeform 25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" name="Freeform 26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grpFill/>
            <a:ln w="9525" cap="flat" cmpd="sng">
              <a:solidFill>
                <a:srgbClr val="7030A0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7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grpFill/>
            <a:ln w="9525" cap="flat" cmpd="sng">
              <a:solidFill>
                <a:srgbClr val="7030A0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8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grpFill/>
            <a:ln w="9525" cap="flat" cmpd="sng">
              <a:solidFill>
                <a:srgbClr val="7030A0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" name="Group 29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  <a:grpFill/>
          </p:grpSpPr>
          <p:sp>
            <p:nvSpPr>
              <p:cNvPr id="16" name="Oval 3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rgbClr val="7030A0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Freeform 3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7030A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9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9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09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77457E-6 L 0.95087 0.00185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2051050" y="404813"/>
            <a:ext cx="5735660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990000"/>
                </a:outerShdw>
              </a:effectLst>
            </a:endParaRPr>
          </a:p>
        </p:txBody>
      </p:sp>
      <p:sp>
        <p:nvSpPr>
          <p:cNvPr id="33" name="Заголовок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ПРОВЕРЬ СЕБЯ !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196975"/>
            <a:ext cx="4500563" cy="540067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ru-RU" sz="2400" dirty="0"/>
              <a:t>        </a:t>
            </a:r>
          </a:p>
          <a:p>
            <a:pPr algn="ctr">
              <a:buFontTx/>
              <a:buNone/>
            </a:pPr>
            <a:r>
              <a:rPr lang="ru-RU" sz="2400" dirty="0"/>
              <a:t>1 вариант</a:t>
            </a:r>
          </a:p>
          <a:p>
            <a:pPr>
              <a:buFontTx/>
              <a:buNone/>
            </a:pPr>
            <a:r>
              <a:rPr lang="ru-RU" sz="2400" b="1" dirty="0"/>
              <a:t>4(</a:t>
            </a:r>
            <a:r>
              <a:rPr lang="ru-RU" sz="2400" b="1" dirty="0" err="1"/>
              <a:t>х</a:t>
            </a:r>
            <a:r>
              <a:rPr lang="ru-RU" sz="2400" b="1" dirty="0"/>
              <a:t> – 11) – 5(2х – 7)=0</a:t>
            </a:r>
          </a:p>
          <a:p>
            <a:pPr>
              <a:buFontTx/>
              <a:buNone/>
            </a:pPr>
            <a:endParaRPr lang="ru-RU" sz="2400" b="1" dirty="0"/>
          </a:p>
          <a:p>
            <a:pPr>
              <a:buFontTx/>
              <a:buNone/>
            </a:pPr>
            <a:endParaRPr lang="ru-RU" sz="2400" b="1" dirty="0"/>
          </a:p>
          <a:p>
            <a:pPr>
              <a:buFontTx/>
              <a:buNone/>
            </a:pPr>
            <a:r>
              <a:rPr lang="ru-RU" sz="2400" b="1" dirty="0"/>
              <a:t>    4х – 44 – 10х + 35 = 0,</a:t>
            </a:r>
          </a:p>
          <a:p>
            <a:pPr>
              <a:buFontTx/>
              <a:buNone/>
            </a:pPr>
            <a:r>
              <a:rPr lang="ru-RU" sz="2400" b="1" dirty="0"/>
              <a:t>    -6х – 9 = 0,</a:t>
            </a:r>
          </a:p>
          <a:p>
            <a:pPr>
              <a:buFontTx/>
              <a:buNone/>
            </a:pPr>
            <a:r>
              <a:rPr lang="ru-RU" sz="2400" b="1" dirty="0"/>
              <a:t>    -6х = 9,</a:t>
            </a:r>
          </a:p>
          <a:p>
            <a:pPr>
              <a:buFontTx/>
              <a:buNone/>
            </a:pPr>
            <a:r>
              <a:rPr lang="ru-RU" sz="2400" b="1" dirty="0"/>
              <a:t>    </a:t>
            </a:r>
            <a:r>
              <a:rPr lang="ru-RU" sz="2400" b="1" dirty="0" err="1"/>
              <a:t>х</a:t>
            </a:r>
            <a:r>
              <a:rPr lang="ru-RU" sz="2400" b="1" dirty="0"/>
              <a:t> = 9 : (-6),</a:t>
            </a:r>
          </a:p>
          <a:p>
            <a:pPr>
              <a:buFontTx/>
              <a:buNone/>
            </a:pPr>
            <a:r>
              <a:rPr lang="ru-RU" sz="2400" b="1" dirty="0"/>
              <a:t>    </a:t>
            </a:r>
            <a:r>
              <a:rPr lang="ru-RU" sz="2400" b="1" dirty="0" err="1"/>
              <a:t>х</a:t>
            </a:r>
            <a:r>
              <a:rPr lang="ru-RU" sz="2400" b="1" dirty="0"/>
              <a:t> = -1,5</a:t>
            </a:r>
          </a:p>
          <a:p>
            <a:pPr>
              <a:buFontTx/>
              <a:buNone/>
            </a:pPr>
            <a:r>
              <a:rPr lang="ru-RU" sz="2400" b="1" dirty="0">
                <a:solidFill>
                  <a:schemeClr val="accent2"/>
                </a:solidFill>
              </a:rPr>
              <a:t>                         </a:t>
            </a:r>
            <a:endParaRPr lang="ru-RU" sz="1800" b="1" dirty="0">
              <a:solidFill>
                <a:schemeClr val="accent2"/>
              </a:solidFill>
              <a:cs typeface="Tahoma" pitchFamily="34" charset="0"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51388" y="1628775"/>
            <a:ext cx="4392612" cy="4525963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ru-RU" sz="2400" dirty="0"/>
              <a:t>    2 вариант</a:t>
            </a:r>
          </a:p>
          <a:p>
            <a:pPr>
              <a:buFontTx/>
              <a:buNone/>
            </a:pPr>
            <a:r>
              <a:rPr lang="ru-RU" sz="2400" b="1" dirty="0"/>
              <a:t>2(3х + 7) – 8(</a:t>
            </a:r>
            <a:r>
              <a:rPr lang="ru-RU" sz="2400" b="1" dirty="0" err="1"/>
              <a:t>х</a:t>
            </a:r>
            <a:r>
              <a:rPr lang="ru-RU" sz="2400" b="1" dirty="0"/>
              <a:t> + 3)=0</a:t>
            </a:r>
            <a:endParaRPr lang="en-US" sz="2400" b="1" dirty="0"/>
          </a:p>
          <a:p>
            <a:pPr>
              <a:buFontTx/>
              <a:buNone/>
            </a:pPr>
            <a:endParaRPr lang="en-US" sz="2400" b="1" dirty="0"/>
          </a:p>
          <a:p>
            <a:pPr>
              <a:buFontTx/>
              <a:buNone/>
            </a:pPr>
            <a:endParaRPr lang="en-US" sz="2400" b="1" dirty="0"/>
          </a:p>
          <a:p>
            <a:pPr>
              <a:buFontTx/>
              <a:buNone/>
            </a:pPr>
            <a:r>
              <a:rPr lang="en-US" sz="2400" b="1" dirty="0"/>
              <a:t>6x + 14 – 8x – 24 </a:t>
            </a:r>
            <a:r>
              <a:rPr lang="ru-RU" sz="2400" b="1" dirty="0"/>
              <a:t>=</a:t>
            </a:r>
            <a:r>
              <a:rPr lang="en-US" sz="2400" b="1" dirty="0"/>
              <a:t> </a:t>
            </a:r>
            <a:r>
              <a:rPr lang="ru-RU" sz="2400" b="1" dirty="0"/>
              <a:t>0</a:t>
            </a:r>
            <a:r>
              <a:rPr lang="en-US" sz="2400" b="1" dirty="0"/>
              <a:t>,</a:t>
            </a:r>
          </a:p>
          <a:p>
            <a:pPr>
              <a:buFontTx/>
              <a:buNone/>
            </a:pPr>
            <a:r>
              <a:rPr lang="en-US" sz="2400" b="1" dirty="0"/>
              <a:t>-2x – 10 </a:t>
            </a:r>
            <a:r>
              <a:rPr lang="ru-RU" sz="2400" b="1" dirty="0"/>
              <a:t>=</a:t>
            </a:r>
            <a:r>
              <a:rPr lang="en-US" sz="2400" b="1" dirty="0"/>
              <a:t> </a:t>
            </a:r>
            <a:r>
              <a:rPr lang="ru-RU" sz="2400" b="1" dirty="0"/>
              <a:t>0</a:t>
            </a:r>
            <a:r>
              <a:rPr lang="en-US" sz="2400" b="1" dirty="0"/>
              <a:t>,</a:t>
            </a:r>
          </a:p>
          <a:p>
            <a:pPr>
              <a:buFontTx/>
              <a:buNone/>
            </a:pPr>
            <a:r>
              <a:rPr lang="en-US" sz="2400" b="1" dirty="0"/>
              <a:t>-2x </a:t>
            </a:r>
            <a:r>
              <a:rPr lang="ru-RU" sz="2400" b="1" dirty="0"/>
              <a:t>=</a:t>
            </a:r>
            <a:r>
              <a:rPr lang="en-US" sz="2400" b="1" dirty="0"/>
              <a:t> 1</a:t>
            </a:r>
            <a:r>
              <a:rPr lang="ru-RU" sz="2400" b="1" dirty="0"/>
              <a:t>0</a:t>
            </a:r>
            <a:r>
              <a:rPr lang="en-US" sz="2400" b="1" dirty="0"/>
              <a:t>,</a:t>
            </a:r>
          </a:p>
          <a:p>
            <a:pPr>
              <a:buFontTx/>
              <a:buNone/>
            </a:pPr>
            <a:r>
              <a:rPr lang="en-US" sz="2400" b="1" dirty="0"/>
              <a:t>x </a:t>
            </a:r>
            <a:r>
              <a:rPr lang="ru-RU" sz="2400" b="1" dirty="0"/>
              <a:t>= </a:t>
            </a:r>
            <a:r>
              <a:rPr lang="en-US" sz="2400" b="1" dirty="0"/>
              <a:t>10 : (-2),</a:t>
            </a:r>
          </a:p>
          <a:p>
            <a:pPr>
              <a:buFontTx/>
              <a:buNone/>
            </a:pPr>
            <a:r>
              <a:rPr lang="en-US" sz="2400" b="1" dirty="0"/>
              <a:t>x </a:t>
            </a:r>
            <a:r>
              <a:rPr lang="ru-RU" sz="2400" b="1" dirty="0"/>
              <a:t>= </a:t>
            </a:r>
            <a:r>
              <a:rPr lang="en-US" sz="2400" b="1" dirty="0"/>
              <a:t>-5</a:t>
            </a:r>
          </a:p>
          <a:p>
            <a:pPr>
              <a:buFontTx/>
              <a:buNone/>
            </a:pPr>
            <a:r>
              <a:rPr lang="en-US" sz="2400" b="1" dirty="0">
                <a:solidFill>
                  <a:schemeClr val="accent2"/>
                </a:solidFill>
              </a:rPr>
              <a:t>                         </a:t>
            </a:r>
          </a:p>
          <a:p>
            <a:pPr>
              <a:buFontTx/>
              <a:buNone/>
            </a:pPr>
            <a:endParaRPr lang="en-US" sz="2400" b="1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ru-RU" sz="2400" b="1" dirty="0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4500563" y="1484313"/>
            <a:ext cx="0" cy="4824412"/>
          </a:xfrm>
          <a:prstGeom prst="line">
            <a:avLst/>
          </a:prstGeom>
          <a:noFill/>
          <a:ln w="76200" cmpd="tri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-828675" y="3214686"/>
            <a:ext cx="9972675" cy="4292600"/>
            <a:chOff x="2064" y="192"/>
            <a:chExt cx="3599" cy="4057"/>
          </a:xfrm>
          <a:solidFill>
            <a:srgbClr val="B66DFF"/>
          </a:solidFill>
        </p:grpSpPr>
        <p:sp>
          <p:nvSpPr>
            <p:cNvPr id="25607" name="Freeform 7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p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  <a:grpFill/>
          </p:grpSpPr>
          <p:sp>
            <p:nvSpPr>
              <p:cNvPr id="25609" name="Oval 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10" name="Freeform 1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3011" y="193"/>
              <a:ext cx="135" cy="385"/>
              <a:chOff x="275" y="191"/>
              <a:chExt cx="161" cy="385"/>
            </a:xfrm>
            <a:grpFill/>
          </p:grpSpPr>
          <p:sp>
            <p:nvSpPr>
              <p:cNvPr id="25612" name="Oval 1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13" name="Freeform 1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  <a:grpFill/>
          </p:grpSpPr>
          <p:sp>
            <p:nvSpPr>
              <p:cNvPr id="25615" name="Oval 1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16" name="Freeform 16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" name="Group 17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  <a:grpFill/>
          </p:grpSpPr>
          <p:sp>
            <p:nvSpPr>
              <p:cNvPr id="25618" name="Oval 1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19" name="Freeform 1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  <a:grpFill/>
          </p:grpSpPr>
          <p:sp>
            <p:nvSpPr>
              <p:cNvPr id="25621" name="Oval 2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22" name="Freeform 2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  <a:grpFill/>
          </p:grpSpPr>
          <p:sp>
            <p:nvSpPr>
              <p:cNvPr id="25624" name="Oval 2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25" name="Freeform 25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5626" name="Freeform 26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grp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27" name="Freeform 27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grp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5628" name="Freeform 28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grp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  <a:grpFill/>
          </p:grpSpPr>
          <p:sp>
            <p:nvSpPr>
              <p:cNvPr id="25630" name="Oval 3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grp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31" name="Freeform 3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pFill/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77457E-6 L 0.95087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4" descr="C:\Documents and Settings\UserXP\Рабочий стол\семинар нов\конкурс математика\картинки для урока\x_249eaab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-381000"/>
            <a:ext cx="5724525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33600" y="5181600"/>
            <a:ext cx="403700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Молодцы !!!</a:t>
            </a:r>
            <a:endParaRPr lang="ru-RU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5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4" descr="C:\Documents and Settings\UserXP\Рабочий стол\семинар нов\конкурс математика\картинки для урока\x_249eaab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-228600"/>
            <a:ext cx="5724525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2"/>
          <p:cNvSpPr>
            <a:spLocks noChangeArrowheads="1"/>
          </p:cNvSpPr>
          <p:nvPr/>
        </p:nvSpPr>
        <p:spPr bwMode="auto">
          <a:xfrm>
            <a:off x="-838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3600" b="1">
              <a:solidFill>
                <a:schemeClr val="bg1"/>
              </a:solidFill>
            </a:endParaRPr>
          </a:p>
        </p:txBody>
      </p:sp>
      <p:pic>
        <p:nvPicPr>
          <p:cNvPr id="51203" name="Picture 7" descr="C:\Documents and Settings\UserXP\Рабочий стол\семинар нов\конкурс математика\картинки для урока\61975779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FFA"/>
              </a:clrFrom>
              <a:clrTo>
                <a:srgbClr val="FEFF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80963" y="-500090"/>
            <a:ext cx="9224963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Прямоугольник 8"/>
          <p:cNvSpPr>
            <a:spLocks noChangeArrowheads="1"/>
          </p:cNvSpPr>
          <p:nvPr/>
        </p:nvSpPr>
        <p:spPr bwMode="auto">
          <a:xfrm>
            <a:off x="2819400" y="1676400"/>
            <a:ext cx="3276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bg1"/>
                </a:solidFill>
              </a:rPr>
              <a:t>Домашнее задание</a:t>
            </a:r>
          </a:p>
        </p:txBody>
      </p:sp>
      <p:sp>
        <p:nvSpPr>
          <p:cNvPr id="51205" name="Прямоугольник 9"/>
          <p:cNvSpPr>
            <a:spLocks noChangeArrowheads="1"/>
          </p:cNvSpPr>
          <p:nvPr/>
        </p:nvSpPr>
        <p:spPr bwMode="auto">
          <a:xfrm>
            <a:off x="2286000" y="2057400"/>
            <a:ext cx="4202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Повторить правила</a:t>
            </a:r>
            <a:r>
              <a:rPr lang="ru-RU" sz="2000" b="1">
                <a:solidFill>
                  <a:schemeClr val="bg1"/>
                </a:solidFill>
              </a:rPr>
              <a:t>   из п.п. 41-42</a:t>
            </a:r>
          </a:p>
        </p:txBody>
      </p:sp>
      <p:sp>
        <p:nvSpPr>
          <p:cNvPr id="51206" name="Прямоугольник 10"/>
          <p:cNvSpPr>
            <a:spLocks noChangeArrowheads="1"/>
          </p:cNvSpPr>
          <p:nvPr/>
        </p:nvSpPr>
        <p:spPr bwMode="auto">
          <a:xfrm>
            <a:off x="3143240" y="2643182"/>
            <a:ext cx="3124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№№   1341 (</a:t>
            </a:r>
            <a:r>
              <a:rPr lang="en-US" b="1" dirty="0">
                <a:solidFill>
                  <a:schemeClr val="bg1"/>
                </a:solidFill>
              </a:rPr>
              <a:t>II </a:t>
            </a:r>
            <a:r>
              <a:rPr lang="ru-RU" b="1" dirty="0">
                <a:solidFill>
                  <a:schemeClr val="bg1"/>
                </a:solidFill>
              </a:rPr>
              <a:t>ст.),</a:t>
            </a:r>
          </a:p>
          <a:p>
            <a:r>
              <a:rPr lang="ru-RU" b="1" dirty="0">
                <a:solidFill>
                  <a:schemeClr val="bg1"/>
                </a:solidFill>
              </a:rPr>
              <a:t>           1342(и - м), </a:t>
            </a:r>
          </a:p>
          <a:p>
            <a:r>
              <a:rPr lang="ru-RU" b="1" dirty="0">
                <a:solidFill>
                  <a:schemeClr val="bg1"/>
                </a:solidFill>
              </a:rPr>
              <a:t>           </a:t>
            </a:r>
            <a:r>
              <a:rPr lang="ru-RU" b="1" dirty="0" smtClean="0">
                <a:solidFill>
                  <a:schemeClr val="bg1"/>
                </a:solidFill>
              </a:rPr>
              <a:t>   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785786" y="2571744"/>
            <a:ext cx="7666037" cy="158273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n>
                <a:solidFill>
                  <a:schemeClr val="accent1"/>
                </a:solidFill>
              </a:ln>
            </a:endParaRP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dirty="0" smtClean="0">
                <a:solidFill>
                  <a:srgbClr val="00B050"/>
                </a:solidFill>
              </a:rPr>
              <a:t>2. Раскройте скобки и </a:t>
            </a:r>
            <a:r>
              <a:rPr lang="ru-RU" dirty="0" smtClean="0">
                <a:solidFill>
                  <a:srgbClr val="00B050"/>
                </a:solidFill>
              </a:rPr>
              <a:t>приведите</a:t>
            </a:r>
            <a:r>
              <a:rPr lang="ru-RU" sz="3400" dirty="0" smtClean="0">
                <a:solidFill>
                  <a:srgbClr val="00B050"/>
                </a:solidFill>
              </a:rPr>
              <a:t> подобные:</a:t>
            </a:r>
          </a:p>
        </p:txBody>
      </p:sp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1071538" y="3000372"/>
          <a:ext cx="7113588" cy="973137"/>
        </p:xfrm>
        <a:graphic>
          <a:graphicData uri="http://schemas.openxmlformats.org/presentationml/2006/ole">
            <p:oleObj spid="_x0000_s1026" name="Equation" r:id="rId3" imgW="1854000" imgH="253800" progId="">
              <p:embed/>
            </p:oleObj>
          </a:graphicData>
        </a:graphic>
      </p:graphicFrame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4286248" y="2714620"/>
            <a:ext cx="2617788" cy="136207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5292725" y="31035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6929454" y="2714620"/>
            <a:ext cx="1439862" cy="136842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 rot="-578882">
            <a:off x="7446963" y="30400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4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0" grpId="0" animBg="1"/>
      <p:bldP spid="14361" grpId="0"/>
      <p:bldP spid="14361" grpId="1"/>
      <p:bldP spid="14369" grpId="0" animBg="1"/>
      <p:bldP spid="14370" grpId="0"/>
      <p:bldP spid="14370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500042"/>
            <a:ext cx="4471987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785786" y="4000504"/>
            <a:ext cx="7246018" cy="1461418"/>
          </a:xfrm>
          <a:prstGeom prst="rect">
            <a:avLst/>
          </a:prstGeom>
          <a:noFill/>
        </p:spPr>
        <p:txBody>
          <a:bodyPr spcFirstLastPara="1" wrap="none">
            <a:prstTxWarp prst="textArchDown">
              <a:avLst>
                <a:gd name="adj" fmla="val 21142730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38100">
                  <a:solidFill>
                    <a:srgbClr val="FF0066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323850" y="2244725"/>
            <a:ext cx="8640763" cy="230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buFontTx/>
              <a:buChar char="•"/>
              <a:tabLst>
                <a:tab pos="1971675" algn="l"/>
              </a:tabLst>
            </a:pPr>
            <a:r>
              <a:rPr lang="ru-RU" sz="2400" dirty="0"/>
              <a:t>Математика. 6 класс: учебник для общеобразовательных учреждений / Н.Я. </a:t>
            </a:r>
            <a:r>
              <a:rPr lang="ru-RU" sz="2400" dirty="0" err="1"/>
              <a:t>Виленкин</a:t>
            </a:r>
            <a:r>
              <a:rPr lang="ru-RU" sz="2400" dirty="0"/>
              <a:t>, В.И. Жохов, А.С. Чесноков, С.И. </a:t>
            </a:r>
            <a:r>
              <a:rPr lang="ru-RU" sz="2400" dirty="0" err="1"/>
              <a:t>Шварцбурд</a:t>
            </a:r>
            <a:r>
              <a:rPr lang="ru-RU" sz="2400" dirty="0"/>
              <a:t>. – М,  Мнемозина, 2012.</a:t>
            </a:r>
          </a:p>
          <a:p>
            <a:pPr eaLnBrk="0" hangingPunct="0">
              <a:buFontTx/>
              <a:buChar char="•"/>
              <a:tabLst>
                <a:tab pos="1971675" algn="l"/>
              </a:tabLst>
            </a:pPr>
            <a:r>
              <a:rPr lang="ru-RU" sz="2400" dirty="0"/>
              <a:t>Выговская В.В. Поурочные разработки по математике: 6 класс, - М,  ВАКО, 2008.</a:t>
            </a:r>
          </a:p>
          <a:p>
            <a:pPr eaLnBrk="0" hangingPunct="0">
              <a:buFontTx/>
              <a:buChar char="•"/>
              <a:tabLst>
                <a:tab pos="1971675" algn="l"/>
              </a:tabLst>
            </a:pPr>
            <a:r>
              <a:rPr lang="en-US" sz="2400" dirty="0">
                <a:hlinkClick r:id="rId2"/>
              </a:rPr>
              <a:t>http://www.mathvaz.ru</a:t>
            </a:r>
            <a:r>
              <a:rPr lang="en-US" sz="2400" dirty="0"/>
              <a:t>.</a:t>
            </a:r>
          </a:p>
        </p:txBody>
      </p:sp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2771775" y="549275"/>
            <a:ext cx="351473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tabLst>
                <a:tab pos="1971675" algn="l"/>
              </a:tabLst>
            </a:pPr>
            <a:r>
              <a:rPr lang="ru-RU" sz="4400" b="1" dirty="0">
                <a:solidFill>
                  <a:srgbClr val="00B050"/>
                </a:solidFill>
              </a:rPr>
              <a:t>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827088" y="2608263"/>
            <a:ext cx="7666037" cy="18002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B050"/>
                </a:solidFill>
              </a:rPr>
              <a:t>2. Раскройте скобки и приведите подобные: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003300" y="2640013"/>
          <a:ext cx="7162800" cy="1654175"/>
        </p:xfrm>
        <a:graphic>
          <a:graphicData uri="http://schemas.openxmlformats.org/presentationml/2006/ole">
            <p:oleObj spid="_x0000_s29698" name="Equation" r:id="rId3" imgW="1866600" imgH="431640" progId="">
              <p:embed/>
            </p:oleObj>
          </a:graphicData>
        </a:graphic>
      </p:graphicFrame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4859338" y="2636838"/>
            <a:ext cx="3322637" cy="118427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6365875" y="277018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1003300" y="3365500"/>
            <a:ext cx="2541588" cy="1060450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2000232" y="3571876"/>
            <a:ext cx="4102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animBg="1"/>
      <p:bldP spid="28678" grpId="0"/>
      <p:bldP spid="28678" grpId="1"/>
      <p:bldP spid="28679" grpId="0" animBg="1"/>
      <p:bldP spid="28680" grpId="0"/>
      <p:bldP spid="2868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261938" y="2608263"/>
            <a:ext cx="8609012" cy="1582737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B050"/>
                </a:solidFill>
              </a:rPr>
              <a:t>2. Раскройте скобки и приведите подобные</a:t>
            </a:r>
            <a:r>
              <a:rPr lang="ru-RU" sz="3400" dirty="0" smtClean="0">
                <a:solidFill>
                  <a:srgbClr val="00B050"/>
                </a:solidFill>
              </a:rPr>
              <a:t>: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225425" y="2979738"/>
          <a:ext cx="8721725" cy="973137"/>
        </p:xfrm>
        <a:graphic>
          <a:graphicData uri="http://schemas.openxmlformats.org/presentationml/2006/ole">
            <p:oleObj spid="_x0000_s2050" name="Equation" r:id="rId3" imgW="2273040" imgH="253800" progId="">
              <p:embed/>
            </p:oleObj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963988" y="2711450"/>
            <a:ext cx="3167062" cy="1333500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292725" y="31035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7186613" y="2708275"/>
            <a:ext cx="1706562" cy="1352550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 rot="-578882">
            <a:off x="7446963" y="30400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2" grpId="0"/>
      <p:bldP spid="24582" grpId="1"/>
      <p:bldP spid="24583" grpId="0" animBg="1"/>
      <p:bldP spid="24584" grpId="0"/>
      <p:bldP spid="2458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827088" y="2478088"/>
            <a:ext cx="7666037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B050"/>
                </a:solidFill>
              </a:rPr>
              <a:t>2. Раскройте скобки и приведите подобные: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492250" y="2541588"/>
          <a:ext cx="6186488" cy="1849437"/>
        </p:xfrm>
        <a:graphic>
          <a:graphicData uri="http://schemas.openxmlformats.org/presentationml/2006/ole">
            <p:oleObj spid="_x0000_s3074" name="Equation" r:id="rId3" imgW="1612800" imgH="482400" progId="">
              <p:embed/>
            </p:oleObj>
          </a:graphicData>
        </a:graphic>
      </p:graphicFrame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403350" y="3429000"/>
            <a:ext cx="4605338" cy="1079500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 rot="-374779">
            <a:off x="3578225" y="369570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100763" y="3429000"/>
            <a:ext cx="1566862" cy="1079500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 rot="-578882">
            <a:off x="6503988" y="3678238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6" grpId="0"/>
      <p:bldP spid="25606" grpId="1"/>
      <p:bldP spid="25607" grpId="0" animBg="1"/>
      <p:bldP spid="25608" grpId="0"/>
      <p:bldP spid="2560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827088" y="2608263"/>
            <a:ext cx="7666037" cy="17414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B050"/>
                </a:solidFill>
              </a:rPr>
              <a:t>2. Раскройте скобки и приведите подобные: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2051050" y="2640013"/>
          <a:ext cx="5067300" cy="1654175"/>
        </p:xfrm>
        <a:graphic>
          <a:graphicData uri="http://schemas.openxmlformats.org/presentationml/2006/ole">
            <p:oleObj spid="_x0000_s4098" name="Equation" r:id="rId3" imgW="1320480" imgH="431640" progId="">
              <p:embed/>
            </p:oleObj>
          </a:graphicData>
        </a:graphic>
      </p:graphicFrame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051050" y="3357563"/>
            <a:ext cx="4273550" cy="941387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 rot="-475828">
            <a:off x="3921125" y="36115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6396038" y="3357563"/>
            <a:ext cx="1431925" cy="94932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 rot="209711">
            <a:off x="6908800" y="35623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/>
      <p:bldP spid="27654" grpId="1"/>
      <p:bldP spid="27655" grpId="0" animBg="1"/>
      <p:bldP spid="27656" grpId="0"/>
      <p:bldP spid="2765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755650" y="2636838"/>
            <a:ext cx="7666038" cy="1916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>
          <a:xfrm>
            <a:off x="285720" y="357166"/>
            <a:ext cx="8358246" cy="1500198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B050"/>
                </a:solidFill>
              </a:rPr>
              <a:t>2. Раскройте скобки и приведите подобные: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1443038" y="2640013"/>
          <a:ext cx="6284912" cy="1654175"/>
        </p:xfrm>
        <a:graphic>
          <a:graphicData uri="http://schemas.openxmlformats.org/presentationml/2006/ole">
            <p:oleObj spid="_x0000_s7170" name="Equation" r:id="rId3" imgW="1638000" imgH="431640" progId="">
              <p:embed/>
            </p:oleObj>
          </a:graphicData>
        </a:graphic>
      </p:graphicFrame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476375" y="3500438"/>
            <a:ext cx="4794250" cy="1116012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 rot="-271729">
            <a:off x="3605213" y="3781425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6372225" y="3500438"/>
            <a:ext cx="1831975" cy="108902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 rot="-578882">
            <a:off x="6880225" y="3749675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/>
      <p:bldP spid="30726" grpId="1"/>
      <p:bldP spid="30727" grpId="0" animBg="1"/>
      <p:bldP spid="30728" grpId="0"/>
      <p:bldP spid="3072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827088" y="2608263"/>
            <a:ext cx="7666037" cy="18589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00B050"/>
                </a:solidFill>
              </a:rPr>
              <a:t>2. Раскройте скобки и приведите подобные:</a:t>
            </a: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955675" y="2541588"/>
          <a:ext cx="7259638" cy="1849437"/>
        </p:xfrm>
        <a:graphic>
          <a:graphicData uri="http://schemas.openxmlformats.org/presentationml/2006/ole">
            <p:oleObj spid="_x0000_s8194" name="Equation" r:id="rId3" imgW="1892160" imgH="482400" progId="">
              <p:embed/>
            </p:oleObj>
          </a:graphicData>
        </a:graphic>
      </p:graphicFrame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992188" y="3384550"/>
            <a:ext cx="5332412" cy="981075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624263" y="372745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443663" y="3357563"/>
            <a:ext cx="2035175" cy="1008062"/>
          </a:xfrm>
          <a:prstGeom prst="rect">
            <a:avLst/>
          </a:prstGeom>
          <a:solidFill>
            <a:srgbClr val="B66D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7142163" y="3721100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>
                <a:solidFill>
                  <a:srgbClr val="FF0000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31750" grpId="0"/>
      <p:bldP spid="31750" grpId="1"/>
      <p:bldP spid="31751" grpId="0" animBg="1"/>
      <p:bldP spid="31752" grpId="0"/>
      <p:bldP spid="31752" grpId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2168</TotalTime>
  <Words>1038</Words>
  <Application>Microsoft Office PowerPoint</Application>
  <PresentationFormat>Экран (4:3)</PresentationFormat>
  <Paragraphs>219</Paragraphs>
  <Slides>31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Оформление по умолчанию</vt:lpstr>
      <vt:lpstr>Equation</vt:lpstr>
      <vt:lpstr>Формула</vt:lpstr>
      <vt:lpstr>Решение уравнений</vt:lpstr>
      <vt:lpstr>1.Устный счет</vt:lpstr>
      <vt:lpstr>2. Раскройте скобки и приведите подобные:</vt:lpstr>
      <vt:lpstr>2. Раскройте скобки и приведите подобные:</vt:lpstr>
      <vt:lpstr>2. Раскройте скобки и приведите подобные:</vt:lpstr>
      <vt:lpstr>2. Раскройте скобки и приведите подобные:</vt:lpstr>
      <vt:lpstr>2. Раскройте скобки и приведите подобные:</vt:lpstr>
      <vt:lpstr>2. Раскройте скобки и приведите подобные:</vt:lpstr>
      <vt:lpstr>2. Раскройте скобки и приведите подобные:</vt:lpstr>
      <vt:lpstr>Вопросы</vt:lpstr>
      <vt:lpstr>Решите уравнение</vt:lpstr>
      <vt:lpstr>Решите уравнение</vt:lpstr>
      <vt:lpstr>Решите уравнение</vt:lpstr>
      <vt:lpstr>Вывод:</vt:lpstr>
      <vt:lpstr>ЗАДАЧА</vt:lpstr>
      <vt:lpstr>Решение уравнений</vt:lpstr>
      <vt:lpstr>Решите уравнение</vt:lpstr>
      <vt:lpstr>Решите уравнение</vt:lpstr>
      <vt:lpstr>Алгоритм решения линейного уравнения</vt:lpstr>
      <vt:lpstr>Решите уравнение</vt:lpstr>
      <vt:lpstr>Решить уравнение </vt:lpstr>
      <vt:lpstr>Решить уравнение</vt:lpstr>
      <vt:lpstr> Решить уравнение</vt:lpstr>
      <vt:lpstr>Решить уравнение</vt:lpstr>
      <vt:lpstr>Решить уравнение</vt:lpstr>
      <vt:lpstr> Найдите и исправьте ошибки !</vt:lpstr>
      <vt:lpstr>ПРОВЕРЬ СЕБЯ !</vt:lpstr>
      <vt:lpstr>Слайд 28</vt:lpstr>
      <vt:lpstr>Слайд 29</vt:lpstr>
      <vt:lpstr>Слайд 30</vt:lpstr>
      <vt:lpstr>Слайд 31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пк</dc:creator>
  <cp:lastModifiedBy>1</cp:lastModifiedBy>
  <cp:revision>251</cp:revision>
  <dcterms:created xsi:type="dcterms:W3CDTF">2012-08-12T16:04:58Z</dcterms:created>
  <dcterms:modified xsi:type="dcterms:W3CDTF">2017-04-08T10:41:26Z</dcterms:modified>
</cp:coreProperties>
</file>