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8" r:id="rId3"/>
    <p:sldId id="269" r:id="rId4"/>
    <p:sldId id="257" r:id="rId5"/>
    <p:sldId id="270" r:id="rId6"/>
    <p:sldId id="263" r:id="rId7"/>
    <p:sldId id="267" r:id="rId8"/>
    <p:sldId id="271" r:id="rId9"/>
    <p:sldId id="275" r:id="rId10"/>
    <p:sldId id="266" r:id="rId11"/>
    <p:sldId id="265" r:id="rId12"/>
    <p:sldId id="262" r:id="rId13"/>
    <p:sldId id="264" r:id="rId14"/>
    <p:sldId id="273" r:id="rId15"/>
    <p:sldId id="260" r:id="rId16"/>
    <p:sldId id="258" r:id="rId17"/>
    <p:sldId id="259" r:id="rId18"/>
    <p:sldId id="274" r:id="rId19"/>
    <p:sldId id="280" r:id="rId20"/>
    <p:sldId id="276" r:id="rId21"/>
    <p:sldId id="278" r:id="rId22"/>
    <p:sldId id="277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.school-collection.edu.ru/dlrstore/00000731-1000-4ddd-4994-0c00475d4308/314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78e74097-0a01-022a-0150-04dd468e1547/%5bEST5_03-10%5d_%5bID_05%5d.sw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000001f3-1000-4ddd-cbb0-580046b3269e/013.swf" TargetMode="External"/><Relationship Id="rId2" Type="http://schemas.openxmlformats.org/officeDocument/2006/relationships/hyperlink" Target="http://files.school-collection.edu.ru/dlrstore/949a7b88-ec75-44b8-874c-36566c4713f8/%5bBIO6_01-03%5d_%5bMV_02%5d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les.school-collection.edu.ru/dlrstore/c8fce8ca-ac03-445c-9917-46530cea7253/%5bEST5_03-11%5d_%5bPT_04%5d.sw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00000727-1000-4ddd-b220-3b00475d4307/282.swf" TargetMode="External"/><Relationship Id="rId2" Type="http://schemas.openxmlformats.org/officeDocument/2006/relationships/hyperlink" Target="http://files.school-collection.edu.ru/dlrstore/00000728-1000-4ddd-05c9-3c00475d4307/283.sw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iles.school-collection.edu.ru/dlrstore/0000072a-1000-4ddd-9577-4200475d4307/286_1.jpg" TargetMode="External"/><Relationship Id="rId4" Type="http://schemas.openxmlformats.org/officeDocument/2006/relationships/hyperlink" Target="http://files.school-collection.edu.ru/dlrstore/00000729-1000-4ddd-5b9c-3e00475d4307/286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Свойства живого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0" y="3886200"/>
            <a:ext cx="26670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Учитель биологии МБОУ </a:t>
            </a:r>
            <a:r>
              <a:rPr lang="ru-RU" sz="2000" dirty="0" err="1" smtClean="0">
                <a:solidFill>
                  <a:schemeClr val="tx1"/>
                </a:solidFill>
              </a:rPr>
              <a:t>Наримановского</a:t>
            </a:r>
            <a:r>
              <a:rPr lang="ru-RU" sz="2000" dirty="0" smtClean="0">
                <a:solidFill>
                  <a:schemeClr val="tx1"/>
                </a:solidFill>
              </a:rPr>
              <a:t> района «СОШ № 2»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Щеглова Е.К.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601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992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2920782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C:\Program Files\Образовательные комплексы\Биология, 7 кл. Животные\edu_r75_bio7\data\res\resC4E8BEE0-0A01-022A-01D6-87838402FC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2844800" cy="26600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228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Движение организмов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867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Проанализируйте текст на с.10, найдите сведения о значении движения в жизни живых организмов.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4343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</a:t>
            </a:r>
            <a:r>
              <a:rPr lang="en-US" smtClean="0">
                <a:hlinkClick r:id="rId4"/>
              </a:rPr>
              <a:t>://</a:t>
            </a:r>
            <a:r>
              <a:rPr lang="en-US" smtClean="0">
                <a:hlinkClick r:id="rId4"/>
              </a:rPr>
              <a:t>files.school-collection.edu.ru/dlrstore/00000731-1000-4ddd-4994-0c00475d4308/314.swf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810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Рассмотрите иллюстрации, просмотрите </a:t>
            </a:r>
            <a:r>
              <a:rPr lang="ru-RU" sz="2000" b="1" dirty="0" smtClean="0"/>
              <a:t>анимацию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6893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Какое свойство живых организмов изображено на рисунках?</a:t>
            </a:r>
            <a:endParaRPr lang="ru-RU" sz="3200" b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828800"/>
            <a:ext cx="412834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Развитие живых организмов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019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Рассмотрите рисунок и ответьте на вопрос:</a:t>
            </a:r>
          </a:p>
          <a:p>
            <a:pPr algn="ctr"/>
            <a:r>
              <a:rPr lang="ru-RU" sz="2000" b="1" dirty="0" smtClean="0"/>
              <a:t> что происходит в процессе развития организмов?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7772400" cy="158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72000"/>
            <a:ext cx="7772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Program Files\Образовательные комплексы\Биология, 7 кл. Животные\edu_r75_bio7\data\res\resC4EB82CA-0A01-022A-01CA-1A68BCE3F6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257800" cy="15790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 вы думаете какое свойство живых организмов изображено на рисунках?</a:t>
            </a:r>
            <a:endParaRPr lang="ru-RU" sz="3200" b="1" dirty="0"/>
          </a:p>
        </p:txBody>
      </p:sp>
      <p:pic>
        <p:nvPicPr>
          <p:cNvPr id="21510" name="Picture 6" descr="C:\Program Files\Образовательные комплексы\Биология, 7 кл. Животные\edu_r75_bio7\data\res\resCBF999F7-0A01-022A-008B-C5D9AFF5DA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800"/>
            <a:ext cx="2667000" cy="2177143"/>
          </a:xfrm>
          <a:prstGeom prst="rect">
            <a:avLst/>
          </a:prstGeom>
          <a:noFill/>
        </p:spPr>
      </p:pic>
      <p:pic>
        <p:nvPicPr>
          <p:cNvPr id="21513" name="Picture 9" descr="C:\Program Files\Образовательные комплексы\Биология, 7 кл. Животные\edu_r75_bio7\data\res\resC4E8BEBF-0A01-022A-0194-4F0C2E3951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352800"/>
            <a:ext cx="2921000" cy="2190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867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Подумайте, что бы было, если бы организмы лишились этого свойства?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Признаки живых организмов</a:t>
            </a:r>
            <a:endParaRPr lang="ru-RU" sz="28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10800000">
            <a:off x="685800" y="9906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-1333500" y="3009900"/>
            <a:ext cx="4038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85800" y="14478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1219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Клеточное строение (кроме вирусов)</a:t>
            </a:r>
            <a:endParaRPr lang="ru-RU" sz="2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85800" y="19050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1676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Наличие органических веществ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85800" y="23622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5800" y="27432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95600" y="2362200"/>
            <a:ext cx="11430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5800" y="32004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48000" y="27432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352800" y="2895600"/>
            <a:ext cx="6858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0" y="2133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Питание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2971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Выделение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2514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Дыхание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2438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?</a:t>
            </a:r>
            <a:endParaRPr lang="ru-RU" sz="24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85800" y="36576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85800" y="41148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85800" y="45720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85800" y="50292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52600" y="3810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00200" y="4343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676400" y="4800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3429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85800" y="152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Продолжите заполнение схемы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Признаки живых организмов</a:t>
            </a:r>
            <a:endParaRPr lang="ru-RU" sz="28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10800000">
            <a:off x="685800" y="9906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-1294606" y="2971800"/>
            <a:ext cx="3961606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85800" y="14478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1219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Клеточное строение (кроме вирусов)</a:t>
            </a:r>
            <a:endParaRPr lang="ru-RU" sz="2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85800" y="19050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1676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Наличие органических веществ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85800" y="23622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5800" y="27432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95600" y="2362200"/>
            <a:ext cx="11430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5800" y="32004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48000" y="27432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352800" y="2895600"/>
            <a:ext cx="6858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0" y="2133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Питание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2971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Выделение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2514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Дыхание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24384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Обмен веществ и энергии с окружающей средой</a:t>
            </a:r>
            <a:endParaRPr lang="ru-RU" sz="24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85800" y="36576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85800" y="41148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85800" y="45720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85800" y="49530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76400" y="3886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Раздражимость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76400" y="4343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Рост и развитие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76400" y="480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Размножение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3429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Движение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" y="152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Проверьте правильность заполнения схемы</a:t>
            </a:r>
            <a:endParaRPr lang="ru-R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Органы растительного организма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5376" name="Picture 16" descr="C:\Program Files\Образовательные комплексы\Основы общей биологии, 9 кл.\edu_r75_bio9\data\res\res20A1506C-0A01-022A-0059-CBDAC1E9A5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43000"/>
            <a:ext cx="1801636" cy="3552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48768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Рассмотрите рисунок, назовите органы растительного организма и функции, которые они выполняют. </a:t>
            </a:r>
          </a:p>
          <a:p>
            <a:pPr algn="ctr"/>
            <a:r>
              <a:rPr lang="ru-RU" sz="2000" b="1" dirty="0" smtClean="0"/>
              <a:t>Докажите, что растение – живой организм.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2197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609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Органы животного организма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791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Рассмотрите рисунок, назовите органы животного организма и функции, которые они выполняют.</a:t>
            </a: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Подумайте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 отразится нарушение в работе одного органа на работе всего организма? 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Физкультминутка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38400" y="787483"/>
            <a:ext cx="4343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Хочешь быть здоров всегда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Повторяй за мной тогда.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Потянулись все вперед,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Разминаем пальчики.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Раз, два, три, четыре, пять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Молодцы все девочки и мальчики.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Теперь наклоны головой,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Из стороны в сторону.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Поживее</a:t>
            </a:r>
            <a:r>
              <a:rPr lang="ru-RU" sz="2000" b="1" dirty="0">
                <a:ea typeface="Calibri" pitchFamily="34" charset="0"/>
                <a:cs typeface="Times New Roman" pitchFamily="18" charset="0"/>
              </a:rPr>
              <a:t>, не ленитесь,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И будет всё здорово.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Вращения плечами начинай,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Чтоб прогнать усталость.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И не посетить тогда,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Твое тело слабость.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Разминка всем нужна всегда.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Ну что ребята, отдохнули? Да!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[4]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2324124" cy="300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42672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Мишка</a:t>
            </a:r>
          </a:p>
          <a:p>
            <a:r>
              <a:rPr lang="ru-RU" dirty="0" smtClean="0"/>
              <a:t>Уронили мишку на пол,</a:t>
            </a:r>
          </a:p>
          <a:p>
            <a:r>
              <a:rPr lang="ru-RU" dirty="0" smtClean="0"/>
              <a:t>Оторвали мишке лапу.</a:t>
            </a:r>
          </a:p>
          <a:p>
            <a:r>
              <a:rPr lang="ru-RU" dirty="0" smtClean="0"/>
              <a:t>Всё равно его не брошу – </a:t>
            </a:r>
          </a:p>
          <a:p>
            <a:r>
              <a:rPr lang="ru-RU" dirty="0" smtClean="0"/>
              <a:t>Потому что он хороший.</a:t>
            </a:r>
          </a:p>
          <a:p>
            <a:r>
              <a:rPr lang="ru-RU" i="1" dirty="0" smtClean="0"/>
              <a:t>                  Агния Львовна </a:t>
            </a:r>
            <a:r>
              <a:rPr lang="ru-RU" i="1" dirty="0" err="1" smtClean="0"/>
              <a:t>Барто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191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Медведь</a:t>
            </a:r>
          </a:p>
          <a:p>
            <a:r>
              <a:rPr lang="ru-RU" dirty="0" smtClean="0"/>
              <a:t>По завалам, по оврагам</a:t>
            </a:r>
          </a:p>
          <a:p>
            <a:r>
              <a:rPr lang="ru-RU" dirty="0" smtClean="0"/>
              <a:t>Ходит он хозяйским шагом.</a:t>
            </a:r>
          </a:p>
          <a:p>
            <a:r>
              <a:rPr lang="ru-RU" dirty="0" smtClean="0"/>
              <a:t>Любит Мишка сладкий мёд</a:t>
            </a:r>
          </a:p>
          <a:p>
            <a:r>
              <a:rPr lang="ru-RU" dirty="0" smtClean="0"/>
              <a:t>Да малину с веток рвёт.</a:t>
            </a:r>
          </a:p>
          <a:p>
            <a:r>
              <a:rPr lang="ru-RU" i="1" dirty="0" smtClean="0"/>
              <a:t>  Владимир Александрович Степанов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Рассмотрите рисунки, прочитайте стихотворения.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019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 различаются мишки в этих стихотворениях?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43000"/>
            <a:ext cx="4267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85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Контролирующее задание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71600" y="1524000"/>
            <a:ext cx="6324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 влияют объекты неживой природы на процессы жизнедеятельности живых организмов? Объясните это взаимодействие на примере растений и животных.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34297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Рефлексия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1430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«Пантомима»</a:t>
            </a:r>
          </a:p>
          <a:p>
            <a:r>
              <a:rPr lang="ru-RU" b="1" dirty="0" smtClean="0"/>
              <a:t>Пантомимой покажите результаты </a:t>
            </a:r>
            <a:r>
              <a:rPr lang="ru-RU" b="1" dirty="0"/>
              <a:t>своей работы. </a:t>
            </a:r>
            <a:endParaRPr lang="ru-RU" b="1" dirty="0" smtClean="0"/>
          </a:p>
          <a:p>
            <a:r>
              <a:rPr lang="ru-RU" b="1" dirty="0" smtClean="0"/>
              <a:t>Например</a:t>
            </a:r>
            <a:r>
              <a:rPr lang="ru-RU" b="1" dirty="0"/>
              <a:t>, руки вверх – довольны, голова вниз – не довольны, закрыть лицо руками – безразлично. </a:t>
            </a:r>
            <a:r>
              <a:rPr lang="ru-RU" b="1" smtClean="0"/>
              <a:t>[5]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Домашнее задание: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09600" y="580073"/>
            <a:ext cx="7924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Изучить </a:t>
            </a:r>
            <a:r>
              <a:rPr lang="ru-RU" sz="2000" b="1" dirty="0">
                <a:ea typeface="Calibri" pitchFamily="34" charset="0"/>
                <a:cs typeface="Times New Roman" pitchFamily="18" charset="0"/>
              </a:rPr>
              <a:t>текст § 2 учебника и выполнить задания в конце параграфа. [1]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Выполнить задания 4-6 в рабочей тетради. [2]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Творческие задания: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- подготовить сообщения по материалам Интернета и дополнительной литературы о способах передвижения животных или о движениях растений; [3]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- приготовить презентацию о развитии какого-либо растения или животного;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- провести наблюдения за развитием растения из семени и показать их в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фотоотчёте</a:t>
            </a:r>
            <a:r>
              <a:rPr lang="ru-RU" sz="2000" b="1" dirty="0"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- сочинить сказку о спящем зёрнышке или о чудесных превращениях лягушки или бабочки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Биология: 5 класс: учебник для учащихся общеобразовательных учреждений / И.Н. </a:t>
            </a:r>
            <a:r>
              <a:rPr lang="ru-RU" dirty="0" err="1"/>
              <a:t>Пономарёва</a:t>
            </a:r>
            <a:r>
              <a:rPr lang="ru-RU" dirty="0"/>
              <a:t>, И.В. Николаев, О.А. Корнилова. – М.: </a:t>
            </a:r>
            <a:r>
              <a:rPr lang="ru-RU" dirty="0" err="1"/>
              <a:t>Вентана</a:t>
            </a:r>
            <a:r>
              <a:rPr lang="ru-RU" dirty="0"/>
              <a:t>-Граф, 2012. – 128 с.: ил.  </a:t>
            </a:r>
          </a:p>
          <a:p>
            <a:r>
              <a:rPr lang="ru-RU" dirty="0"/>
              <a:t>2. Биология: 5 класс: рабочая тетрадь для учащихся общеобразовательных  учреждений / О.А. Корнилова, И.В Николаев, Л.В. Симонова; под ред. проф. И.Н. </a:t>
            </a:r>
            <a:r>
              <a:rPr lang="ru-RU" dirty="0" err="1"/>
              <a:t>Пономарёвой</a:t>
            </a:r>
            <a:r>
              <a:rPr lang="ru-RU" dirty="0"/>
              <a:t>. – М.: </a:t>
            </a:r>
            <a:r>
              <a:rPr lang="ru-RU" dirty="0" err="1"/>
              <a:t>Вентана</a:t>
            </a:r>
            <a:r>
              <a:rPr lang="ru-RU" dirty="0"/>
              <a:t>-Граф, 2013. – 80 с.: ил.</a:t>
            </a:r>
          </a:p>
          <a:p>
            <a:r>
              <a:rPr lang="ru-RU" dirty="0"/>
              <a:t>3. Биология: 5 класс: методическое пособие / И.Н. </a:t>
            </a:r>
            <a:r>
              <a:rPr lang="ru-RU" dirty="0" err="1"/>
              <a:t>Пономарёва</a:t>
            </a:r>
            <a:r>
              <a:rPr lang="ru-RU" dirty="0"/>
              <a:t>, И.В. Николаев, О.А. Корнилова. – М.: </a:t>
            </a:r>
            <a:r>
              <a:rPr lang="ru-RU" dirty="0" err="1"/>
              <a:t>Вентана</a:t>
            </a:r>
            <a:r>
              <a:rPr lang="ru-RU" dirty="0"/>
              <a:t>-Граф, 2013. – 80 с. 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ru-RU" dirty="0" smtClean="0"/>
              <a:t>.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psychology-msk.ru</a:t>
            </a:r>
            <a:endParaRPr lang="ru-RU" dirty="0" smtClean="0"/>
          </a:p>
          <a:p>
            <a:r>
              <a:rPr lang="en-US" dirty="0"/>
              <a:t>5. https://www.metod-kopilka.ru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8282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Образовательный комплекс. Серия: 1С: Школа. Биология. Растения. Бактерии. Грибы. Лишайники 6 класс. ЗАО «1С», 2006. Издательский центр «</a:t>
            </a:r>
            <a:r>
              <a:rPr lang="ru-RU" sz="2600" dirty="0" err="1"/>
              <a:t>Вентана</a:t>
            </a:r>
            <a:r>
              <a:rPr lang="ru-RU" sz="2600" dirty="0"/>
              <a:t>-Граф», текст учебника с иллюстрациями, 2006.</a:t>
            </a:r>
          </a:p>
          <a:p>
            <a:r>
              <a:rPr lang="ru-RU" sz="2600" dirty="0"/>
              <a:t>Образовательный комплекс. Серия: 1С: Школа. Биология. Животные. 7 класс. ЗАО «1С», 2006. Издательский центр «</a:t>
            </a:r>
            <a:r>
              <a:rPr lang="ru-RU" sz="2600" dirty="0" err="1"/>
              <a:t>Вентана</a:t>
            </a:r>
            <a:r>
              <a:rPr lang="ru-RU" sz="2600" dirty="0"/>
              <a:t>-Граф», текст учебника с иллюстрациями, 2006.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603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Вспомните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762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  </a:t>
            </a:r>
            <a:r>
              <a:rPr lang="ru-RU" sz="2000" b="1" dirty="0" smtClean="0"/>
              <a:t>Что такое живая природа?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Как называется мир, в котором живёт человек?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22098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Выполните интерактивное задание с перетаскиванием объектов </a:t>
            </a:r>
          </a:p>
          <a:p>
            <a:pPr algn="ctr"/>
            <a:r>
              <a:rPr lang="ru-RU" sz="3200" b="1" dirty="0" smtClean="0"/>
              <a:t>«Тела живой и неживой природы».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66800" y="40386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http://files.school-collection.edu.ru/dlrstore/78e74097-0a01-022a-0150-04dd468e1547/%5BEST5_03-10%5D_%5BID_05%5D.swf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Тела живой </a:t>
            </a:r>
          </a:p>
          <a:p>
            <a:pPr algn="ctr"/>
            <a:r>
              <a:rPr lang="ru-RU" sz="3200" b="1" dirty="0" smtClean="0"/>
              <a:t>природы - организмы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1524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Тела неживой природы </a:t>
            </a:r>
            <a:endParaRPr lang="ru-RU" sz="32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533400" y="5334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7620000" y="609600"/>
            <a:ext cx="990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-1981200" y="3048000"/>
            <a:ext cx="502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019800" y="3200400"/>
            <a:ext cx="518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3400" y="2971800"/>
            <a:ext cx="838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3400" y="4495800"/>
            <a:ext cx="838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Program Files\Образовательные комплексы\Биология, 6 класс. Растения. Бактерии. Грибы. Лишайники\edu_r75_bio6\data\res\resBF153C2B-0A01-022A-006E-E404BB258B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86200"/>
            <a:ext cx="1752600" cy="1352551"/>
          </a:xfrm>
          <a:prstGeom prst="rect">
            <a:avLst/>
          </a:prstGeom>
          <a:noFill/>
        </p:spPr>
      </p:pic>
      <p:pic>
        <p:nvPicPr>
          <p:cNvPr id="1040" name="Picture 16" descr="C:\Program Files\Образовательные комплексы\Биология, 7 кл. Животные\edu_r75_bio7\data\res\resC4E8BC20-0A01-022A-00F4-EEE4BCF0D6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0"/>
            <a:ext cx="1778000" cy="1333501"/>
          </a:xfrm>
          <a:prstGeom prst="rect">
            <a:avLst/>
          </a:prstGeom>
          <a:noFill/>
        </p:spPr>
      </p:pic>
      <p:cxnSp>
        <p:nvCxnSpPr>
          <p:cNvPr id="25" name="Прямая со стрелкой 24"/>
          <p:cNvCxnSpPr/>
          <p:nvPr/>
        </p:nvCxnSpPr>
        <p:spPr>
          <a:xfrm>
            <a:off x="533400" y="5562600"/>
            <a:ext cx="1295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051" idx="3"/>
          </p:cNvCxnSpPr>
          <p:nvPr/>
        </p:nvCxnSpPr>
        <p:spPr>
          <a:xfrm rot="10800000">
            <a:off x="7239000" y="1905000"/>
            <a:ext cx="1371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33400" y="1600200"/>
            <a:ext cx="1371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C:\Program Files\Образовательные комплексы\Биология, 6 класс. Растения. Бактерии. Грибы. Лишайники\edu_r75_bio6\data\res\res9F7BB8D0-0A01-022A-0163-B102191DBDF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1752600" cy="1314450"/>
          </a:xfrm>
          <a:prstGeom prst="rect">
            <a:avLst/>
          </a:prstGeom>
          <a:noFill/>
        </p:spPr>
      </p:pic>
      <p:cxnSp>
        <p:nvCxnSpPr>
          <p:cNvPr id="39" name="Прямая со стрелкой 38"/>
          <p:cNvCxnSpPr/>
          <p:nvPr/>
        </p:nvCxnSpPr>
        <p:spPr>
          <a:xfrm rot="10800000" flipV="1">
            <a:off x="7848600" y="3276600"/>
            <a:ext cx="762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27" descr="C:\Program Files\Образовательные комплексы\Природоведение, 5 кл\E4HOME_EST5\data\res\DL_RES_31FFBA77-1057-4FC7-900C-D5EDFF54800B\[EST5_05-44]_[PF_03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219200"/>
            <a:ext cx="1828800" cy="1371600"/>
          </a:xfrm>
          <a:prstGeom prst="rect">
            <a:avLst/>
          </a:prstGeom>
          <a:noFill/>
        </p:spPr>
      </p:pic>
      <p:pic>
        <p:nvPicPr>
          <p:cNvPr id="1055" name="Picture 31" descr="C:\Program Files\Образовательные комплексы\Природоведение, 5 кл\E4HOME_EST5\data\res\DL_RES_0C1CAFB6-D359-40EF-9B83-C3D6C98FC3EB\[EST5_05-44]_[PF_04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667001"/>
            <a:ext cx="1802164" cy="1219200"/>
          </a:xfrm>
          <a:prstGeom prst="rect">
            <a:avLst/>
          </a:prstGeom>
          <a:noFill/>
        </p:spPr>
      </p:pic>
      <p:cxnSp>
        <p:nvCxnSpPr>
          <p:cNvPr id="49" name="Прямая со стрелкой 48"/>
          <p:cNvCxnSpPr/>
          <p:nvPr/>
        </p:nvCxnSpPr>
        <p:spPr>
          <a:xfrm rot="10800000">
            <a:off x="7848600" y="4648200"/>
            <a:ext cx="762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 flipV="1">
            <a:off x="7543800" y="5791200"/>
            <a:ext cx="1066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7" name="Picture 33" descr="C:\Program Files\Образовательные комплексы\Природоведение, 5 кл\E4HOME_EST5\data\res\DL_RES_1F0C402E-913A-4AF4-8A3E-8FE5A83D510D\[EST5_08-72]_[PF_04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962400"/>
            <a:ext cx="1759312" cy="1321835"/>
          </a:xfrm>
          <a:prstGeom prst="rect">
            <a:avLst/>
          </a:prstGeom>
          <a:noFill/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5410200"/>
            <a:ext cx="17383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1" name="Picture 37" descr="C:\Program Files\Образовательные комплексы\Биология, 6 класс. Растения. Бактерии. Грибы. Лишайники\edu_r75_bio6\data\res\resBCDB9D45-0A01-022A-0181-85CE0CDF88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647824" y="2314576"/>
            <a:ext cx="1200152" cy="17526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276600" y="2667000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Приведите свои примеры тел живой и неживой природы. На какие две группы можно разделить тела неживой природы?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Проанализируйте текст на с. 8 и найдите ответ на вопрос: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 если нужно изучить неизвестный объект, как определить, к какой группе тел он относится?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581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http://files.school-collection.edu.ru/dlrstore/949a7b88-ec75-44b8-874c-36566c4713f8/%5BBIO6_01-03%5D_%5BMV_02%5D.wmv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5146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Посмотрите видеофрагмент и на примере растений вспомните отличительные признаки живых организмов. Сравните признаки тел неживой природы с признаками живых организмов.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4876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http://files.school-collection.edu.ru/dlrstore/000001f3-1000-4ddd-cbb0-580046b3269e/013.swf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419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Просмотрите анимацию «Основные признаки живого».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638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Какие признаки живых организмов не названы в анимации?</a:t>
            </a:r>
          </a:p>
          <a:p>
            <a:r>
              <a:rPr lang="ru-RU" sz="2000" b="1" dirty="0" smtClean="0"/>
              <a:t>Чтобы ответить на вопрос проанализируйте текст на с. 9.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152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Рассмотрите иллюстрации и назовите общие признаки тел живой и неживой природы.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47800" y="7620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http://files.school-collection.edu.ru/dlrstore/c8fce8ca-ac03-445c-9917-46530cea7253/%5BEST5_03-11%5D_%5BPT_04%5D.swf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Клеточное строение организмов (кроме вирусов)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0483" name="Picture 3" descr="C:\Program Files\Образовательные комплексы\Биология, 6 класс. Растения. Бактерии. Грибы. Лишайники\edu_r75_bio6\data\res\resBFBE902D-0A01-022A-00B6-35D789F477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694317" cy="20399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Растительная клетка</a:t>
            </a:r>
            <a:endParaRPr lang="ru-RU" sz="2000" b="1" dirty="0"/>
          </a:p>
        </p:txBody>
      </p:sp>
      <p:pic>
        <p:nvPicPr>
          <p:cNvPr id="20486" name="Picture 6" descr="C:\Program Files\Образовательные комплексы\Биология, 8 кл. Человек\edu_r75_bio8\data\res\resD45BA9A5-0A01-022A-011F-F451A3C646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145026" cy="20962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371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Животная клетка</a:t>
            </a:r>
            <a:endParaRPr lang="ru-RU" sz="2000" b="1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69401" y="4088402"/>
            <a:ext cx="2366963" cy="27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3810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Бактериальная клетка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8862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Грибная клетка</a:t>
            </a:r>
            <a:endParaRPr lang="ru-RU" sz="2000" b="1" dirty="0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34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019425" cy="231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Наличие органических веществ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Белок гемоглобин</a:t>
            </a:r>
            <a:endParaRPr lang="ru-RU" sz="2000" b="1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438400"/>
            <a:ext cx="2122487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52800" y="1752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Углевод крахмал</a:t>
            </a:r>
            <a:endParaRPr lang="ru-RU" sz="2000" b="1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706688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3600" y="990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Жир</a:t>
            </a:r>
            <a:endParaRPr lang="ru-RU" sz="2000" b="1" dirty="0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886200"/>
            <a:ext cx="124106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7200" y="3505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ДНК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3810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РНК</a:t>
            </a:r>
            <a:endParaRPr lang="ru-RU" sz="2000" b="1" dirty="0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096000" y="4191000"/>
            <a:ext cx="20574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192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Рассмотрите иллюстрации, прослушайте анимации.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533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Обмен веществ и энергии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638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Какова роль обмена веществ в жизни живых организмов?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76400" y="27432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http://files.school-collection.edu.ru/dlrstore/00000728-1000-4ddd-05c9-3c00475d4307/283.swf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76400" y="19050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http://files.school-collection.edu.ru/dlrstore/00000727-1000-4ddd-b220-3b00475d4307/282.swf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76400" y="35814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http://files.school-collection.edu.ru/dlrstore/00000729-1000-4ddd-5b9c-3e00475d4307/286.jpg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76400" y="44196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http://files.school-collection.edu.ru/dlrstore/0000072a-1000-4ddd-9577-4200475d4307/286_1.jpg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Рассмотрите рис. 6 на с. 9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133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Какое свойство живых организмов он иллюстрирует?</a:t>
            </a:r>
            <a:endParaRPr lang="ru-RU" sz="20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4019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826" y="3048000"/>
            <a:ext cx="45374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47244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Беспозвоночное животное – гидра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724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Камень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947</Words>
  <Application>Microsoft Office PowerPoint</Application>
  <PresentationFormat>Экран (4:3)</PresentationFormat>
  <Paragraphs>142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Свойства живого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Использованная литература</vt:lpstr>
      <vt:lpstr>Изображения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Биология</cp:lastModifiedBy>
  <cp:revision>103</cp:revision>
  <dcterms:modified xsi:type="dcterms:W3CDTF">2017-03-29T08:29:51Z</dcterms:modified>
</cp:coreProperties>
</file>