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315" r:id="rId2"/>
    <p:sldId id="290" r:id="rId3"/>
    <p:sldId id="319" r:id="rId4"/>
    <p:sldId id="298" r:id="rId5"/>
    <p:sldId id="324" r:id="rId6"/>
    <p:sldId id="339" r:id="rId7"/>
    <p:sldId id="322" r:id="rId8"/>
    <p:sldId id="326" r:id="rId9"/>
    <p:sldId id="307" r:id="rId10"/>
    <p:sldId id="335" r:id="rId11"/>
    <p:sldId id="331" r:id="rId12"/>
    <p:sldId id="338" r:id="rId13"/>
    <p:sldId id="328" r:id="rId14"/>
    <p:sldId id="336" r:id="rId15"/>
    <p:sldId id="321" r:id="rId16"/>
    <p:sldId id="333" r:id="rId17"/>
    <p:sldId id="332" r:id="rId18"/>
    <p:sldId id="316" r:id="rId19"/>
    <p:sldId id="289" r:id="rId20"/>
    <p:sldId id="317" r:id="rId21"/>
    <p:sldId id="296" r:id="rId22"/>
    <p:sldId id="34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7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66D72-217B-4AC9-8D2A-9126D5A541D4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6933-9835-41C6-91F8-B3E67639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3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5AF2-2F2A-4002-89B0-BE3DB47E65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07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AE5D-6396-404D-B2B8-B84D207CCC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22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1320-4D96-4174-8FF0-6C42C7BAA8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0/63/375/63375992_1283139420_0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43F3-B1C9-4BF3-BBDF-5573FE6B8C1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11.05.2017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B231-A79D-421D-9D9F-1833577ED6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4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0/63/375/63375992_1283139420_0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571C-E55D-4752-9514-7F96FB3C0A7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11.05.2017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22E90-9EF9-47B5-B1CF-542A387E0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5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9794-414F-4C8E-B005-81E30BC372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34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B7E5-1357-4B2C-8B29-2A08C834F6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6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0C8C-AFD5-4072-9A16-9D387C7079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6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8061-CB3D-471A-8BFE-6E052B165E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76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D35A-0BFD-42BA-81F3-5120187894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EC62-84E2-49D3-90A9-9CB30A4503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62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65EA-DBA0-4CAE-9DE1-224639AFB2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8002-1997-4D6C-920C-5771BFA400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5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4EDD-B00D-4F4A-85E0-F16C0ADF4AC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4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65668" y="1838742"/>
            <a:ext cx="4586790" cy="3475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4725" y="727075"/>
            <a:ext cx="481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Здравствуйте!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1715" y="1475006"/>
            <a:ext cx="4281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Урок русского языка в </a:t>
            </a:r>
            <a:r>
              <a:rPr lang="ru-RU" sz="2400" dirty="0" smtClean="0">
                <a:solidFill>
                  <a:srgbClr val="C00000"/>
                </a:solidFill>
              </a:rPr>
              <a:t>7</a:t>
            </a:r>
            <a:r>
              <a:rPr lang="en-US" sz="2400" dirty="0" smtClean="0">
                <a:solidFill>
                  <a:srgbClr val="C00000"/>
                </a:solidFill>
              </a:rPr>
              <a:t>-</a:t>
            </a:r>
            <a:r>
              <a:rPr lang="ru-RU" sz="2400" dirty="0" smtClean="0">
                <a:solidFill>
                  <a:srgbClr val="C00000"/>
                </a:solidFill>
              </a:rPr>
              <a:t>м </a:t>
            </a:r>
            <a:r>
              <a:rPr lang="ru-RU" sz="2400" dirty="0" smtClean="0">
                <a:solidFill>
                  <a:srgbClr val="C00000"/>
                </a:solidFill>
              </a:rPr>
              <a:t>классе по теме: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«Причастие как часть речи» учителя русского языка и литературы высшей квалификационной категории МБОУ «Лицей №78 «Фарватер» Приволжского района г. Казани 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Рогановой</a:t>
            </a:r>
            <a:r>
              <a:rPr lang="ru-RU" sz="2400" dirty="0" smtClean="0">
                <a:solidFill>
                  <a:srgbClr val="C00000"/>
                </a:solidFill>
              </a:rPr>
              <a:t> Татьяны Николаевны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Суффиксы причастий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912326"/>
              </p:ext>
            </p:extLst>
          </p:nvPr>
        </p:nvGraphicFramePr>
        <p:xfrm>
          <a:off x="1451427" y="1600200"/>
          <a:ext cx="9347201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1967223"/>
                <a:gridCol w="1967223"/>
                <a:gridCol w="1967994"/>
                <a:gridCol w="1967994"/>
                <a:gridCol w="1476767"/>
              </a:tblGrid>
              <a:tr h="848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Действительные причастия	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Страдательные причастия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Настоящее время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наст. вр. + суффикс: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наст. вр. + суффикс: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ущ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(-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ющ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-) – I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Решающий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-ом- (-ем-) – I спр.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Решаемый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ащ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(-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ящ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-) – II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Строящий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-им- – II спр.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Строимый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4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Прошедшее время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инфинитива + суффикс: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инфинитива + суффикс: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Нёсший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-нн- (-н-)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Прочитанный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-вш-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Решавший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-енн- (-ен-) – от глаголов на -и(ть) – II спр.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Взятый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08888" y="43934"/>
            <a:ext cx="16512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53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14962" y="3486149"/>
            <a:ext cx="1485901" cy="182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4614" y="4246562"/>
            <a:ext cx="625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Прилагательные                                              Причастия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06776" y="383100"/>
            <a:ext cx="4214812" cy="3838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756163"/>
            <a:ext cx="4514850" cy="30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Физкультминутка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2432" y="69057"/>
            <a:ext cx="2438400" cy="1554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23656" y="1303338"/>
            <a:ext cx="8379972" cy="51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8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u="sng" kern="1200" cap="small" dirty="0" smtClean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ru-RU" sz="2800" b="1" u="sng" kern="1200" cap="small" dirty="0" smtClean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</a:br>
            <a:r>
              <a:rPr lang="ru-RU" sz="2800" b="1" u="sng" kern="1200" cap="small" dirty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ru-RU" sz="2800" b="1" u="sng" kern="1200" cap="small" dirty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</a:br>
            <a:r>
              <a:rPr lang="ru-RU" sz="2800" b="1" u="sng" kern="1200" cap="small" dirty="0" smtClean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>Выписать словосочетания, в состав которых </a:t>
            </a:r>
            <a:br>
              <a:rPr lang="ru-RU" sz="2800" b="1" u="sng" kern="1200" cap="small" dirty="0" smtClean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</a:br>
            <a:r>
              <a:rPr lang="ru-RU" sz="2800" b="1" u="sng" kern="1200" cap="small" dirty="0" smtClean="0">
                <a:solidFill>
                  <a:srgbClr val="D092A7">
                    <a:lumMod val="75000"/>
                  </a:srgbClr>
                </a:solidFill>
                <a:latin typeface="Century Schoolbook"/>
                <a:ea typeface="+mn-ea"/>
                <a:cs typeface="+mn-cs"/>
              </a:rPr>
              <a:t>входит причастие</a:t>
            </a:r>
            <a:r>
              <a:rPr lang="ru-RU" sz="2800" b="1" u="sng" kern="1200" cap="small" dirty="0">
                <a:solidFill>
                  <a:srgbClr val="444D26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ru-RU" sz="2800" b="1" u="sng" kern="1200" cap="small" dirty="0">
                <a:solidFill>
                  <a:srgbClr val="444D26"/>
                </a:solidFill>
                <a:latin typeface="Century Schoolbook"/>
                <a:ea typeface="+mn-ea"/>
                <a:cs typeface="+mn-cs"/>
              </a:rPr>
            </a:br>
            <a:endParaRPr lang="ru-RU" sz="2800" b="1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Зеленый луг, построенное здание, плачущий ребенок, грязная лужа, вкусный крыжовник, бушующее море, связанная кофта,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вымытые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руки, легкая задача,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резкий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звук, немигающий взгляд,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цветущий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луг, развесистый клен,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величайшее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открытие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8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Проверим!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    Построенное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здание,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   плачущий ребенок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,</a:t>
            </a: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</a:t>
            </a:r>
            <a:endParaRPr lang="ru-RU" b="1" kern="12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бушующее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море,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 связанная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кофта, </a:t>
            </a: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вымытые руки,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        </a:t>
            </a:r>
            <a:r>
              <a:rPr lang="ru-RU" b="1" kern="1200" dirty="0">
                <a:solidFill>
                  <a:prstClr val="black"/>
                </a:solidFill>
                <a:latin typeface="Century Schoolbook"/>
              </a:rPr>
              <a:t>немигающий взгляд, </a:t>
            </a:r>
            <a:endParaRPr lang="ru-RU" b="1" kern="12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Century Schoolbook"/>
              </a:rPr>
              <a:t>цветущий луг.</a:t>
            </a:r>
            <a:endParaRPr lang="ru-RU" b="1" kern="1200" dirty="0">
              <a:solidFill>
                <a:prstClr val="black"/>
              </a:solidFill>
              <a:latin typeface="Century School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50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ster-tour.ru/images/20f0be12f18b2d0f79a741eeca5dd8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" y="377975"/>
            <a:ext cx="2114550" cy="27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614056"/>
              </p:ext>
            </p:extLst>
          </p:nvPr>
        </p:nvGraphicFramePr>
        <p:xfrm>
          <a:off x="2843212" y="951185"/>
          <a:ext cx="4957763" cy="5135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763"/>
              </a:tblGrid>
              <a:tr h="5135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Это счастье огромное,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Это радость безмерная –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Возвращаться на родину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 дальних дорог.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Мы, конечно же, помнили,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любовь свою первую,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Этот тонущий в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золоте,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Милый наш городок.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0975" y="645316"/>
            <a:ext cx="3600450" cy="4892402"/>
          </a:xfrm>
          <a:prstGeom prst="rect">
            <a:avLst/>
          </a:prstGeom>
        </p:spPr>
      </p:pic>
      <p:pic>
        <p:nvPicPr>
          <p:cNvPr id="9" name="Picture 2" descr="http://www.photoline.ru/critic/picpart/1268/12686738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20" y="3664727"/>
            <a:ext cx="2103991" cy="24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5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83657" y="1001486"/>
            <a:ext cx="9013372" cy="51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kern="1200" dirty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 panose="02040503050406030204" pitchFamily="18" charset="0"/>
              </a:rPr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1.</a:t>
            </a:r>
            <a:r>
              <a:rPr lang="ru-RU" dirty="0" smtClean="0"/>
              <a:t>Подготовить  </a:t>
            </a:r>
            <a:r>
              <a:rPr lang="ru-RU" dirty="0"/>
              <a:t>устный рассказ на </a:t>
            </a:r>
            <a:r>
              <a:rPr lang="ru-RU" dirty="0" smtClean="0"/>
              <a:t>тему: </a:t>
            </a:r>
            <a:r>
              <a:rPr lang="ru-RU" dirty="0"/>
              <a:t>«Причастие как часть речи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    2.</a:t>
            </a:r>
            <a:r>
              <a:rPr lang="ru-RU" dirty="0" smtClean="0"/>
              <a:t>Выполнить </a:t>
            </a:r>
            <a:r>
              <a:rPr lang="ru-RU" dirty="0"/>
              <a:t>упражнение №</a:t>
            </a:r>
            <a:r>
              <a:rPr lang="ru-RU" dirty="0" smtClean="0"/>
              <a:t>142 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    3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Всем желающим сочинить  сказку или рассказ </a:t>
            </a:r>
            <a:r>
              <a:rPr lang="ru-RU" dirty="0" smtClean="0"/>
              <a:t>     «Познакомьтесь, причастие!», </a:t>
            </a:r>
            <a:r>
              <a:rPr lang="ru-RU" dirty="0"/>
              <a:t>«В гостях у причастия»,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« </a:t>
            </a:r>
            <a:r>
              <a:rPr lang="ru-RU" dirty="0"/>
              <a:t>Спор двух частей речи» и др.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3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itefon.ru/pic/201302/2560x1600/elitefon.ru-34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72" y="1291771"/>
            <a:ext cx="6073685" cy="39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46430" y="3239066"/>
            <a:ext cx="3863421" cy="29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3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6025" y="2136339"/>
            <a:ext cx="69437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i="1" dirty="0" smtClean="0">
                <a:solidFill>
                  <a:srgbClr val="FF0000"/>
                </a:solidFill>
              </a:rPr>
              <a:t>Сегодня </a:t>
            </a:r>
            <a:r>
              <a:rPr lang="ru-RU" sz="2400" i="1" dirty="0">
                <a:solidFill>
                  <a:srgbClr val="FF0000"/>
                </a:solidFill>
              </a:rPr>
              <a:t>на уроке </a:t>
            </a:r>
            <a:r>
              <a:rPr lang="ru-RU" sz="2400" i="1" dirty="0" smtClean="0">
                <a:solidFill>
                  <a:srgbClr val="FF0000"/>
                </a:solidFill>
              </a:rPr>
              <a:t>я… </a:t>
            </a:r>
            <a:r>
              <a:rPr lang="ru-RU" sz="2400" i="1" dirty="0">
                <a:solidFill>
                  <a:srgbClr val="FF0000"/>
                </a:solidFill>
              </a:rPr>
              <a:t>узнал</a:t>
            </a:r>
            <a:r>
              <a:rPr lang="ru-RU" sz="2400" i="1" dirty="0" smtClean="0">
                <a:solidFill>
                  <a:srgbClr val="FF0000"/>
                </a:solidFill>
              </a:rPr>
              <a:t>…</a:t>
            </a:r>
          </a:p>
          <a:p>
            <a:pPr marL="457200" indent="-457200" algn="ctr">
              <a:buAutoNum type="arabicPeriod"/>
            </a:pPr>
            <a:endParaRPr lang="ru-RU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2</a:t>
            </a:r>
            <a:r>
              <a:rPr lang="ru-RU" sz="2400" i="1" dirty="0">
                <a:solidFill>
                  <a:srgbClr val="FF0000"/>
                </a:solidFill>
              </a:rPr>
              <a:t>. Сегодня на уроке </a:t>
            </a:r>
            <a:r>
              <a:rPr lang="ru-RU" sz="2400" i="1" dirty="0" smtClean="0">
                <a:solidFill>
                  <a:srgbClr val="FF0000"/>
                </a:solidFill>
              </a:rPr>
              <a:t>я… </a:t>
            </a:r>
            <a:r>
              <a:rPr lang="ru-RU" sz="2400" i="1" dirty="0">
                <a:solidFill>
                  <a:srgbClr val="FF0000"/>
                </a:solidFill>
              </a:rPr>
              <a:t>научился…</a:t>
            </a:r>
          </a:p>
          <a:p>
            <a:pPr algn="ctr">
              <a:buNone/>
            </a:pPr>
            <a:r>
              <a:rPr lang="ru-RU" sz="2400" i="1" dirty="0">
                <a:solidFill>
                  <a:srgbClr val="FF0000"/>
                </a:solidFill>
              </a:rPr>
              <a:t>         </a:t>
            </a:r>
          </a:p>
          <a:p>
            <a:pPr algn="ctr">
              <a:buNone/>
            </a:pPr>
            <a:r>
              <a:rPr lang="ru-RU" sz="2400" i="1" dirty="0">
                <a:solidFill>
                  <a:srgbClr val="FF0000"/>
                </a:solidFill>
              </a:rPr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   3.Сегодня </a:t>
            </a:r>
            <a:r>
              <a:rPr lang="ru-RU" sz="2400" i="1" dirty="0">
                <a:solidFill>
                  <a:srgbClr val="FF0000"/>
                </a:solidFill>
              </a:rPr>
              <a:t>на </a:t>
            </a:r>
            <a:r>
              <a:rPr lang="ru-RU" sz="2400" i="1" dirty="0" smtClean="0">
                <a:solidFill>
                  <a:srgbClr val="FF0000"/>
                </a:solidFill>
              </a:rPr>
              <a:t>уроке… </a:t>
            </a:r>
            <a:r>
              <a:rPr lang="ru-RU" sz="2400" i="1" dirty="0">
                <a:solidFill>
                  <a:srgbClr val="FF0000"/>
                </a:solidFill>
              </a:rPr>
              <a:t>мне было сложно…</a:t>
            </a:r>
          </a:p>
          <a:p>
            <a:pPr algn="ctr">
              <a:buNone/>
            </a:pPr>
            <a:endParaRPr lang="ru-RU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4</a:t>
            </a:r>
            <a:r>
              <a:rPr lang="ru-RU" sz="2400" i="1" dirty="0">
                <a:solidFill>
                  <a:srgbClr val="FF0000"/>
                </a:solidFill>
              </a:rPr>
              <a:t>. Сегодня на уроке мне </a:t>
            </a:r>
            <a:r>
              <a:rPr lang="ru-RU" sz="2400" i="1" dirty="0" smtClean="0">
                <a:solidFill>
                  <a:srgbClr val="FF0000"/>
                </a:solidFill>
              </a:rPr>
              <a:t>было… </a:t>
            </a:r>
            <a:r>
              <a:rPr lang="ru-RU" sz="2400" i="1" dirty="0">
                <a:solidFill>
                  <a:srgbClr val="FF0000"/>
                </a:solidFill>
              </a:rPr>
              <a:t>легко…</a:t>
            </a:r>
          </a:p>
          <a:p>
            <a:pPr algn="ctr">
              <a:buNone/>
            </a:pPr>
            <a:endParaRPr lang="ru-RU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i="1" dirty="0">
                <a:solidFill>
                  <a:srgbClr val="FF0000"/>
                </a:solidFill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</a:rPr>
              <a:t>5</a:t>
            </a:r>
            <a:r>
              <a:rPr lang="ru-RU" sz="2400" i="1" dirty="0">
                <a:solidFill>
                  <a:srgbClr val="FF0000"/>
                </a:solidFill>
              </a:rPr>
              <a:t>. Сегодня на </a:t>
            </a:r>
            <a:r>
              <a:rPr lang="ru-RU" sz="2400" i="1" dirty="0" smtClean="0">
                <a:solidFill>
                  <a:srgbClr val="FF0000"/>
                </a:solidFill>
              </a:rPr>
              <a:t>уроке… </a:t>
            </a:r>
            <a:r>
              <a:rPr lang="ru-RU" sz="2400" i="1" dirty="0">
                <a:solidFill>
                  <a:srgbClr val="FF0000"/>
                </a:solidFill>
              </a:rPr>
              <a:t>мне понравилось…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78926" y="548194"/>
            <a:ext cx="2292295" cy="2052132"/>
          </a:xfrm>
          <a:prstGeom prst="rect">
            <a:avLst/>
          </a:prstGeom>
        </p:spPr>
      </p:pic>
      <p:pic>
        <p:nvPicPr>
          <p:cNvPr id="5" name="Picture 2" descr="C:\Documents and Settings\comp-1\Рабочий стол\коучинг\508689480368047936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685925"/>
            <a:ext cx="2598707" cy="234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5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924" y="1600201"/>
            <a:ext cx="98964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способен!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 ученик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со всем справлюсь!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нравится учиться!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много знать!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буду много знать!</a:t>
            </a:r>
          </a:p>
        </p:txBody>
      </p:sp>
      <p:pic>
        <p:nvPicPr>
          <p:cNvPr id="4" name="Picture 2" descr="C:\Documents and Settings\comp-1\Рабочий стол\коучинг\508689480368047936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8708" y="1600201"/>
            <a:ext cx="3528392" cy="330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00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Оцени себя!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06171" y="1237342"/>
            <a:ext cx="82731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5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10972800" cy="1343024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на уроке положительные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эмоции?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нового узнали?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научились?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Покажите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!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1988" y="2893170"/>
            <a:ext cx="2843212" cy="259623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8733" y="3771900"/>
            <a:ext cx="2105980" cy="2357438"/>
          </a:xfrm>
          <a:prstGeom prst="rect">
            <a:avLst/>
          </a:prstGeom>
          <a:noFill/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2550" y="3044900"/>
            <a:ext cx="2489118" cy="234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45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урок!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63" y="1417638"/>
            <a:ext cx="7129461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16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Терминологический диктант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74633" y="1640104"/>
            <a:ext cx="6397943" cy="40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Терминологический диктант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        1.Глагол,                    6.имя прилагательное,</a:t>
            </a:r>
            <a:endParaRPr lang="ru-RU" sz="3600" dirty="0"/>
          </a:p>
          <a:p>
            <a:r>
              <a:rPr lang="ru-RU" sz="3600" dirty="0" smtClean="0"/>
              <a:t>         2</a:t>
            </a:r>
            <a:r>
              <a:rPr lang="ru-RU" sz="3600" i="1" dirty="0" smtClean="0"/>
              <a:t>.</a:t>
            </a:r>
            <a:r>
              <a:rPr lang="ru-RU" sz="3600" dirty="0" smtClean="0"/>
              <a:t>сказуемое,               7.диалог,</a:t>
            </a:r>
          </a:p>
          <a:p>
            <a:r>
              <a:rPr lang="ru-RU" sz="3600" dirty="0" smtClean="0"/>
              <a:t>         3.обращение,              8.определение,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4.подлежащее,            9.односоставное,</a:t>
            </a:r>
          </a:p>
          <a:p>
            <a:r>
              <a:rPr lang="ru-RU" sz="3600" dirty="0" smtClean="0"/>
              <a:t>         5.словосочетание,     10.сложное.</a:t>
            </a:r>
          </a:p>
          <a:p>
            <a:r>
              <a:rPr lang="ru-RU" sz="3600" dirty="0"/>
              <a:t>    </a:t>
            </a:r>
            <a:r>
              <a:rPr lang="ru-RU" sz="3600" dirty="0" smtClean="0"/>
              <a:t>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100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Синтаксический разбор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672817" y="3424012"/>
            <a:ext cx="1500187" cy="1848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1638" y="1785938"/>
            <a:ext cx="6343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а). Быстро под окошком желтеет стройная берёза.</a:t>
            </a:r>
          </a:p>
          <a:p>
            <a:r>
              <a:rPr lang="ru-RU" sz="3200" dirty="0"/>
              <a:t>б) Мелькает часто желтый лист на зелени дерева.</a:t>
            </a:r>
          </a:p>
          <a:p>
            <a:r>
              <a:rPr lang="ru-RU" sz="3200" dirty="0"/>
              <a:t>в) За лесом у реки волнуется желтеющая нива.</a:t>
            </a:r>
          </a:p>
          <a:p>
            <a:r>
              <a:rPr lang="ru-RU" sz="3200" dirty="0"/>
              <a:t>г) Жёлтые кленовые листья долго кружатся в воздухе.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173004" y="1692276"/>
            <a:ext cx="3074245" cy="37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Однокоренные слова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                                Желтеет</a:t>
            </a:r>
          </a:p>
          <a:p>
            <a:r>
              <a:rPr lang="ru-RU" sz="4400" dirty="0" smtClean="0"/>
              <a:t>                                жёлтый</a:t>
            </a:r>
          </a:p>
          <a:p>
            <a:r>
              <a:rPr lang="ru-RU" sz="4400" dirty="0" smtClean="0"/>
              <a:t>                                желтеющая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05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00151" y="1380331"/>
            <a:ext cx="382905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643313"/>
            <a:ext cx="9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6438" y="2071688"/>
            <a:ext cx="5129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Часть  речи, причастная к глаголу, 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в </a:t>
            </a:r>
            <a:r>
              <a:rPr lang="ru-RU" sz="3200" dirty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образе прилагательного. </a:t>
            </a: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                                  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         В.И</a:t>
            </a:r>
            <a:r>
              <a:rPr lang="ru-RU" sz="3200" dirty="0">
                <a:solidFill>
                  <a:prstClr val="black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Arial" pitchFamily="34" charset="0"/>
              </a:rPr>
              <a:t>. Даль.</a:t>
            </a:r>
            <a:endParaRPr lang="ru-RU" sz="3200" dirty="0">
              <a:solidFill>
                <a:prstClr val="black"/>
              </a:solidFill>
              <a:latin typeface="Trebuchet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aroslavova.ru/LoadedImages/2014/09/29/lomon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57226"/>
            <a:ext cx="4049773" cy="52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5038" y="1543051"/>
            <a:ext cx="4557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Они служат к сокращению человеческого слова, заключая в себе имени и глагола силу.</a:t>
            </a:r>
          </a:p>
          <a:p>
            <a:r>
              <a:rPr lang="ru-RU" sz="3200" b="1" dirty="0" smtClean="0"/>
              <a:t>М.В. Ломоносов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22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Тема урока: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sz="5400" dirty="0" smtClean="0">
                <a:solidFill>
                  <a:srgbClr val="C00000"/>
                </a:solidFill>
              </a:rPr>
              <a:t>«Причастие как 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часть речи»             »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времена года</Template>
  <TotalTime>2874</TotalTime>
  <Words>518</Words>
  <Application>Microsoft Office PowerPoint</Application>
  <PresentationFormat>Произвольный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Тема7</vt:lpstr>
      <vt:lpstr>Слайд 1</vt:lpstr>
      <vt:lpstr>Слайд 2</vt:lpstr>
      <vt:lpstr>Терминологический диктант</vt:lpstr>
      <vt:lpstr>Терминологический диктант</vt:lpstr>
      <vt:lpstr>Синтаксический разбор</vt:lpstr>
      <vt:lpstr>Однокоренные слова</vt:lpstr>
      <vt:lpstr>Слайд 7</vt:lpstr>
      <vt:lpstr>Слайд 8</vt:lpstr>
      <vt:lpstr> Тема урока: </vt:lpstr>
      <vt:lpstr>Суффиксы причастий</vt:lpstr>
      <vt:lpstr>Слайд 11</vt:lpstr>
      <vt:lpstr>Физкультминутка</vt:lpstr>
      <vt:lpstr>  Выписать словосочетания, в состав которых  входит причастие </vt:lpstr>
      <vt:lpstr>Проверим!</vt:lpstr>
      <vt:lpstr>Слайд 15</vt:lpstr>
      <vt:lpstr>Слайд 16</vt:lpstr>
      <vt:lpstr>Домашнее задание:</vt:lpstr>
      <vt:lpstr>Слайд 18</vt:lpstr>
      <vt:lpstr>Слайд 19</vt:lpstr>
      <vt:lpstr>Оцени себя!</vt:lpstr>
      <vt:lpstr>                            Были ли на уроке положительные эмоции? Что нового узнали? Чему научились?  Покажите свое настроение !     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Roman</cp:lastModifiedBy>
  <cp:revision>163</cp:revision>
  <dcterms:created xsi:type="dcterms:W3CDTF">2014-10-29T03:00:56Z</dcterms:created>
  <dcterms:modified xsi:type="dcterms:W3CDTF">2017-05-11T12:09:39Z</dcterms:modified>
</cp:coreProperties>
</file>