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7" r:id="rId2"/>
    <p:sldId id="256" r:id="rId3"/>
    <p:sldId id="258" r:id="rId4"/>
    <p:sldId id="259" r:id="rId5"/>
    <p:sldId id="260" r:id="rId6"/>
    <p:sldId id="282" r:id="rId7"/>
    <p:sldId id="261" r:id="rId8"/>
    <p:sldId id="283" r:id="rId9"/>
    <p:sldId id="262" r:id="rId10"/>
    <p:sldId id="263" r:id="rId11"/>
    <p:sldId id="264" r:id="rId12"/>
    <p:sldId id="265" r:id="rId13"/>
    <p:sldId id="284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984" autoAdjust="0"/>
    <p:restoredTop sz="94660"/>
  </p:normalViewPr>
  <p:slideViewPr>
    <p:cSldViewPr snapToGrid="0">
      <p:cViewPr varScale="1">
        <p:scale>
          <a:sx n="83" d="100"/>
          <a:sy n="83" d="100"/>
        </p:scale>
        <p:origin x="-78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физики </a:t>
            </a:r>
            <a:br>
              <a:rPr lang="ru-RU" sz="28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г. Астрахани </a:t>
            </a:r>
            <a:br>
              <a:rPr lang="ru-RU" sz="28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«СОШ № 1» </a:t>
            </a:r>
            <a:br>
              <a:rPr lang="ru-RU" sz="28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Никулина Татьяна Владимировна</a:t>
            </a:r>
            <a:r>
              <a:rPr lang="ru-RU" sz="2800" b="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230-332-411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652208" cy="3474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«Старые знакомые»</a:t>
            </a:r>
          </a:p>
          <a:p>
            <a:pPr algn="r">
              <a:buNone/>
            </a:pPr>
            <a:r>
              <a:rPr lang="ru-RU" sz="43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(Решение задач по теме «Силы в механике»)</a:t>
            </a:r>
            <a:endParaRPr lang="ru-RU" sz="4300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3377" y="139533"/>
            <a:ext cx="8578392" cy="580557"/>
          </a:xfrm>
        </p:spPr>
        <p:txBody>
          <a:bodyPr/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Про дом </a:t>
            </a:r>
            <a:endParaRPr lang="ru-RU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282804" y="308610"/>
            <a:ext cx="4826406" cy="609219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b="1" i="1" u="sng" dirty="0" smtClean="0">
                <a:solidFill>
                  <a:schemeClr val="bg2">
                    <a:lumMod val="25000"/>
                  </a:schemeClr>
                </a:solidFill>
              </a:rPr>
              <a:t>Задача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  <a:t>В </a:t>
            </a: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  <a:t>комнате стоит шкаф массой 70 кг. Какая сила тяжести действует на этот шкаф? Какую силу нужно приложить, чтобы сдвинуть этот шкаф с места?  Коэффициент трения равен 0,3. </a:t>
            </a:r>
          </a:p>
          <a:p>
            <a:endParaRPr lang="ru-RU" dirty="0"/>
          </a:p>
        </p:txBody>
      </p:sp>
      <p:pic>
        <p:nvPicPr>
          <p:cNvPr id="19460" name="Picture 4" descr="https://im0-tub-ru.yandex.net/i?id=644d9326128ab23206241c9be2f47e97&amp;n=33&amp;h=215&amp;w=3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6255" y="788987"/>
            <a:ext cx="3076575" cy="20478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9462" name="AutoShape 6" descr="https://s.poembook.ru/theme/71/bf/93/847bfa161388791ea4ee0d74bcce559227ab7f3b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https://s.poembook.ru/theme/71/bf/93/847bfa161388791ea4ee0d74bcce559227ab7f3b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8" name="Picture 12" descr="http://prostorem.ru/uploads/images/kak-peredvinut-tjagelyu-mebel.JPG"/>
          <p:cNvPicPr>
            <a:picLocks noChangeAspect="1" noChangeArrowheads="1"/>
          </p:cNvPicPr>
          <p:nvPr/>
        </p:nvPicPr>
        <p:blipFill>
          <a:blip r:embed="rId3"/>
          <a:srcRect l="1928" t="4324" r="9377"/>
          <a:stretch>
            <a:fillRect/>
          </a:stretch>
        </p:blipFill>
        <p:spPr bwMode="auto">
          <a:xfrm>
            <a:off x="5623559" y="3480316"/>
            <a:ext cx="3058341" cy="185749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Стрелка вниз 9"/>
          <p:cNvSpPr/>
          <p:nvPr/>
        </p:nvSpPr>
        <p:spPr>
          <a:xfrm>
            <a:off x="7109460" y="2811780"/>
            <a:ext cx="182880" cy="6515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945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282804" y="0"/>
            <a:ext cx="6392316" cy="6858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Синквейн – это не простое стихотворение, а стихотворение, написанное по следующим правилам:</a:t>
            </a:r>
          </a:p>
          <a:p>
            <a:r>
              <a:rPr lang="ru-RU" b="1" dirty="0" smtClean="0"/>
              <a:t>1 строка </a:t>
            </a:r>
            <a:r>
              <a:rPr lang="ru-RU" dirty="0" smtClean="0"/>
              <a:t>— тема </a:t>
            </a:r>
            <a:r>
              <a:rPr lang="ru-RU" dirty="0" err="1" smtClean="0"/>
              <a:t>синквейна</a:t>
            </a:r>
            <a:r>
              <a:rPr lang="ru-RU" dirty="0" smtClean="0"/>
              <a:t>, заключает в себе одно слово (обычно существительное или местоимение), которое обозначает объект или предмет, о котором пойдет речь.</a:t>
            </a:r>
          </a:p>
          <a:p>
            <a:r>
              <a:rPr lang="ru-RU" b="1" dirty="0" smtClean="0"/>
              <a:t>2 строка </a:t>
            </a:r>
            <a:r>
              <a:rPr lang="ru-RU" dirty="0" smtClean="0"/>
              <a:t>— два слова (чаще всего прилагательные или причастия), они дают описание признаков и свойств выбранного в синквейне предмета или объекта.</a:t>
            </a:r>
          </a:p>
          <a:p>
            <a:r>
              <a:rPr lang="ru-RU" b="1" dirty="0" smtClean="0"/>
              <a:t>3 строка </a:t>
            </a:r>
            <a:r>
              <a:rPr lang="ru-RU" dirty="0" smtClean="0"/>
              <a:t>— образована тремя глаголами или деепричастиями, описывающими характерные свойства объекта.</a:t>
            </a:r>
          </a:p>
          <a:p>
            <a:r>
              <a:rPr lang="ru-RU" b="1" dirty="0" smtClean="0"/>
              <a:t>4 строка </a:t>
            </a:r>
            <a:r>
              <a:rPr lang="ru-RU" dirty="0" smtClean="0"/>
              <a:t>— фраза из четырех слов, выражающая личное отношение автора </a:t>
            </a:r>
            <a:r>
              <a:rPr lang="ru-RU" dirty="0" err="1" smtClean="0"/>
              <a:t>синквейна</a:t>
            </a:r>
            <a:r>
              <a:rPr lang="ru-RU" dirty="0" smtClean="0"/>
              <a:t> к описываемому предмету или объекту.</a:t>
            </a:r>
          </a:p>
          <a:p>
            <a:r>
              <a:rPr lang="ru-RU" b="1" dirty="0" smtClean="0"/>
              <a:t>5 строка </a:t>
            </a:r>
            <a:r>
              <a:rPr lang="ru-RU" dirty="0" smtClean="0"/>
              <a:t>— одно слово — резюме, характеризующее суть предмета или объекта.</a:t>
            </a:r>
          </a:p>
          <a:p>
            <a:endParaRPr lang="ru-RU" dirty="0"/>
          </a:p>
        </p:txBody>
      </p:sp>
      <p:pic>
        <p:nvPicPr>
          <p:cNvPr id="18434" name="Picture 2" descr="https://im0-tub-ru.yandex.net/i?id=394fa9e01f16d0d25ec1a457ad3d3555-l&amp;n=13"/>
          <p:cNvPicPr>
            <a:picLocks noChangeAspect="1" noChangeArrowheads="1"/>
          </p:cNvPicPr>
          <p:nvPr/>
        </p:nvPicPr>
        <p:blipFill>
          <a:blip r:embed="rId2"/>
          <a:srcRect l="68608" t="62800" r="6792" b="19600"/>
          <a:stretch>
            <a:fillRect/>
          </a:stretch>
        </p:blipFill>
        <p:spPr bwMode="auto">
          <a:xfrm rot="20710889">
            <a:off x="6320790" y="256477"/>
            <a:ext cx="1062990" cy="570385"/>
          </a:xfrm>
          <a:prstGeom prst="rect">
            <a:avLst/>
          </a:prstGeom>
          <a:noFill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41005" y="182880"/>
            <a:ext cx="95306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 descr="http://cf.ppt-online.org/files/slide/1/1kW3uSGgmt09hKzs4REBCTbaUeILOy8PqHxVDf/slide-2.jpg"/>
          <p:cNvPicPr>
            <a:picLocks noChangeAspect="1" noChangeArrowheads="1"/>
          </p:cNvPicPr>
          <p:nvPr/>
        </p:nvPicPr>
        <p:blipFill>
          <a:blip r:embed="rId4"/>
          <a:srcRect l="3672" t="33073" r="53437" b="33802"/>
          <a:stretch>
            <a:fillRect/>
          </a:stretch>
        </p:blipFill>
        <p:spPr bwMode="auto">
          <a:xfrm rot="20679586">
            <a:off x="6057900" y="2296024"/>
            <a:ext cx="2891790" cy="1304425"/>
          </a:xfrm>
          <a:prstGeom prst="rect">
            <a:avLst/>
          </a:prstGeom>
          <a:noFill/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37791">
            <a:off x="7086600" y="3872584"/>
            <a:ext cx="1885950" cy="99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4" name="Picture 12" descr="https://im0-tub-ru.yandex.net/i?id=57a2771980ffbdbf23f856b04ac16aa4-l&amp;n=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25005" y="5154930"/>
            <a:ext cx="1958975" cy="1469231"/>
          </a:xfrm>
          <a:prstGeom prst="rect">
            <a:avLst/>
          </a:prstGeom>
          <a:noFill/>
        </p:spPr>
      </p:pic>
      <p:pic>
        <p:nvPicPr>
          <p:cNvPr id="18446" name="Picture 14" descr="http://fs1.ppt4web.ru/images/95377/151916/640/img3.jpg"/>
          <p:cNvPicPr>
            <a:picLocks noChangeAspect="1" noChangeArrowheads="1"/>
          </p:cNvPicPr>
          <p:nvPr/>
        </p:nvPicPr>
        <p:blipFill>
          <a:blip r:embed="rId7"/>
          <a:srcRect l="5885" t="54486" r="54177" b="11514"/>
          <a:stretch>
            <a:fillRect/>
          </a:stretch>
        </p:blipFill>
        <p:spPr bwMode="auto">
          <a:xfrm>
            <a:off x="5955030" y="1085850"/>
            <a:ext cx="1965960" cy="12552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494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3377" y="139533"/>
            <a:ext cx="8578392" cy="1143000"/>
          </a:xfrm>
        </p:spPr>
        <p:txBody>
          <a:bodyPr/>
          <a:lstStyle/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Домашнее задание: веселые 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задачи от Григория </a:t>
            </a:r>
            <a:r>
              <a:rPr lang="ru-RU" sz="36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Остера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282804" y="1461154"/>
            <a:ext cx="8540684" cy="493964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Задачи:</a:t>
            </a:r>
            <a:endParaRPr lang="ru-RU" dirty="0" smtClean="0"/>
          </a:p>
          <a:p>
            <a:r>
              <a:rPr lang="ru-RU" dirty="0" smtClean="0"/>
              <a:t>1. Почему американцы, которые живут прямо под нами на другой стороне Земли, не сыплются с планеты как горох? И почему не сыплемся мы, когда вращающаяся Земля переворачивается?</a:t>
            </a:r>
          </a:p>
          <a:p>
            <a:r>
              <a:rPr lang="ru-RU" dirty="0" smtClean="0"/>
              <a:t>2. Какая сила тяжести действует на полкило сливочного масла, висящего у размораживающего холодильник дяди Пети в авоське за окном?</a:t>
            </a:r>
          </a:p>
          <a:p>
            <a:r>
              <a:rPr lang="ru-RU" dirty="0" smtClean="0"/>
              <a:t>3. Вороне, масса которой 1 кг, бог послал кусочек вкусного сыра. Ворона сидит на ветке. Ветка дерева под тяжестью вороны и сыра согнулась. Сила упругости, с которой согнувшаяся ветка действует снизу на ворону с сыром, равна 10,8 ньютонов. Сможет ли лиса, облизывающаяся внизу и владеющая знаниями по физике на уровне седьмого класса, вычислить массу божественно вкусного сыра?</a:t>
            </a:r>
          </a:p>
          <a:p>
            <a:r>
              <a:rPr lang="ru-RU" dirty="0" smtClean="0"/>
              <a:t>4. Петя не хотел купаться и спрятался в кустах. Друзья вынули Петю из кустов и потащили по песку к речке. Куда направлена сила трения, действующая на Петино брыкающееся, но движущееся тело: к речке или в кусты?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94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Синквейны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от учащихся</a:t>
            </a:r>
            <a:endParaRPr lang="ru-RU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1986" name="Picture 2" descr="https://im0-tub-ru.yandex.net/i?id=760bc6bfa973d4c35ab20393190bba37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7289" y="594360"/>
            <a:ext cx="5420995" cy="3604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3377" y="139533"/>
            <a:ext cx="8578392" cy="1143000"/>
          </a:xfrm>
        </p:spPr>
        <p:txBody>
          <a:bodyPr/>
          <a:lstStyle/>
          <a:p>
            <a:r>
              <a:rPr lang="ru-RU" dirty="0" smtClean="0"/>
              <a:t>Подведение </a:t>
            </a:r>
            <a:r>
              <a:rPr lang="ru-RU" dirty="0" smtClean="0"/>
              <a:t>итогов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282804" y="1461154"/>
            <a:ext cx="8540684" cy="4939646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chemeClr val="bg2">
                    <a:lumMod val="25000"/>
                  </a:schemeClr>
                </a:solidFill>
              </a:rPr>
              <a:t>СПАСИБО ЗА ВНИМАНИЕ!</a:t>
            </a:r>
            <a:endParaRPr lang="ru-RU" sz="48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945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3377" y="139533"/>
            <a:ext cx="8578392" cy="11430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Найди лишнее слово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282804" y="1461154"/>
            <a:ext cx="8540684" cy="493964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масса</a:t>
            </a:r>
          </a:p>
          <a:p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</a:t>
            </a:r>
          </a:p>
          <a:p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сила </a:t>
            </a:r>
          </a:p>
          <a:p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плотность</a:t>
            </a:r>
            <a:endParaRPr lang="ru-RU" sz="4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945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39533"/>
            <a:ext cx="9144000" cy="603417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Приведите строки в соответствие, дополняя их </a:t>
            </a:r>
            <a:endParaRPr lang="ru-RU" sz="2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34340" y="902972"/>
          <a:ext cx="1748790" cy="5332364"/>
        </p:xfrm>
        <a:graphic>
          <a:graphicData uri="http://schemas.openxmlformats.org/drawingml/2006/table">
            <a:tbl>
              <a:tblPr/>
              <a:tblGrid>
                <a:gridCol w="1748790"/>
              </a:tblGrid>
              <a:tr h="75927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Силы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66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Сила трения </a:t>
                      </a: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8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Сила упругости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Сила тяжести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2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Вес  тела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Сила всемирного тяготения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43300" y="1456423"/>
          <a:ext cx="2868930" cy="4973854"/>
        </p:xfrm>
        <a:graphic>
          <a:graphicData uri="http://schemas.openxmlformats.org/drawingml/2006/table">
            <a:tbl>
              <a:tblPr/>
              <a:tblGrid>
                <a:gridCol w="2868930"/>
              </a:tblGrid>
              <a:tr h="553453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Сила притяжения, действующая между телами.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453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Сила, с которой Земля притягивает к себе тело.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453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Сила, возникающая при   упругой деформации тела.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3631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Сила, с которой тело вследствие своего притяжения к Земле действует </a:t>
                      </a:r>
                      <a:endParaRPr lang="ru-RU" sz="1800" b="1" i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</a:t>
                      </a:r>
                      <a:r>
                        <a:rPr lang="ru-RU" sz="1800" b="1" i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опору или подвес.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0357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Сила, возникающая при движении одного тела по поверхности другого и препятствующая их относительному перемещению.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189470" y="891540"/>
          <a:ext cx="1691640" cy="5438197"/>
        </p:xfrm>
        <a:graphic>
          <a:graphicData uri="http://schemas.openxmlformats.org/drawingml/2006/table">
            <a:tbl>
              <a:tblPr/>
              <a:tblGrid>
                <a:gridCol w="1691640"/>
              </a:tblGrid>
              <a:tr h="78332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Формула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33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</a:t>
                      </a: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 </a:t>
                      </a:r>
                      <a:r>
                        <a:rPr lang="en-US" sz="2000" b="1" u="sng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 m </a:t>
                      </a:r>
                      <a:r>
                        <a:rPr lang="ru-RU" sz="2000" b="1" u="sng" baseline="-25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2000" b="1" u="sng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u="sng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 </a:t>
                      </a:r>
                      <a:r>
                        <a:rPr lang="ru-RU" sz="2000" b="1" u="sng" baseline="-25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</a:t>
                      </a:r>
                      <a:r>
                        <a:rPr lang="en-US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 </a:t>
                      </a:r>
                      <a:r>
                        <a:rPr lang="en-US" sz="2000" b="1" baseline="30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3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F=mg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33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F=</a:t>
                      </a:r>
                      <a:r>
                        <a:rPr lang="en-US" sz="20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μN</a:t>
                      </a:r>
                      <a:endParaRPr lang="ru-RU" sz="20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3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F=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54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P=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</a:t>
                      </a:r>
                      <a:endParaRPr lang="ru-RU" sz="20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560570" y="1485900"/>
            <a:ext cx="1383030" cy="2628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97830" y="2297430"/>
            <a:ext cx="731520" cy="251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00450" y="3086100"/>
            <a:ext cx="214884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51960" y="4469130"/>
            <a:ext cx="1760220" cy="297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714750" y="5360670"/>
            <a:ext cx="2217420" cy="2628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229600" y="2057400"/>
            <a:ext cx="262890" cy="434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658100" y="2926080"/>
            <a:ext cx="217170" cy="400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195310" y="3714750"/>
            <a:ext cx="308610" cy="434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989570" y="4537710"/>
            <a:ext cx="25146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241030" y="5349240"/>
            <a:ext cx="331470" cy="434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/>
          <p:nvPr/>
        </p:nvCxnSpPr>
        <p:spPr>
          <a:xfrm rot="16200000" flipH="1">
            <a:off x="1017270" y="3074670"/>
            <a:ext cx="372618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 flipH="1" flipV="1">
            <a:off x="5983605" y="4371975"/>
            <a:ext cx="1600200" cy="8115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205990" y="3017520"/>
            <a:ext cx="1360170" cy="114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H="1">
            <a:off x="5823585" y="3617595"/>
            <a:ext cx="1954530" cy="777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2217420" y="2560320"/>
            <a:ext cx="1314450" cy="12458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400800" y="2548890"/>
            <a:ext cx="81153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2160270" y="3874770"/>
            <a:ext cx="1383030" cy="6629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6200000" flipH="1">
            <a:off x="5983605" y="4577715"/>
            <a:ext cx="1645920" cy="7886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 flipH="1" flipV="1">
            <a:off x="902970" y="3074670"/>
            <a:ext cx="3897630" cy="1337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6423660" y="1908810"/>
            <a:ext cx="78867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4945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 стрелкой 11"/>
          <p:cNvCxnSpPr/>
          <p:nvPr/>
        </p:nvCxnSpPr>
        <p:spPr>
          <a:xfrm rot="16200000" flipV="1">
            <a:off x="3051810" y="2000250"/>
            <a:ext cx="731520" cy="731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3377" y="139533"/>
            <a:ext cx="8578392" cy="11430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Силы</a:t>
            </a:r>
            <a:endParaRPr lang="ru-RU" dirty="0"/>
          </a:p>
        </p:txBody>
      </p:sp>
      <p:pic>
        <p:nvPicPr>
          <p:cNvPr id="6" name="Рисунок 5" descr="C:\Documents and Settings\Metodist\Рабочий стол\i.jpe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60407" y="2708910"/>
            <a:ext cx="2714625" cy="165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708660" y="1200150"/>
            <a:ext cx="2263140" cy="17259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жизнь</a:t>
            </a:r>
            <a:endParaRPr lang="ru-RU"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53150" y="1146810"/>
            <a:ext cx="2263140" cy="17259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здоровье</a:t>
            </a:r>
            <a:endParaRPr lang="ru-RU"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1030" y="4267200"/>
            <a:ext cx="2263140" cy="17259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еду</a:t>
            </a:r>
            <a:endParaRPr lang="ru-RU"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96000" y="4290060"/>
            <a:ext cx="2263140" cy="17259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дом</a:t>
            </a:r>
            <a:endParaRPr lang="ru-RU"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Прямая со стрелкой 13"/>
          <p:cNvCxnSpPr>
            <a:endCxn id="8" idx="1"/>
          </p:cNvCxnSpPr>
          <p:nvPr/>
        </p:nvCxnSpPr>
        <p:spPr>
          <a:xfrm rot="5400000" flipH="1" flipV="1">
            <a:off x="5475923" y="2065973"/>
            <a:ext cx="733425" cy="621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2903220" y="4366260"/>
            <a:ext cx="982980" cy="96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5103495" y="4451985"/>
            <a:ext cx="1085850" cy="822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4945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2016" y="0"/>
            <a:ext cx="8321984" cy="637707"/>
          </a:xfrm>
        </p:spPr>
        <p:txBody>
          <a:bodyPr/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Про жизнь</a:t>
            </a:r>
            <a:endParaRPr lang="ru-RU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282804" y="160020"/>
            <a:ext cx="5100726" cy="6549390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/>
              <a:t>Почему подняться в гору, даже по ровной дороге, гораздо тяжелее, чем спуститься с нее?</a:t>
            </a:r>
          </a:p>
          <a:p>
            <a:pPr lvl="0"/>
            <a:r>
              <a:rPr lang="ru-RU" sz="2400" dirty="0" smtClean="0"/>
              <a:t>Почему трудно шить ржавой иглой?</a:t>
            </a:r>
          </a:p>
          <a:p>
            <a:pPr lvl="0"/>
            <a:r>
              <a:rPr lang="ru-RU" sz="2400" dirty="0" smtClean="0"/>
              <a:t>В каком случае стулья в школьном кабинете физики испытывают большую деформацию - когда проходит физика у вас или у старшеклассников?</a:t>
            </a:r>
          </a:p>
          <a:p>
            <a:pPr lvl="0"/>
            <a:r>
              <a:rPr lang="ru-RU" sz="2400" dirty="0" smtClean="0"/>
              <a:t>Почему листья опадают на землю?</a:t>
            </a:r>
          </a:p>
          <a:p>
            <a:pPr lvl="0"/>
            <a:r>
              <a:rPr lang="ru-RU" sz="2400" dirty="0" smtClean="0"/>
              <a:t>Какая сила вызывает приливы и отливы в морях и океанах Земли?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22530" name="Picture 2" descr="http://www.deborahdewit.com/files/cache/db1b5f6937bbfbfb32345ee3e5d10d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9075" y="301942"/>
            <a:ext cx="1619577" cy="128682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532" name="Picture 4" descr="http://www.ukrboard.com.ua/imgs/board/43/1562343-2.jpg"/>
          <p:cNvPicPr>
            <a:picLocks noChangeAspect="1" noChangeArrowheads="1"/>
          </p:cNvPicPr>
          <p:nvPr/>
        </p:nvPicPr>
        <p:blipFill>
          <a:blip r:embed="rId3" cstate="print"/>
          <a:srcRect t="25050" b="37450"/>
          <a:stretch>
            <a:fillRect/>
          </a:stretch>
        </p:blipFill>
        <p:spPr bwMode="auto">
          <a:xfrm>
            <a:off x="7070725" y="1371600"/>
            <a:ext cx="1833245" cy="68746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534" name="Picture 6" descr="http://www.scmen.ru/images/kursi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0476" y="1798320"/>
            <a:ext cx="1614396" cy="1790700"/>
          </a:xfrm>
          <a:prstGeom prst="rect">
            <a:avLst/>
          </a:prstGeom>
          <a:noFill/>
        </p:spPr>
      </p:pic>
      <p:pic>
        <p:nvPicPr>
          <p:cNvPr id="22536" name="Picture 8" descr="https://im0-tub-ru.yandex.net/i?id=181f6859192c48f5fa661acc70e28eed-l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3671" y="3173446"/>
            <a:ext cx="2442700" cy="16271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538" name="Picture 10" descr="http://www.prikol.ru/wp-content/gallery/november-2012/high-water-2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23509" y="4902805"/>
            <a:ext cx="3725091" cy="146370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xmlns="" val="284945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3376" y="139533"/>
            <a:ext cx="8687743" cy="466257"/>
          </a:xfrm>
        </p:spPr>
        <p:txBody>
          <a:bodyPr/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Про жизнь</a:t>
            </a:r>
            <a:endParaRPr lang="ru-RU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294234" y="582930"/>
            <a:ext cx="4506366" cy="6092190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/>
              <a:t>Весит ли падающее тело больше или меньше, чем покоящееся?</a:t>
            </a:r>
          </a:p>
          <a:p>
            <a:pPr lvl="0"/>
            <a:r>
              <a:rPr lang="ru-RU" sz="2400" dirty="0" smtClean="0"/>
              <a:t>Почему сокращается пружина при исчезновении нагрузки?</a:t>
            </a:r>
          </a:p>
          <a:p>
            <a:pPr lvl="0"/>
            <a:r>
              <a:rPr lang="ru-RU" sz="2400" dirty="0" smtClean="0"/>
              <a:t>Правильно ли мы говорим, что наш вес составляет, например, 45 кг?</a:t>
            </a:r>
          </a:p>
          <a:p>
            <a:pPr lvl="0"/>
            <a:r>
              <a:rPr lang="ru-RU" sz="2400" dirty="0" smtClean="0"/>
              <a:t>Почему мы не замечаем при разговоре друг с другом взаимного притяжения?</a:t>
            </a:r>
          </a:p>
          <a:p>
            <a:pPr lvl="0"/>
            <a:r>
              <a:rPr lang="ru-RU" sz="2400" dirty="0" smtClean="0"/>
              <a:t>Почему можно упасть, наступив на арбузную корку?</a:t>
            </a:r>
          </a:p>
          <a:p>
            <a:endParaRPr lang="ru-RU" dirty="0"/>
          </a:p>
        </p:txBody>
      </p:sp>
      <p:pic>
        <p:nvPicPr>
          <p:cNvPr id="39938" name="Picture 2" descr="https://im0-tub-ru.yandex.net/i?id=07ca52b1d3c54ff93550d7f8353952e4&amp;n=33&amp;h=214&amp;w=214"/>
          <p:cNvPicPr>
            <a:picLocks noChangeAspect="1" noChangeArrowheads="1"/>
          </p:cNvPicPr>
          <p:nvPr/>
        </p:nvPicPr>
        <p:blipFill>
          <a:blip r:embed="rId2"/>
          <a:srcRect b="19642"/>
          <a:stretch>
            <a:fillRect/>
          </a:stretch>
        </p:blipFill>
        <p:spPr bwMode="auto">
          <a:xfrm>
            <a:off x="4572001" y="511175"/>
            <a:ext cx="1920240" cy="15430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9940" name="Picture 4" descr="https://im0-tub-ru.yandex.net/i?id=fe0d6fc26c7bc5d980790d748359f272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6405" y="1486852"/>
            <a:ext cx="1901825" cy="142525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9942" name="Picture 6" descr="http://www.day-sport.ru/_pu/1/68760554.jpg"/>
          <p:cNvPicPr>
            <a:picLocks noChangeAspect="1" noChangeArrowheads="1"/>
          </p:cNvPicPr>
          <p:nvPr/>
        </p:nvPicPr>
        <p:blipFill>
          <a:blip r:embed="rId4"/>
          <a:srcRect r="12251" b="10107"/>
          <a:stretch>
            <a:fillRect/>
          </a:stretch>
        </p:blipFill>
        <p:spPr bwMode="auto">
          <a:xfrm>
            <a:off x="4556125" y="2736532"/>
            <a:ext cx="1993265" cy="146961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9944" name="Picture 8" descr="https://im0-tub-ru.yandex.net/i?id=141daeee6fb19a480211cd89c7460009&amp;n=33&amp;h=215&amp;w=4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38568" y="4195127"/>
            <a:ext cx="2533982" cy="13255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9946" name="Picture 10" descr="http://www.tramvision.ru/lapsus/2013/pics-2013/br11.jpg"/>
          <p:cNvPicPr>
            <a:picLocks noChangeAspect="1" noChangeArrowheads="1"/>
          </p:cNvPicPr>
          <p:nvPr/>
        </p:nvPicPr>
        <p:blipFill>
          <a:blip r:embed="rId6"/>
          <a:srcRect r="18886"/>
          <a:stretch>
            <a:fillRect/>
          </a:stretch>
        </p:blipFill>
        <p:spPr bwMode="auto">
          <a:xfrm>
            <a:off x="4338955" y="5231130"/>
            <a:ext cx="2061845" cy="144380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xmlns="" val="284945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0" y="240030"/>
            <a:ext cx="5452110" cy="6457950"/>
          </a:xfrm>
        </p:spPr>
        <p:txBody>
          <a:bodyPr/>
          <a:lstStyle/>
          <a:p>
            <a:pPr>
              <a:buNone/>
            </a:pPr>
            <a:r>
              <a:rPr lang="ru-RU" sz="3600" b="1" i="1" u="sng" dirty="0" smtClean="0">
                <a:solidFill>
                  <a:schemeClr val="bg2">
                    <a:lumMod val="25000"/>
                  </a:schemeClr>
                </a:solidFill>
              </a:rPr>
              <a:t>Задача 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  <a:t>Каков коэффициент жесткости берцовой кости, если масса человека 80 кг, а кость сжимается на 0,3 мм? 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797296" y="0"/>
            <a:ext cx="3346704" cy="63976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здоровье</a:t>
            </a:r>
            <a:endParaRPr lang="ru-RU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5440680" y="3337560"/>
            <a:ext cx="3497579" cy="336042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Известно, что бедренная кость, поставленная вертикально, может выдержать давление груза в 1,5 тонны, большая берцовая кость – до 1600-1800 кг, т.е. в 20 раз больше массы человека</a:t>
            </a:r>
          </a:p>
          <a:p>
            <a:endParaRPr lang="ru-RU" dirty="0"/>
          </a:p>
        </p:txBody>
      </p:sp>
      <p:pic>
        <p:nvPicPr>
          <p:cNvPr id="21507" name="Picture 3" descr="C:\Documents and Settings\User\Рабочий стол\материалы\кость.JPG"/>
          <p:cNvPicPr>
            <a:picLocks noChangeAspect="1" noChangeArrowheads="1"/>
          </p:cNvPicPr>
          <p:nvPr/>
        </p:nvPicPr>
        <p:blipFill>
          <a:blip r:embed="rId2"/>
          <a:srcRect r="86286" b="72673"/>
          <a:stretch>
            <a:fillRect/>
          </a:stretch>
        </p:blipFill>
        <p:spPr bwMode="auto">
          <a:xfrm>
            <a:off x="7245667" y="701040"/>
            <a:ext cx="1686232" cy="239649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2" descr="http://pictureofhumanbody.com/images/Human-Skeleton-Games.jpg"/>
          <p:cNvPicPr>
            <a:picLocks noChangeAspect="1" noChangeArrowheads="1"/>
          </p:cNvPicPr>
          <p:nvPr/>
        </p:nvPicPr>
        <p:blipFill>
          <a:blip r:embed="rId3" cstate="print"/>
          <a:srcRect t="1933"/>
          <a:stretch>
            <a:fillRect/>
          </a:stretch>
        </p:blipFill>
        <p:spPr bwMode="auto">
          <a:xfrm>
            <a:off x="5674143" y="708660"/>
            <a:ext cx="1629916" cy="24003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xmlns="" val="284945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797296" y="0"/>
            <a:ext cx="3346704" cy="63976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здоровье</a:t>
            </a:r>
            <a:endParaRPr lang="ru-RU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62" name="Picture 2" descr="http://pictureofhumanbody.com/images/Human-Skeleton-Games.jpg"/>
          <p:cNvPicPr>
            <a:picLocks noChangeAspect="1" noChangeArrowheads="1"/>
          </p:cNvPicPr>
          <p:nvPr/>
        </p:nvPicPr>
        <p:blipFill>
          <a:blip r:embed="rId2"/>
          <a:srcRect t="2706"/>
          <a:stretch>
            <a:fillRect/>
          </a:stretch>
        </p:blipFill>
        <p:spPr bwMode="auto">
          <a:xfrm>
            <a:off x="3532021" y="1470816"/>
            <a:ext cx="1968957" cy="28767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1506" name="Picture 2" descr="http://www.livekuban.ru/upload/resize_cache/iblock/28d/1200_1200_0/28db4424ea6cac102c69c9a1bfcaf6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85" y="841598"/>
            <a:ext cx="2752627" cy="181214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1508" name="Picture 4" descr="http://vestnikk.ru/uploads/posts/2016-10/1475399153_7.jpg"/>
          <p:cNvPicPr>
            <a:picLocks noChangeAspect="1" noChangeArrowheads="1"/>
          </p:cNvPicPr>
          <p:nvPr/>
        </p:nvPicPr>
        <p:blipFill>
          <a:blip r:embed="rId4"/>
          <a:srcRect l="8713" r="9405" b="9200"/>
          <a:stretch>
            <a:fillRect/>
          </a:stretch>
        </p:blipFill>
        <p:spPr bwMode="auto">
          <a:xfrm>
            <a:off x="433633" y="3199141"/>
            <a:ext cx="2724346" cy="16993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1510" name="Picture 6" descr="https://im0-tub-ru.yandex.net/i?id=2a0a16e3436bb9da7ca6784734ef43c3-l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8222" y="834190"/>
            <a:ext cx="2854657" cy="17958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1512" name="Picture 8" descr="https://im0-tub-ru.yandex.net/i?id=ff200a0ae853503ec22d7611678d0b6f-l&amp;n=13"/>
          <p:cNvPicPr>
            <a:picLocks noChangeAspect="1" noChangeArrowheads="1"/>
          </p:cNvPicPr>
          <p:nvPr/>
        </p:nvPicPr>
        <p:blipFill>
          <a:blip r:embed="rId6"/>
          <a:srcRect l="7345" t="21595" r="8995" b="10777"/>
          <a:stretch>
            <a:fillRect/>
          </a:stretch>
        </p:blipFill>
        <p:spPr bwMode="auto">
          <a:xfrm>
            <a:off x="5897762" y="3211830"/>
            <a:ext cx="2877247" cy="17444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9" name="Прямая со стрелкой 8"/>
          <p:cNvCxnSpPr/>
          <p:nvPr/>
        </p:nvCxnSpPr>
        <p:spPr>
          <a:xfrm rot="16200000" flipV="1">
            <a:off x="3087279" y="2078610"/>
            <a:ext cx="546755" cy="2922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3035431" y="3459637"/>
            <a:ext cx="612742" cy="329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21510" idx="1"/>
          </p:cNvCxnSpPr>
          <p:nvPr/>
        </p:nvCxnSpPr>
        <p:spPr>
          <a:xfrm rot="5400000" flipH="1" flipV="1">
            <a:off x="5246074" y="1983893"/>
            <a:ext cx="873906" cy="3703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трелка вниз 13"/>
          <p:cNvSpPr/>
          <p:nvPr/>
        </p:nvSpPr>
        <p:spPr>
          <a:xfrm>
            <a:off x="7173799" y="2611224"/>
            <a:ext cx="209982" cy="589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945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3377" y="139533"/>
            <a:ext cx="8578392" cy="614847"/>
          </a:xfrm>
        </p:spPr>
        <p:txBody>
          <a:bodyPr/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еду</a:t>
            </a:r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3611880" y="640080"/>
            <a:ext cx="5383530" cy="60007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b="1" i="1" u="sng" dirty="0" smtClean="0">
                <a:solidFill>
                  <a:schemeClr val="bg2">
                    <a:lumMod val="25000"/>
                  </a:schemeClr>
                </a:solidFill>
              </a:rPr>
              <a:t>Задача</a:t>
            </a:r>
          </a:p>
          <a:p>
            <a:pPr>
              <a:buNone/>
            </a:pP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Известно, что </a:t>
            </a:r>
            <a:endParaRPr lang="ru-RU" sz="32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в </a:t>
            </a:r>
            <a:r>
              <a:rPr lang="ru-RU" sz="3200" b="1" i="1" dirty="0" smtClean="0">
                <a:solidFill>
                  <a:srgbClr val="C00000"/>
                </a:solidFill>
              </a:rPr>
              <a:t>100 г </a:t>
            </a: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мандаринов содержится </a:t>
            </a:r>
            <a:endParaRPr lang="ru-RU" sz="32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ru-RU" sz="3200" b="1" i="1" dirty="0" smtClean="0">
                <a:solidFill>
                  <a:srgbClr val="C00000"/>
                </a:solidFill>
              </a:rPr>
              <a:t>0,038 </a:t>
            </a:r>
            <a:r>
              <a:rPr lang="ru-RU" sz="3200" b="1" i="1" dirty="0" smtClean="0">
                <a:solidFill>
                  <a:srgbClr val="C00000"/>
                </a:solidFill>
              </a:rPr>
              <a:t>г </a:t>
            </a:r>
            <a:r>
              <a:rPr lang="ru-RU" sz="3200" b="1" i="1" u="sng" dirty="0" smtClean="0">
                <a:solidFill>
                  <a:schemeClr val="bg2">
                    <a:lumMod val="25000"/>
                  </a:schemeClr>
                </a:solidFill>
              </a:rPr>
              <a:t>витамина С</a:t>
            </a: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.  </a:t>
            </a:r>
            <a:endParaRPr lang="ru-RU" sz="32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Каков </a:t>
            </a: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вес этих фруктов, содержащих </a:t>
            </a:r>
            <a:r>
              <a:rPr lang="ru-RU" sz="3200" b="1" i="1" dirty="0" smtClean="0">
                <a:solidFill>
                  <a:srgbClr val="C00000"/>
                </a:solidFill>
              </a:rPr>
              <a:t>суточную норму </a:t>
            </a: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витамина С для одного человека, если она равна </a:t>
            </a:r>
            <a:r>
              <a:rPr lang="ru-RU" sz="3200" b="1" i="1" dirty="0" smtClean="0">
                <a:solidFill>
                  <a:srgbClr val="C00000"/>
                </a:solidFill>
              </a:rPr>
              <a:t>0,070 г</a:t>
            </a: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20482" name="Picture 2" descr="https://im0-tub-ru.yandex.net/i?id=deddf6f1cdbe32f706fe03f3801c0108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345" y="286385"/>
            <a:ext cx="2793365" cy="283381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84" name="Picture 4" descr="https://im0-tub-ru.yandex.net/i?id=69cf339708bd97e51136e233ddaf7fde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158" y="3680460"/>
            <a:ext cx="2882084" cy="25717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xmlns="" val="28494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213</TotalTime>
  <Words>682</Words>
  <Application>Microsoft Office PowerPoint</Application>
  <PresentationFormat>Экран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Slipstream</vt:lpstr>
      <vt:lpstr>Учитель физики  МБОУ г. Астрахани  «СОШ № 1»  Никулина Татьяна Владимировна 230-332-411   </vt:lpstr>
      <vt:lpstr>Найди лишнее слово</vt:lpstr>
      <vt:lpstr>Приведите строки в соответствие, дополняя их </vt:lpstr>
      <vt:lpstr>Силы</vt:lpstr>
      <vt:lpstr>Про жизнь</vt:lpstr>
      <vt:lpstr>Про жизнь</vt:lpstr>
      <vt:lpstr>Слайд 7</vt:lpstr>
      <vt:lpstr>Слайд 8</vt:lpstr>
      <vt:lpstr>Про еду </vt:lpstr>
      <vt:lpstr>Про дом </vt:lpstr>
      <vt:lpstr>Слайд 11</vt:lpstr>
      <vt:lpstr>Домашнее задание: веселые задачи от Григория Остера </vt:lpstr>
      <vt:lpstr>Синквейны от учащихся</vt:lpstr>
      <vt:lpstr>Подведение итогов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User</cp:lastModifiedBy>
  <cp:revision>54</cp:revision>
  <dcterms:created xsi:type="dcterms:W3CDTF">2014-09-16T21:39:42Z</dcterms:created>
  <dcterms:modified xsi:type="dcterms:W3CDTF">2017-03-28T13:19:54Z</dcterms:modified>
</cp:coreProperties>
</file>