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74" r:id="rId5"/>
    <p:sldId id="279" r:id="rId6"/>
    <p:sldId id="278" r:id="rId7"/>
    <p:sldId id="277" r:id="rId8"/>
    <p:sldId id="280" r:id="rId9"/>
    <p:sldId id="281" r:id="rId10"/>
    <p:sldId id="282" r:id="rId11"/>
    <p:sldId id="275" r:id="rId12"/>
    <p:sldId id="276" r:id="rId13"/>
    <p:sldId id="286" r:id="rId14"/>
    <p:sldId id="283" r:id="rId15"/>
    <p:sldId id="259" r:id="rId16"/>
    <p:sldId id="258" r:id="rId17"/>
    <p:sldId id="271" r:id="rId18"/>
    <p:sldId id="262" r:id="rId19"/>
    <p:sldId id="265" r:id="rId20"/>
    <p:sldId id="269" r:id="rId21"/>
    <p:sldId id="270" r:id="rId22"/>
    <p:sldId id="260" r:id="rId23"/>
    <p:sldId id="263" r:id="rId24"/>
    <p:sldId id="264" r:id="rId25"/>
    <p:sldId id="272" r:id="rId26"/>
    <p:sldId id="273" r:id="rId27"/>
    <p:sldId id="287" r:id="rId28"/>
    <p:sldId id="288" r:id="rId29"/>
    <p:sldId id="26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82" d="100"/>
          <a:sy n="82" d="100"/>
        </p:scale>
        <p:origin x="57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A2A4-4433-4634-B973-EEAB91040213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1B553-91ED-4B86-A2E4-61B7A1BEBB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cda/ru/" TargetMode="External"/><Relationship Id="rId2" Type="http://schemas.openxmlformats.org/officeDocument/2006/relationships/hyperlink" Target="https://poznamka.ru/poland/kontslager-osventsi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iletant.media/articles/25977107/" TargetMode="External"/><Relationship Id="rId5" Type="http://schemas.openxmlformats.org/officeDocument/2006/relationships/hyperlink" Target="http://artyushenkooleg.ru/wp-oleg/archives" TargetMode="External"/><Relationship Id="rId4" Type="http://schemas.openxmlformats.org/officeDocument/2006/relationships/hyperlink" Target="https://ru.wikipedia.org/wik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82500">
              <a:schemeClr val="accent2">
                <a:lumMod val="20000"/>
                <a:lumOff val="80000"/>
              </a:schemeClr>
            </a:gs>
            <a:gs pos="68000">
              <a:srgbClr val="E3B0AF"/>
            </a:gs>
            <a:gs pos="36000">
              <a:srgbClr val="FF0000"/>
            </a:gs>
            <a:gs pos="97000">
              <a:schemeClr val="accent2">
                <a:lumMod val="45000"/>
                <a:lumOff val="55000"/>
              </a:schemeClr>
            </a:gs>
            <a:gs pos="9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448272"/>
          </a:xfrm>
        </p:spPr>
        <p:txBody>
          <a:bodyPr>
            <a:normAutofit/>
          </a:bodyPr>
          <a:lstStyle/>
          <a:p>
            <a:r>
              <a:rPr lang="ru-RU" sz="4800" dirty="0"/>
              <a:t>Концентрационные лагеря Третьего рейха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8260686" cy="257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22904-1871-AE10-E2EC-9FA57CD9217A}"/>
              </a:ext>
            </a:extLst>
          </p:cNvPr>
          <p:cNvSpPr txBox="1"/>
          <p:nvPr/>
        </p:nvSpPr>
        <p:spPr>
          <a:xfrm>
            <a:off x="6094767" y="5611306"/>
            <a:ext cx="2917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Автор работы: </a:t>
            </a:r>
          </a:p>
          <a:p>
            <a:r>
              <a:rPr lang="ru-RU" sz="1600" dirty="0"/>
              <a:t>Цедрик Елена Станиславовна,</a:t>
            </a:r>
          </a:p>
          <a:p>
            <a:r>
              <a:rPr lang="ru-RU" sz="1600" dirty="0"/>
              <a:t>преподаватель русского языка </a:t>
            </a:r>
          </a:p>
          <a:p>
            <a:r>
              <a:rPr lang="ru-RU" sz="1600" dirty="0"/>
              <a:t>и литературы ФГКОУ «ППКУ»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ru-RU" dirty="0"/>
              <a:t>Треблинка (Польша)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7"/>
            <a:ext cx="8712968" cy="331236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2600" dirty="0"/>
              <a:t>	ТРЕБЛИНКА - немецко-фашистский “лагерь смерти”.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600" dirty="0"/>
              <a:t>	В </a:t>
            </a:r>
            <a:r>
              <a:rPr lang="ru-RU" sz="2600" i="1" dirty="0"/>
              <a:t>Треблинке 1 </a:t>
            </a:r>
            <a:r>
              <a:rPr lang="ru-RU" sz="2600" dirty="0"/>
              <a:t>(1941-1944, так назывался </a:t>
            </a:r>
            <a:r>
              <a:rPr lang="ru-RU" sz="2600" i="1" dirty="0"/>
              <a:t>трудовой лагерь</a:t>
            </a:r>
            <a:r>
              <a:rPr lang="ru-RU" sz="2600" dirty="0"/>
              <a:t>) погибло около 10 тыс. человек.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600" dirty="0"/>
              <a:t>	В </a:t>
            </a:r>
            <a:r>
              <a:rPr lang="ru-RU" sz="2600" i="1" dirty="0"/>
              <a:t>Треблинке 2 </a:t>
            </a:r>
            <a:r>
              <a:rPr lang="ru-RU" sz="2600" dirty="0"/>
              <a:t>(1942-1943, </a:t>
            </a:r>
            <a:r>
              <a:rPr lang="ru-RU" sz="2600" i="1" dirty="0"/>
              <a:t>лагерь уничтожения</a:t>
            </a:r>
            <a:r>
              <a:rPr lang="ru-RU" sz="2600" dirty="0"/>
              <a:t>) – около 800 тыс. человек.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600" dirty="0"/>
              <a:t>	В августе 1943 в </a:t>
            </a:r>
            <a:r>
              <a:rPr lang="ru-RU" sz="2600" i="1" dirty="0"/>
              <a:t>Треблинке 2 </a:t>
            </a:r>
            <a:r>
              <a:rPr lang="ru-RU" sz="2600" dirty="0"/>
              <a:t>фашистами было подавлено восстание узников. После войны на месте лагеря создан памятник-мавзолей и символическое кладбище.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4" name="Рисунок 3" descr="Deportation_to_Treblinka_from_ghetto_in_Siedlce_1942-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365104"/>
            <a:ext cx="4096455" cy="2304256"/>
          </a:xfrm>
          <a:prstGeom prst="rect">
            <a:avLst/>
          </a:prstGeom>
        </p:spPr>
      </p:pic>
      <p:pic>
        <p:nvPicPr>
          <p:cNvPr id="5" name="Рисунок 4" descr="shoah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365104"/>
            <a:ext cx="3384376" cy="22743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/>
              <a:t>Бабий Яр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72819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/>
              <a:t>	БАБИЙ ЯР - овраг на северо-западной окраине Киева, где в конце сентября 1941 немецко-фашистские оккупанты расстреляли около 50-70 тысяч мирных жителей, главным образом евреев.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160929045535_baby yar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924944"/>
            <a:ext cx="6552220" cy="35739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138" y="3560725"/>
            <a:ext cx="1837142" cy="300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27382"/>
            <a:ext cx="8517632" cy="2548880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	</a:t>
            </a:r>
            <a:r>
              <a:rPr lang="ru-RU" sz="2400" dirty="0"/>
              <a:t>В 1941-1943 в районе Бабьего Яра функционировал </a:t>
            </a:r>
            <a:r>
              <a:rPr lang="ru-RU" sz="2400" dirty="0" err="1"/>
              <a:t>Сырецкий</a:t>
            </a:r>
            <a:r>
              <a:rPr lang="ru-RU" sz="2400" dirty="0"/>
              <a:t> лагерь смерти, в котором были заключены коммунисты, комсомольцы, подпольщики, советские военнопленные и другие советские граждане. Всего в Бабьем Яру уничтожено свыше 100 тысяч человек. На месте расстрела советских пленных установлен памятник.</a:t>
            </a:r>
          </a:p>
        </p:txBody>
      </p:sp>
      <p:pic>
        <p:nvPicPr>
          <p:cNvPr id="5" name="Рисунок 4" descr="12095017_843723975743906_740905673235633299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720" y="3573016"/>
            <a:ext cx="5734941" cy="30055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/>
          <a:lstStyle/>
          <a:p>
            <a:r>
              <a:rPr lang="ru-RU" dirty="0"/>
              <a:t>Малый </a:t>
            </a:r>
            <a:r>
              <a:rPr lang="ru-RU" dirty="0" err="1"/>
              <a:t>Тростенец</a:t>
            </a:r>
            <a:r>
              <a:rPr lang="ru-RU" dirty="0"/>
              <a:t> (Белоруссия)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196752"/>
            <a:ext cx="8229600" cy="261519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/>
              <a:t>     «</a:t>
            </a:r>
            <a:r>
              <a:rPr lang="ru-RU" sz="2400" dirty="0" err="1"/>
              <a:t>Тростенец</a:t>
            </a:r>
            <a:r>
              <a:rPr lang="ru-RU" sz="2400" dirty="0"/>
              <a:t>» объединяет несколько мест массового уничтожения людей:</a:t>
            </a:r>
          </a:p>
          <a:p>
            <a:pPr algn="just"/>
            <a:r>
              <a:rPr lang="ru-RU" sz="2400" dirty="0"/>
              <a:t>урочище </a:t>
            </a:r>
            <a:r>
              <a:rPr lang="ru-RU" sz="2400" dirty="0" err="1"/>
              <a:t>Благовщина</a:t>
            </a:r>
            <a:r>
              <a:rPr lang="ru-RU" sz="2400" dirty="0"/>
              <a:t> — место массовых расстрелов;</a:t>
            </a:r>
          </a:p>
          <a:p>
            <a:pPr algn="just"/>
            <a:r>
              <a:rPr lang="ru-RU" sz="2400" dirty="0"/>
              <a:t>собственно лагерь — рядом с деревней Малый </a:t>
            </a:r>
            <a:r>
              <a:rPr lang="ru-RU" sz="2400" dirty="0" err="1"/>
              <a:t>Тростенец</a:t>
            </a:r>
            <a:r>
              <a:rPr lang="ru-RU" sz="2400" dirty="0"/>
              <a:t> в 10 км от Минска по Могилёвскому шоссе;</a:t>
            </a:r>
          </a:p>
          <a:p>
            <a:pPr algn="just"/>
            <a:r>
              <a:rPr lang="ru-RU" sz="2400" dirty="0"/>
              <a:t>урочище </a:t>
            </a:r>
            <a:r>
              <a:rPr lang="ru-RU" sz="2400" dirty="0" err="1"/>
              <a:t>Шашковка</a:t>
            </a:r>
            <a:r>
              <a:rPr lang="ru-RU" sz="2400" dirty="0"/>
              <a:t> — место массового сожжения людей.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893027"/>
            <a:ext cx="4280003" cy="261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https://collections.ushmm.org/iiif-b/assets/770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34" y="3909260"/>
            <a:ext cx="4073542" cy="2593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/>
              <a:t>Саласпилс (Латвия)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4680520" cy="16561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3889" y="3844563"/>
            <a:ext cx="5232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400" dirty="0"/>
              <a:t>Как правило, над ними проводились медицинские эксперименты. Однако наиболее кощунственным является то, что детей использовали как живые резервуары крови, которую при необходимости откачивали из них для нужд раненых немецких солдат.</a:t>
            </a:r>
          </a:p>
        </p:txBody>
      </p:sp>
      <p:pic>
        <p:nvPicPr>
          <p:cNvPr id="5" name="Рисунок 4" descr="6081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0768" y="1268760"/>
            <a:ext cx="2784309" cy="2088232"/>
          </a:xfrm>
          <a:prstGeom prst="rect">
            <a:avLst/>
          </a:prstGeom>
        </p:spPr>
      </p:pic>
      <p:pic>
        <p:nvPicPr>
          <p:cNvPr id="6" name="Рисунок 5" descr="salaapppppp-e1515182862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221087"/>
            <a:ext cx="3083213" cy="2211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24744"/>
            <a:ext cx="54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libri" pitchFamily="34" charset="0"/>
              </a:rPr>
              <a:t>Са́ласпилс (</a:t>
            </a:r>
            <a:r>
              <a:rPr lang="vi-VN" sz="2400" b="1" dirty="0">
                <a:latin typeface="Calibri" pitchFamily="34" charset="0"/>
              </a:rPr>
              <a:t>концлагерь «Куртенгоф»</a:t>
            </a:r>
            <a:r>
              <a:rPr lang="vi-VN" sz="2400" dirty="0">
                <a:latin typeface="Calibri" pitchFamily="34" charset="0"/>
              </a:rPr>
              <a:t>) —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vi-VN" sz="2400" dirty="0">
                <a:latin typeface="Calibri" pitchFamily="34" charset="0"/>
              </a:rPr>
              <a:t>концентрационный лагерь</a:t>
            </a:r>
            <a:r>
              <a:rPr lang="ru-RU" sz="2400" dirty="0">
                <a:latin typeface="Calibri" pitchFamily="34" charset="0"/>
              </a:rPr>
              <a:t>, </a:t>
            </a:r>
            <a:r>
              <a:rPr lang="vi-VN" sz="2400" dirty="0">
                <a:latin typeface="Calibri" pitchFamily="34" charset="0"/>
              </a:rPr>
              <a:t>созданный во время Второй мировой войны на </a:t>
            </a:r>
            <a:r>
              <a:rPr lang="ru-RU" sz="2400" dirty="0">
                <a:latin typeface="Calibri" pitchFamily="34" charset="0"/>
              </a:rPr>
              <a:t>территории</a:t>
            </a:r>
            <a:r>
              <a:rPr lang="vi-VN" sz="2400" dirty="0">
                <a:latin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</a:rPr>
              <a:t>  </a:t>
            </a:r>
            <a:r>
              <a:rPr lang="vi-VN" sz="2400" dirty="0">
                <a:latin typeface="Calibri" pitchFamily="34" charset="0"/>
              </a:rPr>
              <a:t>оккупированной нацистской </a:t>
            </a:r>
            <a:r>
              <a:rPr lang="ru-RU" sz="2400" dirty="0">
                <a:latin typeface="Calibri" pitchFamily="34" charset="0"/>
              </a:rPr>
              <a:t>  </a:t>
            </a:r>
            <a:r>
              <a:rPr lang="vi-VN" sz="2400" dirty="0">
                <a:latin typeface="Calibri" pitchFamily="34" charset="0"/>
              </a:rPr>
              <a:t>Германией</a:t>
            </a:r>
            <a:r>
              <a:rPr lang="ru-RU" sz="2400" dirty="0">
                <a:latin typeface="Calibri" pitchFamily="34" charset="0"/>
              </a:rPr>
              <a:t>  </a:t>
            </a:r>
            <a:r>
              <a:rPr lang="vi-VN" sz="2400" dirty="0">
                <a:latin typeface="Calibri" pitchFamily="34" charset="0"/>
              </a:rPr>
              <a:t> Латвии.</a:t>
            </a:r>
            <a:r>
              <a:rPr lang="ru-RU" sz="2400" dirty="0"/>
              <a:t> Очень большой процент заключенных лагеря составляли дети. 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Освенцим (Польша)</a:t>
            </a:r>
          </a:p>
        </p:txBody>
      </p:sp>
      <p:pic>
        <p:nvPicPr>
          <p:cNvPr id="4" name="Содержимое 3" descr="Освенци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88840"/>
            <a:ext cx="8229600" cy="4320540"/>
          </a:xfrm>
        </p:spPr>
      </p:pic>
      <p:sp>
        <p:nvSpPr>
          <p:cNvPr id="5" name="TextBox 4"/>
          <p:cNvSpPr txBox="1"/>
          <p:nvPr/>
        </p:nvSpPr>
        <p:spPr>
          <a:xfrm>
            <a:off x="2483768" y="105273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Немецкое название «</a:t>
            </a:r>
            <a:r>
              <a:rPr lang="ru-RU" sz="2400" b="1" dirty="0" err="1"/>
              <a:t>Аушвиц</a:t>
            </a:r>
            <a:r>
              <a:rPr lang="ru-RU" sz="2400" b="1" dirty="0"/>
              <a:t>»</a:t>
            </a:r>
          </a:p>
          <a:p>
            <a:pPr algn="ctr"/>
            <a:r>
              <a:rPr lang="ru-RU" sz="2400" dirty="0"/>
              <a:t>Основан 20 мая 1940 года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Освенцим – фабрика смерти</a:t>
            </a:r>
          </a:p>
        </p:txBody>
      </p:sp>
      <p:pic>
        <p:nvPicPr>
          <p:cNvPr id="5" name="Содержимое 4" descr="ОсвенцимФабрика смерт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8280920" cy="5175575"/>
          </a:xfrm>
        </p:spPr>
      </p:pic>
      <p:sp>
        <p:nvSpPr>
          <p:cNvPr id="6" name="Прямоугольник 5"/>
          <p:cNvSpPr/>
          <p:nvPr/>
        </p:nvSpPr>
        <p:spPr>
          <a:xfrm>
            <a:off x="611560" y="126876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 1940 по 1945 г.г. уничтожено свыше  1 млн. 100 тысяч человек, из них 90% - евреи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osw06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491069" cy="2806918"/>
          </a:xfrm>
        </p:spPr>
      </p:pic>
      <p:pic>
        <p:nvPicPr>
          <p:cNvPr id="6" name="Содержимое 5" descr="osw13-806x5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3645025"/>
            <a:ext cx="4491069" cy="2808312"/>
          </a:xfrm>
        </p:spPr>
      </p:pic>
      <p:sp>
        <p:nvSpPr>
          <p:cNvPr id="7" name="TextBox 6"/>
          <p:cNvSpPr txBox="1"/>
          <p:nvPr/>
        </p:nvSpPr>
        <p:spPr>
          <a:xfrm>
            <a:off x="5067940" y="620688"/>
            <a:ext cx="3824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Надпись на входом в лагерь </a:t>
            </a:r>
          </a:p>
          <a:p>
            <a:r>
              <a:rPr lang="ru-RU" sz="2000" dirty="0"/>
              <a:t>на немецком языке «</a:t>
            </a:r>
            <a:r>
              <a:rPr lang="en-US" sz="2000" dirty="0"/>
              <a:t>ARBEIT</a:t>
            </a:r>
          </a:p>
          <a:p>
            <a:r>
              <a:rPr lang="en-US" sz="2000" dirty="0"/>
              <a:t>MACHT  FREI</a:t>
            </a:r>
            <a:r>
              <a:rPr lang="ru-RU" sz="2000" dirty="0"/>
              <a:t>»</a:t>
            </a:r>
            <a:r>
              <a:rPr lang="en-US" sz="2000" dirty="0"/>
              <a:t> (</a:t>
            </a:r>
            <a:r>
              <a:rPr lang="ru-RU" sz="2000" dirty="0"/>
              <a:t>«Труд делает </a:t>
            </a:r>
          </a:p>
          <a:p>
            <a:r>
              <a:rPr lang="ru-RU" sz="2000" dirty="0"/>
              <a:t>свободным»</a:t>
            </a:r>
            <a:r>
              <a:rPr lang="en-US" sz="2000" dirty="0"/>
              <a:t>)</a:t>
            </a:r>
            <a:r>
              <a:rPr lang="ru-RU" sz="20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7940" y="5073116"/>
            <a:ext cx="3824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Вся территория лагеря обнесена </a:t>
            </a:r>
          </a:p>
          <a:p>
            <a:r>
              <a:rPr lang="ru-RU" sz="2000" dirty="0"/>
              <a:t>двойным забором с колючей </a:t>
            </a:r>
          </a:p>
          <a:p>
            <a:r>
              <a:rPr lang="ru-RU" sz="2000" dirty="0"/>
              <a:t>проволокой, которая находилась </a:t>
            </a:r>
          </a:p>
          <a:p>
            <a:r>
              <a:rPr lang="ru-RU" sz="2000" dirty="0"/>
              <a:t>под напряжением.</a:t>
            </a:r>
          </a:p>
        </p:txBody>
      </p:sp>
      <p:pic>
        <p:nvPicPr>
          <p:cNvPr id="9" name="Рисунок 8" descr="osw12-806x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453" y="2464505"/>
            <a:ext cx="3339513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Быт в концлагере</a:t>
            </a:r>
          </a:p>
        </p:txBody>
      </p:sp>
      <p:pic>
        <p:nvPicPr>
          <p:cNvPr id="7" name="Содержимое 6" descr="osw48-806x8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9429" y="3141909"/>
            <a:ext cx="3123342" cy="337522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6381328"/>
            <a:ext cx="4041775" cy="279722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/>
              <a:t>Умывальная и душевая комнаты</a:t>
            </a:r>
          </a:p>
        </p:txBody>
      </p:sp>
      <p:pic>
        <p:nvPicPr>
          <p:cNvPr id="12" name="Содержимое 11" descr="osw42-806x5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789040"/>
            <a:ext cx="4041775" cy="2527363"/>
          </a:xfrm>
        </p:spPr>
      </p:pic>
      <p:sp>
        <p:nvSpPr>
          <p:cNvPr id="13" name="TextBox 12"/>
          <p:cNvSpPr txBox="1"/>
          <p:nvPr/>
        </p:nvSpPr>
        <p:spPr>
          <a:xfrm>
            <a:off x="4067944" y="292494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Вода была только холодная, расход её строго регламентирован (несколько минут в неделю).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547" y="1023515"/>
            <a:ext cx="8229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Всех  вновь прибывших стригли, мыли, дезинфицировали, отбирали одежду и  личные вещи, а затем регистрировали и присваивали номера. С 1943 года заключённым делали номерные татуировки: взрослым – на руке, а детям и младенцам – на бедре.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3"/>
          </p:nvPr>
        </p:nvSpPr>
        <p:spPr>
          <a:xfrm rot="767900">
            <a:off x="3491880" y="4437112"/>
            <a:ext cx="1368152" cy="57606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FF0000"/>
                </a:solidFill>
              </a:rPr>
              <a:t>Сыпной</a:t>
            </a:r>
          </a:p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FF0000"/>
                </a:solidFill>
              </a:rPr>
              <a:t>тиф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3"/>
          </p:nvPr>
        </p:nvSpPr>
        <p:spPr>
          <a:xfrm rot="20845912">
            <a:off x="3491880" y="5949280"/>
            <a:ext cx="1368152" cy="28803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FF0000"/>
                </a:solidFill>
              </a:rPr>
              <a:t>Брюшной</a:t>
            </a:r>
          </a:p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FF0000"/>
                </a:solidFill>
              </a:rPr>
              <a:t>тиф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3"/>
          </p:nvPr>
        </p:nvSpPr>
        <p:spPr>
          <a:xfrm>
            <a:off x="3491880" y="5229200"/>
            <a:ext cx="1368152" cy="288032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ЧЕСОТКА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9" descr="osw44-806x1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0152" y="2132856"/>
            <a:ext cx="2856317" cy="4284475"/>
          </a:xfrm>
        </p:spPr>
      </p:pic>
      <p:sp>
        <p:nvSpPr>
          <p:cNvPr id="9" name="TextBox 8"/>
          <p:cNvSpPr txBox="1"/>
          <p:nvPr/>
        </p:nvSpPr>
        <p:spPr>
          <a:xfrm>
            <a:off x="4211960" y="5301208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Трёхъярусные нары, на каждой </a:t>
            </a:r>
          </a:p>
          <a:p>
            <a:pPr algn="r"/>
            <a:r>
              <a:rPr lang="ru-RU" sz="1600" dirty="0"/>
              <a:t>кровати – по два заключённых</a:t>
            </a:r>
          </a:p>
        </p:txBody>
      </p:sp>
      <p:pic>
        <p:nvPicPr>
          <p:cNvPr id="10" name="Рисунок 9" descr="osw46-806x1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2898322" cy="37397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1052736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000" dirty="0"/>
              <a:t>Впервые прибывшие в лагерь размещались на подстилках из тонкой соломы по 200 человек в помещении, рассчитанном на 40 – 50 человек.</a:t>
            </a:r>
          </a:p>
        </p:txBody>
      </p:sp>
      <p:pic>
        <p:nvPicPr>
          <p:cNvPr id="12" name="Содержимое 6" descr="osw45-806x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087" y="4221088"/>
            <a:ext cx="3569825" cy="2232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9912" y="4149080"/>
            <a:ext cx="201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Спальные места узников  концлагеря </a:t>
            </a:r>
            <a:r>
              <a:rPr lang="ru-RU" sz="1600" dirty="0" err="1"/>
              <a:t>Аушвиц</a:t>
            </a:r>
            <a:r>
              <a:rPr lang="ru-RU" sz="1600" dirty="0"/>
              <a:t> </a:t>
            </a:r>
            <a:r>
              <a:rPr lang="en-US" sz="1600" dirty="0"/>
              <a:t>II</a:t>
            </a:r>
            <a:r>
              <a:rPr lang="ru-RU" sz="1600" dirty="0"/>
              <a:t> (</a:t>
            </a:r>
            <a:r>
              <a:rPr lang="ru-RU" sz="1600" dirty="0" err="1"/>
              <a:t>Биркенау</a:t>
            </a:r>
            <a:r>
              <a:rPr lang="ru-RU" sz="1600" dirty="0"/>
              <a:t>)</a:t>
            </a:r>
          </a:p>
        </p:txBody>
      </p:sp>
      <p:pic>
        <p:nvPicPr>
          <p:cNvPr id="14" name="Рисунок 13" descr="Освенцим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276872"/>
            <a:ext cx="2462674" cy="1539171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472608" cy="792088"/>
          </a:xfrm>
        </p:spPr>
        <p:txBody>
          <a:bodyPr>
            <a:normAutofit/>
          </a:bodyPr>
          <a:lstStyle/>
          <a:p>
            <a:r>
              <a:rPr lang="ru-RU" sz="4000" dirty="0"/>
              <a:t>«Отдых» в концлагере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Третий рейх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dirty="0"/>
              <a:t>	</a:t>
            </a:r>
            <a:r>
              <a:rPr lang="ru-RU" sz="2400" dirty="0" err="1"/>
              <a:t>Тре́тий</a:t>
            </a:r>
            <a:r>
              <a:rPr lang="ru-RU" sz="2400" dirty="0"/>
              <a:t> рейх — неофициальное название Германского рейха с 24 марта 1933 по 23 мая 1945 года, когда Германия находилась под властью Национал-социалистической немецкой рабочей партии (НСДАП).</a:t>
            </a:r>
          </a:p>
          <a:p>
            <a:pPr algn="just">
              <a:buNone/>
            </a:pPr>
            <a:r>
              <a:rPr lang="ru-RU" sz="2400" dirty="0"/>
              <a:t>	Германия в этот период представляла  собой тоталитарное государство с однопартийной системой и доминирующей идеологией (национал-социализмом). </a:t>
            </a:r>
          </a:p>
          <a:p>
            <a:pPr algn="just">
              <a:buNone/>
            </a:pPr>
            <a:r>
              <a:rPr lang="ru-RU" sz="2400" dirty="0"/>
              <a:t>	Третий рейх неразрывно связан с личностью лидера НСДАП Адольфа Гитлера, который был бессменным главой государства (официальный титул — «фюрер и рейхсканцлер») вплоть до своей смерти 30 апреля 1945 года.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Личные вещи узников концлагеря</a:t>
            </a:r>
          </a:p>
        </p:txBody>
      </p:sp>
      <p:pic>
        <p:nvPicPr>
          <p:cNvPr id="7" name="Содержимое 6" descr="osw30-806x5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040188" cy="2526371"/>
          </a:xfrm>
        </p:spPr>
      </p:pic>
      <p:pic>
        <p:nvPicPr>
          <p:cNvPr id="8" name="Содержимое 7" descr="osw29-806x5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4041775" cy="2527363"/>
          </a:xfrm>
        </p:spPr>
      </p:pic>
      <p:pic>
        <p:nvPicPr>
          <p:cNvPr id="9" name="Рисунок 8" descr="osw36-806x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4032448" cy="25215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9992" y="400506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000" dirty="0"/>
              <a:t>Все    личные   вещи  заключённых </a:t>
            </a:r>
          </a:p>
          <a:p>
            <a:pPr algn="dist"/>
            <a:r>
              <a:rPr lang="ru-RU" sz="2000" dirty="0"/>
              <a:t>отбирались   эсэсовцами.  Их </a:t>
            </a:r>
          </a:p>
          <a:p>
            <a:pPr algn="dist"/>
            <a:r>
              <a:rPr lang="ru-RU" sz="2000" dirty="0"/>
              <a:t>сортировали, а затем вывозили </a:t>
            </a:r>
          </a:p>
          <a:p>
            <a:pPr algn="dist"/>
            <a:r>
              <a:rPr lang="ru-RU" sz="2000" dirty="0"/>
              <a:t>в Третий рейх для нужд Вермахта. Золотые зубы переплавлялись в слитки и отправлялись в Германию. </a:t>
            </a:r>
          </a:p>
          <a:p>
            <a:pPr algn="dist"/>
            <a:r>
              <a:rPr lang="ru-RU" sz="2000" dirty="0"/>
              <a:t>Фашисты даже хранили волосы, полученные после стрижки узников.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Категории заключённых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556792"/>
            <a:ext cx="2304255" cy="226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20482" y="1421864"/>
            <a:ext cx="61206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Все арестованные делились на категории и получали треугольники разного цвета, которые пришивались на тюремные робы вместе с номерами.</a:t>
            </a:r>
          </a:p>
          <a:p>
            <a:pPr algn="just"/>
            <a:r>
              <a:rPr lang="ru-RU" sz="2400" dirty="0"/>
              <a:t>Красный треугольник носили политические заключённые, евреи – шестиконечную звезду, которая состояла из двух треугольников: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жёлтый</a:t>
            </a:r>
            <a:r>
              <a:rPr lang="ru-RU" sz="2400" dirty="0"/>
              <a:t> – принадлежность к еврейской нации, второй – причина ареста.</a:t>
            </a:r>
          </a:p>
          <a:p>
            <a:pPr algn="just"/>
            <a:r>
              <a:rPr lang="ru-RU" sz="2400" b="1" dirty="0"/>
              <a:t>Чёрные</a:t>
            </a:r>
            <a:r>
              <a:rPr lang="ru-RU" sz="2400" dirty="0"/>
              <a:t> треугольники – «антиобщественные элементы» (цыгане); «Свидетели Иеговы» - </a:t>
            </a:r>
            <a:r>
              <a:rPr lang="ru-RU" sz="2400" b="1" dirty="0">
                <a:solidFill>
                  <a:srgbClr val="7030A0"/>
                </a:solidFill>
              </a:rPr>
              <a:t>фиолетовые</a:t>
            </a:r>
            <a:r>
              <a:rPr lang="ru-RU" sz="2400" dirty="0"/>
              <a:t>; все остальные – </a:t>
            </a:r>
            <a:r>
              <a:rPr lang="ru-RU" sz="2400" b="1" dirty="0">
                <a:solidFill>
                  <a:srgbClr val="339933"/>
                </a:solidFill>
              </a:rPr>
              <a:t>зелёные</a:t>
            </a:r>
            <a:r>
              <a:rPr lang="ru-RU" sz="2400" dirty="0"/>
              <a:t> треугольники.</a:t>
            </a:r>
          </a:p>
        </p:txBody>
      </p:sp>
      <p:pic>
        <p:nvPicPr>
          <p:cNvPr id="5" name="Содержимое 8" descr="osw25a-806x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933056"/>
            <a:ext cx="2304256" cy="1440875"/>
          </a:xfrm>
          <a:prstGeom prst="rect">
            <a:avLst/>
          </a:prstGeom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153670" y="5516518"/>
            <a:ext cx="2643972" cy="5560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Рабочая форма узников</a:t>
            </a:r>
            <a:r>
              <a:rPr lang="ru-RU" dirty="0"/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Освенцима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dirty="0"/>
              <a:t>«Стена смерти» («Чёрная стена»)</a:t>
            </a:r>
          </a:p>
        </p:txBody>
      </p:sp>
      <p:pic>
        <p:nvPicPr>
          <p:cNvPr id="7" name="Содержимое 6" descr="osw65-806x5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3645024"/>
            <a:ext cx="3816424" cy="2386449"/>
          </a:xfrm>
        </p:spPr>
      </p:pic>
      <p:pic>
        <p:nvPicPr>
          <p:cNvPr id="8" name="Содержимое 4" descr="osw63-806x5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3456384" cy="2161313"/>
          </a:xfrm>
        </p:spPr>
      </p:pic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4716016" y="1196752"/>
            <a:ext cx="3960440" cy="79208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/>
              <a:t>Барак № 10 - лагерная больница</a:t>
            </a:r>
          </a:p>
          <a:p>
            <a:pPr algn="ctr">
              <a:spcBef>
                <a:spcPts val="0"/>
              </a:spcBef>
            </a:pPr>
            <a:r>
              <a:rPr lang="ru-RU" sz="2000" dirty="0"/>
              <a:t>Барак № 11 - тюрьма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0" y="62373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Расстреляно свыше 5 000 человек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9952" y="1988840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000" dirty="0"/>
              <a:t>Псевдонаучные опыты на младенцах, апробация лекарств, стерилизация, принудительное переохлаждение, генетические эксперименты.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73016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ru-RU" sz="2000" dirty="0">
                <a:solidFill>
                  <a:prstClr val="black"/>
                </a:solidFill>
              </a:rPr>
              <a:t>Ослабевшие заключённые без надежды на выздоровление. Периодическая «чистка». «Преддверие крематория».</a:t>
            </a:r>
          </a:p>
        </p:txBody>
      </p:sp>
      <p:pic>
        <p:nvPicPr>
          <p:cNvPr id="14" name="Рисунок 13" descr="osw50-806x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653136"/>
            <a:ext cx="3024336" cy="18911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5445224"/>
            <a:ext cx="1260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Пыточная </a:t>
            </a:r>
          </a:p>
          <a:p>
            <a:pPr algn="r"/>
            <a:r>
              <a:rPr lang="ru-RU" dirty="0"/>
              <a:t>камера в </a:t>
            </a:r>
          </a:p>
          <a:p>
            <a:pPr algn="r"/>
            <a:r>
              <a:rPr lang="ru-RU" dirty="0"/>
              <a:t>подвале </a:t>
            </a:r>
          </a:p>
          <a:p>
            <a:pPr algn="r"/>
            <a:r>
              <a:rPr lang="ru-RU" dirty="0"/>
              <a:t>тюрьмы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Газовые камеры</a:t>
            </a:r>
          </a:p>
        </p:txBody>
      </p:sp>
      <p:pic>
        <p:nvPicPr>
          <p:cNvPr id="6" name="Содержимое 4" descr="osw15-806x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17638"/>
            <a:ext cx="3672408" cy="2296393"/>
          </a:xfrm>
        </p:spPr>
      </p:pic>
      <p:pic>
        <p:nvPicPr>
          <p:cNvPr id="7" name="Рисунок 6" descr="osw56-806x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17638"/>
            <a:ext cx="3635725" cy="2273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532" y="401848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400" dirty="0"/>
              <a:t>В подвалах тюрьмы и в крематории находились газовые камеры. Здесь проводили испытания смертоносного газа «</a:t>
            </a:r>
            <a:r>
              <a:rPr lang="ru-RU" sz="2400" dirty="0" err="1"/>
              <a:t>Циклон-Б</a:t>
            </a:r>
            <a:r>
              <a:rPr lang="ru-RU" sz="2400" dirty="0"/>
              <a:t>», который подавался по специальным трубам или через вентиляционный люк. В течение 15 минут сотни людей погибали в страшных муках. Чтобы заглушить их крики, на улице заводили двигатели нескольких мотоциклов.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Печи крематория</a:t>
            </a:r>
          </a:p>
        </p:txBody>
      </p:sp>
      <p:pic>
        <p:nvPicPr>
          <p:cNvPr id="5" name="Содержимое 4" descr="osw17-806x5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5527471" cy="3456384"/>
          </a:xfrm>
        </p:spPr>
      </p:pic>
      <p:pic>
        <p:nvPicPr>
          <p:cNvPr id="6" name="Содержимое 5" descr="osw18-806x5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4347236"/>
            <a:ext cx="3606552" cy="2255214"/>
          </a:xfrm>
        </p:spPr>
      </p:pic>
      <p:sp>
        <p:nvSpPr>
          <p:cNvPr id="7" name="TextBox 6"/>
          <p:cNvSpPr txBox="1"/>
          <p:nvPr/>
        </p:nvSpPr>
        <p:spPr>
          <a:xfrm>
            <a:off x="2411760" y="6021288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Тележка для заталкивания </a:t>
            </a:r>
          </a:p>
          <a:p>
            <a:pPr algn="r"/>
            <a:r>
              <a:rPr lang="ru-RU" dirty="0"/>
              <a:t>трупов в печи крематория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5013176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сутки сжигалось  около 350 тел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3212976"/>
            <a:ext cx="2415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После газовой камеры</a:t>
            </a:r>
          </a:p>
          <a:p>
            <a:r>
              <a:rPr lang="ru-RU" dirty="0"/>
              <a:t>трупы отправляли</a:t>
            </a:r>
          </a:p>
          <a:p>
            <a:r>
              <a:rPr lang="ru-RU" dirty="0"/>
              <a:t>в крематорий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538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12160" y="332655"/>
            <a:ext cx="2816831" cy="1920067"/>
          </a:xfrm>
        </p:spPr>
      </p:pic>
      <p:pic>
        <p:nvPicPr>
          <p:cNvPr id="11" name="Содержимое 10" descr="regnum_picture_1453924349509460_norma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5504864" cy="4104456"/>
          </a:xfrm>
        </p:spPr>
      </p:pic>
      <p:pic>
        <p:nvPicPr>
          <p:cNvPr id="10" name="Содержимое 5" descr="81dc19de2c2e9534b97c559db8b8d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2348880"/>
            <a:ext cx="2304256" cy="4267141"/>
          </a:xfrm>
          <a:prstGeom prst="rect">
            <a:avLst/>
          </a:prstGeom>
        </p:spPr>
      </p:pic>
      <p:pic>
        <p:nvPicPr>
          <p:cNvPr id="12" name="Рисунок 11" descr="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81128"/>
            <a:ext cx="2921752" cy="2001400"/>
          </a:xfrm>
          <a:prstGeom prst="rect">
            <a:avLst/>
          </a:prstGeom>
        </p:spPr>
      </p:pic>
      <p:pic>
        <p:nvPicPr>
          <p:cNvPr id="13" name="Рисунок 12" descr="regnum_picture_1453924348302560_norm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4581128"/>
            <a:ext cx="3023055" cy="20162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139213860649_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60648"/>
            <a:ext cx="4628149" cy="3393976"/>
          </a:xfrm>
          <a:prstGeom prst="rect">
            <a:avLst/>
          </a:prstGeom>
        </p:spPr>
      </p:pic>
      <p:pic>
        <p:nvPicPr>
          <p:cNvPr id="3" name="Рисунок 2" descr="9987218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212976"/>
            <a:ext cx="4572000" cy="3352800"/>
          </a:xfrm>
          <a:prstGeom prst="rect">
            <a:avLst/>
          </a:prstGeom>
        </p:spPr>
      </p:pic>
      <p:pic>
        <p:nvPicPr>
          <p:cNvPr id="7" name="Рисунок 6" descr="128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088" y="260648"/>
            <a:ext cx="3744416" cy="2808312"/>
          </a:xfrm>
          <a:prstGeom prst="rect">
            <a:avLst/>
          </a:prstGeom>
        </p:spPr>
      </p:pic>
      <p:pic>
        <p:nvPicPr>
          <p:cNvPr id="8" name="Рисунок 7" descr="Liberation-of-Dachau-19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769857"/>
            <a:ext cx="3712711" cy="28048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0B6D66-F9DE-02DE-A561-20313C49C58D}"/>
              </a:ext>
            </a:extLst>
          </p:cNvPr>
          <p:cNvSpPr txBox="1"/>
          <p:nvPr/>
        </p:nvSpPr>
        <p:spPr>
          <a:xfrm>
            <a:off x="647564" y="1772816"/>
            <a:ext cx="7848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0" dirty="0">
                <a:solidFill>
                  <a:srgbClr val="000000"/>
                </a:solidFill>
                <a:effectLst/>
              </a:rPr>
              <a:t>11 апреля 1945 года узники одного из самых чудовищных гитлеровских лагерей смерти Бухенвальда с оружием в руках добились своего освобождения.</a:t>
            </a:r>
          </a:p>
          <a:p>
            <a:pPr algn="just"/>
            <a:r>
              <a:rPr lang="ru-RU" sz="2400" i="0" dirty="0">
                <a:solidFill>
                  <a:srgbClr val="000000"/>
                </a:solidFill>
                <a:effectLst/>
              </a:rPr>
              <a:t>По решению ООН этот день объявлен Международным днем освобождения узников фашистских концлагерей.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FAF88-A33A-7F6A-B914-58BBEC960C55}"/>
              </a:ext>
            </a:extLst>
          </p:cNvPr>
          <p:cNvSpPr txBox="1"/>
          <p:nvPr/>
        </p:nvSpPr>
        <p:spPr>
          <a:xfrm>
            <a:off x="723934" y="314653"/>
            <a:ext cx="78951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11 апреля - Международный день освобождения 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</a:rPr>
              <a:t>узников фашистских концлагерей</a:t>
            </a:r>
          </a:p>
        </p:txBody>
      </p:sp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3226D531-1C95-B691-43DE-5A145FB9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62" y="4009138"/>
            <a:ext cx="4770276" cy="25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40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CA0848-5EF1-EB64-BE98-0AB90F0B0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37841"/>
            <a:ext cx="2875689" cy="3240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309D62-9E1C-9F4C-00C1-46F02598C661}"/>
              </a:ext>
            </a:extLst>
          </p:cNvPr>
          <p:cNvSpPr txBox="1"/>
          <p:nvPr/>
        </p:nvSpPr>
        <p:spPr>
          <a:xfrm>
            <a:off x="611560" y="5978201"/>
            <a:ext cx="2808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Мемориальный комплекс </a:t>
            </a:r>
          </a:p>
          <a:p>
            <a:pPr algn="ctr"/>
            <a:r>
              <a:rPr lang="ru-RU" dirty="0"/>
              <a:t>(</a:t>
            </a:r>
            <a:r>
              <a:rPr lang="ru-RU" dirty="0" err="1"/>
              <a:t>Тростенец</a:t>
            </a:r>
            <a:r>
              <a:rPr lang="ru-RU" dirty="0"/>
              <a:t>, Белоруссия)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2565D-9D5B-11AA-E3D7-BAAE1389BBBE}"/>
              </a:ext>
            </a:extLst>
          </p:cNvPr>
          <p:cNvSpPr txBox="1"/>
          <p:nvPr/>
        </p:nvSpPr>
        <p:spPr>
          <a:xfrm>
            <a:off x="3662801" y="459054"/>
            <a:ext cx="509178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1" dirty="0">
                <a:solidFill>
                  <a:schemeClr val="tx2"/>
                </a:solidFill>
                <a:effectLst/>
              </a:rPr>
              <a:t> Память, память,</a:t>
            </a:r>
            <a:br>
              <a:rPr lang="ru-RU" sz="2400" i="1" dirty="0">
                <a:solidFill>
                  <a:schemeClr val="tx2"/>
                </a:solidFill>
              </a:rPr>
            </a:br>
            <a:r>
              <a:rPr lang="ru-RU" sz="2400" b="0" i="1" dirty="0">
                <a:solidFill>
                  <a:schemeClr val="tx2"/>
                </a:solidFill>
                <a:effectLst/>
              </a:rPr>
              <a:t> Ты порой тревожно</a:t>
            </a:r>
            <a:br>
              <a:rPr lang="ru-RU" sz="2400" i="1" dirty="0">
                <a:solidFill>
                  <a:schemeClr val="tx2"/>
                </a:solidFill>
              </a:rPr>
            </a:br>
            <a:r>
              <a:rPr lang="ru-RU" sz="2400" b="0" i="1" dirty="0">
                <a:solidFill>
                  <a:schemeClr val="tx2"/>
                </a:solidFill>
                <a:effectLst/>
              </a:rPr>
              <a:t> Бьёшь по нервам, бешено скользя,</a:t>
            </a:r>
            <a:br>
              <a:rPr lang="ru-RU" sz="2400" i="1" dirty="0">
                <a:solidFill>
                  <a:schemeClr val="tx2"/>
                </a:solidFill>
              </a:rPr>
            </a:br>
            <a:r>
              <a:rPr lang="ru-RU" sz="2400" b="0" i="1" dirty="0">
                <a:solidFill>
                  <a:schemeClr val="tx2"/>
                </a:solidFill>
                <a:effectLst/>
              </a:rPr>
              <a:t> Позабыть такое невозможно,</a:t>
            </a:r>
            <a:br>
              <a:rPr lang="ru-RU" sz="2400" i="1" dirty="0">
                <a:solidFill>
                  <a:schemeClr val="tx2"/>
                </a:solidFill>
              </a:rPr>
            </a:br>
            <a:r>
              <a:rPr lang="ru-RU" sz="2400" b="0" i="1" dirty="0">
                <a:solidFill>
                  <a:schemeClr val="tx2"/>
                </a:solidFill>
                <a:effectLst/>
              </a:rPr>
              <a:t> Потому что забывать нельзя.</a:t>
            </a:r>
          </a:p>
          <a:p>
            <a:r>
              <a:rPr lang="ru-RU" i="1" dirty="0"/>
              <a:t>                                            Нонна Журавлева-Гросс</a:t>
            </a:r>
            <a:endParaRPr lang="ru-RU" sz="2400" i="1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B863FB-E238-D103-C729-C42AADA35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37842"/>
            <a:ext cx="4425511" cy="3240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B46FE-FC39-2CA6-EEDC-F38F8DAA9981}"/>
              </a:ext>
            </a:extLst>
          </p:cNvPr>
          <p:cNvSpPr txBox="1"/>
          <p:nvPr/>
        </p:nvSpPr>
        <p:spPr>
          <a:xfrm>
            <a:off x="4604860" y="5978200"/>
            <a:ext cx="2807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Мемориальный ансамбль </a:t>
            </a:r>
          </a:p>
          <a:p>
            <a:pPr algn="ctr"/>
            <a:r>
              <a:rPr lang="ru-RU" dirty="0"/>
              <a:t>(Саласпилс, Латвия)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A9E24D-0148-2291-907C-D1A0F2E83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" y="620689"/>
            <a:ext cx="2926642" cy="1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40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2276872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https://poznamka.ru/poland/kontslager-osventsim</a:t>
            </a:r>
            <a:r>
              <a:rPr lang="ru-RU" dirty="0"/>
              <a:t> 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Источники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https://www.dw.com/cda/ru/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7089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https://ru.wikipedia.org/wiki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1409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http://artyushenkooleg.ru/wp-oleg/archives</a:t>
            </a:r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06BD1-64CA-36AE-C2E9-6F5DEE69481B}"/>
              </a:ext>
            </a:extLst>
          </p:cNvPr>
          <p:cNvSpPr txBox="1"/>
          <p:nvPr/>
        </p:nvSpPr>
        <p:spPr>
          <a:xfrm>
            <a:off x="755576" y="35950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https://diletant.media/articles/25977107/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ru-RU" dirty="0"/>
              <a:t>Размах террора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32403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/>
              <a:t>30 тысяч лагерей для принудительной рабочей силы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1150 еврейских гетто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980 концлагерей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1000 лагерей для военнопленных и интернированных</a:t>
            </a:r>
          </a:p>
          <a:p>
            <a:pPr>
              <a:spcBef>
                <a:spcPts val="0"/>
              </a:spcBef>
              <a:buNone/>
            </a:pPr>
            <a:endParaRPr lang="ru-RU" sz="1100" dirty="0"/>
          </a:p>
          <a:p>
            <a:pPr>
              <a:spcBef>
                <a:spcPts val="0"/>
              </a:spcBef>
              <a:buNone/>
            </a:pPr>
            <a:r>
              <a:rPr lang="ru-RU" sz="2400" dirty="0"/>
              <a:t>Места принудительного заключения: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/>
              <a:t>пересыльные и сборные лагеря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/>
              <a:t>"сортировочные пункты»</a:t>
            </a:r>
          </a:p>
        </p:txBody>
      </p:sp>
      <p:pic>
        <p:nvPicPr>
          <p:cNvPr id="5" name="Рисунок 4" descr="16630191_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4653136"/>
            <a:ext cx="3600400" cy="2026183"/>
          </a:xfrm>
          <a:prstGeom prst="rect">
            <a:avLst/>
          </a:prstGeom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56" y="4653136"/>
            <a:ext cx="21680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70-let-so-dnya-osvobozhdeniya-kontslagerya-Dahau-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031864"/>
            <a:ext cx="2585317" cy="36821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3488" y="490662"/>
            <a:ext cx="8229600" cy="778098"/>
          </a:xfrm>
        </p:spPr>
        <p:txBody>
          <a:bodyPr/>
          <a:lstStyle/>
          <a:p>
            <a:r>
              <a:rPr lang="ru-RU" dirty="0"/>
              <a:t>Концентрационные лагеря -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2592288"/>
          </a:xfrm>
        </p:spPr>
        <p:txBody>
          <a:bodyPr>
            <a:normAutofit fontScale="92500"/>
          </a:bodyPr>
          <a:lstStyle/>
          <a:p>
            <a:pPr indent="0" algn="just">
              <a:spcBef>
                <a:spcPts val="0"/>
              </a:spcBef>
              <a:buNone/>
            </a:pPr>
            <a:r>
              <a:rPr lang="ru-RU" sz="2400" dirty="0"/>
              <a:t>места заключения политических противников правящих классов в капиталистических странах. Отличаются особо тяжким режимом. Особенно большое распространение получили после прихода фашистской власти в Германии (1933 год). 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sz="2400" dirty="0"/>
              <a:t>	В годы Второй мировой войны система концлагерей была распространена в оккупированных фашистской Германией странах и превращена в инструмент массовых репрессий и геноцида. </a:t>
            </a:r>
          </a:p>
        </p:txBody>
      </p:sp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4149080"/>
            <a:ext cx="4501801" cy="2364870"/>
          </a:xfrm>
          <a:prstGeom prst="rect">
            <a:avLst/>
          </a:prstGeom>
        </p:spPr>
      </p:pic>
      <p:pic>
        <p:nvPicPr>
          <p:cNvPr id="7" name="Рисунок 6" descr="Buchenwald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379" y="4149080"/>
            <a:ext cx="3678093" cy="23891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ru-RU" dirty="0"/>
              <a:t>Дахау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892480" cy="266429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2400" dirty="0"/>
              <a:t>	</a:t>
            </a:r>
            <a:r>
              <a:rPr lang="ru-RU" sz="2400" dirty="0" err="1"/>
              <a:t>Даха́у</a:t>
            </a:r>
            <a:r>
              <a:rPr lang="ru-RU" sz="2400" dirty="0"/>
              <a:t> - один из первых концентрационных лагерей на территории Германии.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dirty="0"/>
              <a:t>	Во время 2-ой мировой войны в Дахау содержались участники антифашистского движения Сопротивления и военнопленные из многих стан Европы. Через Дахау прошло 250 тыс. узников из 24 стран, из которых около 70 тыс. погибли, в том числе 12 тыс. советских граждан.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6856" y="1052736"/>
            <a:ext cx="8445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Основан 22 марта 1933 года в Дахау, неподалеку от Мюнхена.</a:t>
            </a:r>
            <a:endParaRPr lang="ru-RU" sz="1600" dirty="0"/>
          </a:p>
        </p:txBody>
      </p:sp>
      <p:pic>
        <p:nvPicPr>
          <p:cNvPr id="3075" name="Picture 3" descr="C:\Users\Admin\Desktop\dachau_concentration_camp_historical_germany_war_nazi_world_prison-513273.jpg!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25144"/>
            <a:ext cx="2402180" cy="1607460"/>
          </a:xfrm>
          <a:prstGeom prst="rect">
            <a:avLst/>
          </a:prstGeom>
          <a:noFill/>
        </p:spPr>
      </p:pic>
      <p:pic>
        <p:nvPicPr>
          <p:cNvPr id="8" name="Рисунок 7" descr="regnum_picture_15217026981123685_norm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221088"/>
            <a:ext cx="2952328" cy="2351412"/>
          </a:xfrm>
          <a:prstGeom prst="rect">
            <a:avLst/>
          </a:prstGeom>
        </p:spPr>
      </p:pic>
      <p:pic>
        <p:nvPicPr>
          <p:cNvPr id="9" name="Рисунок 8" descr="Liberation-of-Dachau-1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93096"/>
            <a:ext cx="3024336" cy="22847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uchenwald-J-Rouard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265164"/>
            <a:ext cx="5184576" cy="3396152"/>
          </a:xfrm>
          <a:prstGeom prst="rect">
            <a:avLst/>
          </a:prstGeom>
        </p:spPr>
      </p:pic>
      <p:pic>
        <p:nvPicPr>
          <p:cNvPr id="9" name="Содержимое 8" descr="vw5w6udr5qap8hiz_10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68144" y="2420888"/>
            <a:ext cx="3000488" cy="4237931"/>
          </a:xfrm>
        </p:spPr>
      </p:pic>
      <p:sp>
        <p:nvSpPr>
          <p:cNvPr id="10" name="Прямоугольник 9"/>
          <p:cNvSpPr/>
          <p:nvPr/>
        </p:nvSpPr>
        <p:spPr>
          <a:xfrm>
            <a:off x="323528" y="1124744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БУХЕНВАЛЬД – один из крупнейших концлагерей фашистской Германии (1937-1945) близ города Веймара (Германия). За 8 лет через Бухенвальд прошло 239 тысяч человек. Всего в нем уничтожено более 56 тыс. человек. 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922114"/>
          </a:xfrm>
        </p:spPr>
        <p:txBody>
          <a:bodyPr>
            <a:normAutofit fontScale="90000"/>
          </a:bodyPr>
          <a:lstStyle/>
          <a:p>
            <a:r>
              <a:rPr lang="ru-RU" dirty="0"/>
              <a:t>Бухенвальд  </a:t>
            </a:r>
            <a:r>
              <a:rPr lang="ru-RU" sz="2700" dirty="0"/>
              <a:t>(нем. </a:t>
            </a:r>
            <a:r>
              <a:rPr lang="ru-RU" sz="2700" b="1" dirty="0" err="1"/>
              <a:t>Buchenwald</a:t>
            </a:r>
            <a:r>
              <a:rPr lang="ru-RU" sz="2700" dirty="0"/>
              <a:t> — «буковый лес») </a:t>
            </a:r>
            <a:r>
              <a:rPr lang="ru-RU" dirty="0"/>
              <a:t>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5"/>
            <a:ext cx="8172908" cy="2529111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2400" dirty="0"/>
              <a:t>	Несмотря на террор, в Бухенвальде существовали  антифашистские группы сопротивления. 11 апреля 1945 в лагере вспыхнуло восстание.  На территорию Бухенвальда вступили части американской армии, поддержавшие антифашистов. Было освобождено более 20 тыс. узников, в том числе 900 детей. В 1958 году на территории Бухенвальда открыт мемориальный комплекс.</a:t>
            </a:r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4035106"/>
            <a:ext cx="2736305" cy="24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649" y="4005065"/>
            <a:ext cx="2844098" cy="252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1992E2-21F2-C1F5-77A9-A3786CFE6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21" y="3429000"/>
            <a:ext cx="2458263" cy="31016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ru-RU" dirty="0"/>
              <a:t>Равенсбрюк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23328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/>
              <a:t>	Женский концлагерь в фашистской Германии близ города Фюрстенберг (1936-1945). Через Равенсбрюк прошло 132 тыс. женщин и несколько сотен детей из 23 стран Европы. Средняя продолжительность жизни в лагере составляла 9 месяцев. Всего в Равенсбрюке уничтожено 93 тыс. человек, в том числе много детей.</a:t>
            </a:r>
          </a:p>
        </p:txBody>
      </p:sp>
      <p:pic>
        <p:nvPicPr>
          <p:cNvPr id="4" name="Рисунок 3" descr="4fcff0bfef12c224480d1c60a10e2d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717032"/>
            <a:ext cx="3689457" cy="2780928"/>
          </a:xfrm>
          <a:prstGeom prst="rect">
            <a:avLst/>
          </a:prstGeom>
        </p:spPr>
      </p:pic>
      <p:pic>
        <p:nvPicPr>
          <p:cNvPr id="5" name="Рисунок 4" descr="1430888003_y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56992"/>
            <a:ext cx="4467618" cy="3120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9278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967550"/>
            <a:ext cx="3528392" cy="2600931"/>
          </a:xfrm>
          <a:prstGeom prst="rect">
            <a:avLst/>
          </a:prstGeom>
        </p:spPr>
      </p:pic>
      <p:pic>
        <p:nvPicPr>
          <p:cNvPr id="6" name="Рисунок 5" descr="original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5138" y="1484784"/>
            <a:ext cx="2784309" cy="2088232"/>
          </a:xfrm>
          <a:prstGeom prst="rect">
            <a:avLst/>
          </a:prstGeom>
        </p:spPr>
      </p:pic>
      <p:pic>
        <p:nvPicPr>
          <p:cNvPr id="7" name="Рисунок 6" descr="d8u6rp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967550"/>
            <a:ext cx="4320480" cy="2590600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67544" y="1190072"/>
            <a:ext cx="547260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около 3 тыс. заключенных, оставшихся в лагере. Около 20 тыс. человек были освобождены 1 мая на пути к Любеку. В 1959 на территории бывшего лагеря открыт мемориальный музей и воздвигнут монумент в память жертв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фашистcкого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 террора.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56520"/>
            <a:ext cx="837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222222"/>
                </a:solidFill>
                <a:ea typeface="Times New Roman" pitchFamily="18" charset="0"/>
                <a:cs typeface="Arial" pitchFamily="34" charset="0"/>
              </a:rPr>
              <a:t>В Равенсбрюке были созданы антифашистские группы сопротивления. 30 апреля 1945 Советская Армия освободила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1340</Words>
  <Application>Microsoft Office PowerPoint</Application>
  <PresentationFormat>Экран (4:3)</PresentationFormat>
  <Paragraphs>123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Тема Office</vt:lpstr>
      <vt:lpstr>Концентрационные лагеря Третьего рейха</vt:lpstr>
      <vt:lpstr>Третий рейх</vt:lpstr>
      <vt:lpstr>Размах террора</vt:lpstr>
      <vt:lpstr>Концентрационные лагеря -</vt:lpstr>
      <vt:lpstr>Дахау</vt:lpstr>
      <vt:lpstr>Бухенвальд  (нем. Buchenwald — «буковый лес»)  </vt:lpstr>
      <vt:lpstr>Презентация PowerPoint</vt:lpstr>
      <vt:lpstr>Равенсбрюк</vt:lpstr>
      <vt:lpstr>Презентация PowerPoint</vt:lpstr>
      <vt:lpstr>Треблинка (Польша)</vt:lpstr>
      <vt:lpstr>Бабий Яр</vt:lpstr>
      <vt:lpstr>Презентация PowerPoint</vt:lpstr>
      <vt:lpstr>Малый Тростенец (Белоруссия)</vt:lpstr>
      <vt:lpstr>Саласпилс (Латвия)</vt:lpstr>
      <vt:lpstr>Освенцим (Польша)</vt:lpstr>
      <vt:lpstr>Освенцим – фабрика смерти</vt:lpstr>
      <vt:lpstr>Презентация PowerPoint</vt:lpstr>
      <vt:lpstr>Быт в концлагере</vt:lpstr>
      <vt:lpstr>«Отдых» в концлагере</vt:lpstr>
      <vt:lpstr>Личные вещи узников концлагеря</vt:lpstr>
      <vt:lpstr>Категории заключённых</vt:lpstr>
      <vt:lpstr>«Стена смерти» («Чёрная стена»)</vt:lpstr>
      <vt:lpstr>Газовые камеры</vt:lpstr>
      <vt:lpstr>Печи крематория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Cedrik Elena</cp:lastModifiedBy>
  <cp:revision>95</cp:revision>
  <dcterms:created xsi:type="dcterms:W3CDTF">2019-04-10T15:32:21Z</dcterms:created>
  <dcterms:modified xsi:type="dcterms:W3CDTF">2025-12-02T19:43:13Z</dcterms:modified>
</cp:coreProperties>
</file>