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6" r:id="rId3"/>
    <p:sldId id="295" r:id="rId4"/>
    <p:sldId id="277" r:id="rId5"/>
    <p:sldId id="276" r:id="rId6"/>
    <p:sldId id="290" r:id="rId7"/>
    <p:sldId id="278" r:id="rId8"/>
    <p:sldId id="297" r:id="rId9"/>
    <p:sldId id="279" r:id="rId10"/>
    <p:sldId id="280" r:id="rId11"/>
    <p:sldId id="281" r:id="rId12"/>
    <p:sldId id="282" r:id="rId13"/>
    <p:sldId id="283" r:id="rId14"/>
    <p:sldId id="292" r:id="rId15"/>
    <p:sldId id="285" r:id="rId16"/>
    <p:sldId id="266" r:id="rId17"/>
    <p:sldId id="267" r:id="rId18"/>
    <p:sldId id="286" r:id="rId19"/>
    <p:sldId id="272" r:id="rId20"/>
    <p:sldId id="287" r:id="rId21"/>
    <p:sldId id="274" r:id="rId22"/>
    <p:sldId id="269" r:id="rId23"/>
    <p:sldId id="270" r:id="rId24"/>
    <p:sldId id="271" r:id="rId25"/>
    <p:sldId id="288" r:id="rId26"/>
    <p:sldId id="29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6986F9-6192-47C4-8866-A07629687D19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151527-360E-435B-BE5B-370C6E9594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6986F9-6192-47C4-8866-A07629687D19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151527-360E-435B-BE5B-370C6E959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6986F9-6192-47C4-8866-A07629687D19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151527-360E-435B-BE5B-370C6E959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6986F9-6192-47C4-8866-A07629687D19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151527-360E-435B-BE5B-370C6E959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6986F9-6192-47C4-8866-A07629687D19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151527-360E-435B-BE5B-370C6E9594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6986F9-6192-47C4-8866-A07629687D19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151527-360E-435B-BE5B-370C6E959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6986F9-6192-47C4-8866-A07629687D19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151527-360E-435B-BE5B-370C6E959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6986F9-6192-47C4-8866-A07629687D19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151527-360E-435B-BE5B-370C6E959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6986F9-6192-47C4-8866-A07629687D19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151527-360E-435B-BE5B-370C6E9594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6986F9-6192-47C4-8866-A07629687D19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151527-360E-435B-BE5B-370C6E959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6986F9-6192-47C4-8866-A07629687D19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151527-360E-435B-BE5B-370C6E9594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B6986F9-6192-47C4-8866-A07629687D19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B151527-360E-435B-BE5B-370C6E9594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s1.slidegur.com/store/data/001695500_1-f0db96bd9980e3b63beb9f34a579669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8100392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83768" y="2852936"/>
            <a:ext cx="5328592" cy="1440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2780928"/>
            <a:ext cx="5688632" cy="1472184"/>
          </a:xfrm>
        </p:spPr>
        <p:txBody>
          <a:bodyPr>
            <a:normAutofit fontScale="90000"/>
          </a:bodyPr>
          <a:lstStyle/>
          <a:p>
            <a:pPr algn="ctr">
              <a:lnSpc>
                <a:spcPts val="2500"/>
              </a:lnSpc>
            </a:pPr>
            <a:r>
              <a:rPr lang="ru-RU" sz="3100" b="1" dirty="0" smtClean="0">
                <a:effectLst/>
                <a:latin typeface="Times New Roman" pitchFamily="18" charset="0"/>
                <a:cs typeface="Times New Roman" pitchFamily="18" charset="0"/>
              </a:rPr>
              <a:t>Приемы моделирования </a:t>
            </a:r>
            <a:br>
              <a:rPr lang="ru-RU" sz="31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effectLst/>
                <a:latin typeface="Times New Roman" pitchFamily="18" charset="0"/>
                <a:cs typeface="Times New Roman" pitchFamily="18" charset="0"/>
              </a:rPr>
              <a:t>как способ представления</a:t>
            </a:r>
            <a:br>
              <a:rPr lang="ru-RU" sz="31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effectLst/>
                <a:latin typeface="Times New Roman" pitchFamily="18" charset="0"/>
                <a:cs typeface="Times New Roman" pitchFamily="18" charset="0"/>
              </a:rPr>
              <a:t> результатов </a:t>
            </a:r>
            <a:r>
              <a:rPr lang="ru-RU" sz="3100" b="1" dirty="0" smtClean="0">
                <a:effectLst/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100" b="1" dirty="0" smtClean="0">
                <a:effectLst/>
                <a:latin typeface="Times New Roman" pitchFamily="18" charset="0"/>
                <a:cs typeface="Times New Roman" pitchFamily="18" charset="0"/>
              </a:rPr>
              <a:t>уроках биологии.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>
              <a:effectLst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31840" y="5661248"/>
            <a:ext cx="4094272" cy="1059904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Метелева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Александра Владимировна,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Учитель биологии МБОУ СОШ№56 города Кирова,  2017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effectLst/>
                <a:latin typeface="Times New Roman" pitchFamily="18" charset="0"/>
                <a:cs typeface="Times New Roman" pitchFamily="18" charset="0"/>
              </a:rPr>
              <a:t>Для чего применяются модели?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836712"/>
            <a:ext cx="7498080" cy="576064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Модели в биологии применяются для 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моделирования: 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биологических </a:t>
            </a:r>
            <a:r>
              <a:rPr lang="ru-RU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структур,</a:t>
            </a:r>
          </a:p>
          <a:p>
            <a:pPr>
              <a:buNone/>
            </a:pPr>
            <a:r>
              <a:rPr lang="ru-R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ru-RU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функций и процессов </a:t>
            </a:r>
            <a:r>
              <a:rPr lang="ru-R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разных уровнях организации живого: молекулярном, субклеточном, клеточном, органно-системном, организменном и популяционно-биоценотическом.</a:t>
            </a:r>
          </a:p>
          <a:p>
            <a:endParaRPr lang="ru-RU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Возможно также моделирование различных биологических феноменов, а также условий жизнедеятельности отдельных особей, популяций и экосистем.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effectLst/>
                <a:latin typeface="Times New Roman" pitchFamily="18" charset="0"/>
                <a:cs typeface="Times New Roman" pitchFamily="18" charset="0"/>
              </a:rPr>
              <a:t>Что такое моделирование?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4653136"/>
            <a:ext cx="7498080" cy="19442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Моделирование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это процесс построения моделей для исследования и изучения объектов, процессов, явлений.</a:t>
            </a:r>
          </a:p>
          <a:p>
            <a:endParaRPr lang="ru-RU" dirty="0"/>
          </a:p>
        </p:txBody>
      </p:sp>
      <p:pic>
        <p:nvPicPr>
          <p:cNvPr id="19458" name="Picture 2" descr="http://festival.1september.ru/articles/605818/6.jpg"/>
          <p:cNvPicPr>
            <a:picLocks noChangeAspect="1" noChangeArrowheads="1"/>
          </p:cNvPicPr>
          <p:nvPr/>
        </p:nvPicPr>
        <p:blipFill>
          <a:blip r:embed="rId2" cstate="print"/>
          <a:srcRect t="5503" b="8280"/>
          <a:stretch>
            <a:fillRect/>
          </a:stretch>
        </p:blipFill>
        <p:spPr bwMode="auto">
          <a:xfrm>
            <a:off x="2987824" y="980728"/>
            <a:ext cx="3240360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6164188" cy="836712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effectLst/>
                <a:latin typeface="Times New Roman" pitchFamily="18" charset="0"/>
                <a:cs typeface="Times New Roman" pitchFamily="18" charset="0"/>
              </a:rPr>
              <a:t>Что можно моделировать в биологии? </a:t>
            </a:r>
            <a:endParaRPr lang="ru-RU" sz="3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7344816" cy="5149552"/>
          </a:xfrm>
        </p:spPr>
        <p:txBody>
          <a:bodyPr>
            <a:normAutofit fontScale="70000" lnSpcReduction="20000"/>
          </a:bodyPr>
          <a:lstStyle/>
          <a:p>
            <a:pPr marL="596646" indent="-51435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Объекты: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Различные уровни организации живой природы: клетки и их части, органы, системы органов, организмы разных царств, сообщества, биосферу,  модель солнечной системы и т д. </a:t>
            </a:r>
          </a:p>
          <a:p>
            <a:pPr marL="596646" indent="-514350">
              <a:buAutoNum type="arabicPeriod"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Биологические явления: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диффузия газов, осмос и тургор клетки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плазмолиз и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деплазмолиз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явление корневого давления, все сезонные явления природы, листопад, прилет птиц,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гнездостроение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спячка животных и т.д.</a:t>
            </a:r>
          </a:p>
          <a:p>
            <a:pPr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Процессы: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процесс биосинтеза белка, фотосинтеза, митоза и мейоза, двойное оплодотворение цветковых, все процессы жизнедеятельности (дыхание, выделение, размножение, развитие и т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482" name="Picture 2" descr="http://www.rover-education.com/admin/upload/Failid/Pood/600/1409991256802.jpg"/>
          <p:cNvPicPr>
            <a:picLocks noChangeAspect="1" noChangeArrowheads="1"/>
          </p:cNvPicPr>
          <p:nvPr/>
        </p:nvPicPr>
        <p:blipFill>
          <a:blip r:embed="rId2" cstate="print"/>
          <a:srcRect l="5905" t="3856" r="5513" b="3611"/>
          <a:stretch>
            <a:fillRect/>
          </a:stretch>
        </p:blipFill>
        <p:spPr bwMode="auto">
          <a:xfrm>
            <a:off x="7596336" y="649492"/>
            <a:ext cx="1224136" cy="1958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4" name="Picture 4" descr="http://100ballov.kz/pluginfile.php/4453/mod_page/content/1/image10_9fb6.png"/>
          <p:cNvPicPr>
            <a:picLocks noChangeAspect="1" noChangeArrowheads="1"/>
          </p:cNvPicPr>
          <p:nvPr/>
        </p:nvPicPr>
        <p:blipFill>
          <a:blip r:embed="rId3" cstate="print"/>
          <a:srcRect l="27913" t="12500"/>
          <a:stretch>
            <a:fillRect/>
          </a:stretch>
        </p:blipFill>
        <p:spPr bwMode="auto">
          <a:xfrm>
            <a:off x="7308304" y="2852936"/>
            <a:ext cx="1584176" cy="1589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6" name="Picture 6" descr="http://szcyp.ru/image/cache/catalog/Modeli/biosintez-500x500.jpg"/>
          <p:cNvPicPr>
            <a:picLocks noChangeAspect="1" noChangeArrowheads="1"/>
          </p:cNvPicPr>
          <p:nvPr/>
        </p:nvPicPr>
        <p:blipFill>
          <a:blip r:embed="rId4" cstate="print"/>
          <a:srcRect l="15120" r="15329"/>
          <a:stretch>
            <a:fillRect/>
          </a:stretch>
        </p:blipFill>
        <p:spPr bwMode="auto">
          <a:xfrm>
            <a:off x="7452320" y="4653136"/>
            <a:ext cx="1412003" cy="2030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818072" cy="1301006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effectLst/>
                <a:latin typeface="Times New Roman" pitchFamily="18" charset="0"/>
                <a:cs typeface="Times New Roman" pitchFamily="18" charset="0"/>
              </a:rPr>
              <a:t>  возникает  вопрос:</a:t>
            </a:r>
            <a:br>
              <a:rPr lang="ru-RU" sz="3200" b="1" i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effectLst/>
                <a:latin typeface="Times New Roman" pitchFamily="18" charset="0"/>
                <a:cs typeface="Times New Roman" pitchFamily="18" charset="0"/>
              </a:rPr>
              <a:t>Может лучше исследовать сам оригинал и не строить его модель?</a:t>
            </a:r>
            <a:endParaRPr lang="ru-RU" sz="3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28800"/>
            <a:ext cx="8892480" cy="52292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51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 моделью удобнее:</a:t>
            </a:r>
            <a:endParaRPr lang="ru-RU" b="1" u="sng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1.</a:t>
            </a:r>
            <a:r>
              <a:rPr lang="ru-RU" sz="3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Сохранить</a:t>
            </a:r>
            <a:r>
              <a:rPr lang="ru-RU" sz="3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передать </a:t>
            </a:r>
            <a:r>
              <a:rPr lang="ru-RU" sz="3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информацию о наблюдаемом объекте (фоторепортаж, рисунок, карта местности и т.д.)</a:t>
            </a:r>
            <a:br>
              <a:rPr lang="ru-RU" sz="3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Показать</a:t>
            </a:r>
            <a:r>
              <a:rPr lang="ru-RU" sz="3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как будет выглядеть объект, которого еще нет  </a:t>
            </a:r>
            <a:br>
              <a:rPr lang="ru-RU" sz="3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Изучить</a:t>
            </a:r>
            <a:r>
              <a:rPr lang="ru-RU" sz="3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3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испытать</a:t>
            </a:r>
            <a:r>
              <a:rPr lang="ru-RU" sz="3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 модели работу будущего изделия, если испытание объекта – оригинала дорого, опасно или невозможно (медицина, авиация, космос ит.д.)</a:t>
            </a:r>
            <a:br>
              <a:rPr lang="ru-RU" sz="3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реальном времени оригинал может уже не существовать или его нет в действительности</a:t>
            </a:r>
            <a:r>
              <a:rPr lang="ru-RU" sz="3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(теория вымирания динозавров, теория гибели Атлантиды, модель «Ядерной зимы» …)</a:t>
            </a:r>
            <a:br>
              <a:rPr lang="ru-RU" sz="3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Оригинал либо очень велик, либо очень мал</a:t>
            </a:r>
            <a:r>
              <a:rPr lang="ru-RU" sz="3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(глобус, модель Солнечной системы, модель атома...)</a:t>
            </a:r>
            <a:br>
              <a:rPr lang="ru-RU" sz="3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3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Процесс протекает очень быстро или очень медленно</a:t>
            </a:r>
            <a:r>
              <a:rPr lang="ru-RU" sz="3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(модель двигателя внутреннего сгорания, геологические модели) </a:t>
            </a:r>
          </a:p>
          <a:p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344816" cy="78579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Информационные модели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908720"/>
            <a:ext cx="4392488" cy="108012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Знаковые </a:t>
            </a:r>
          </a:p>
          <a:p>
            <a:pPr algn="ctr">
              <a:lnSpc>
                <a:spcPts val="15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информационная модель, выраженная специальными знаками, т. е. средствами любого формального языка.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36096" y="908720"/>
            <a:ext cx="3384376" cy="1008112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ru-RU" sz="2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Вербальные</a:t>
            </a:r>
          </a:p>
          <a:p>
            <a:pPr algn="ctr">
              <a:lnSpc>
                <a:spcPts val="15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информационная модель в мысленной или разговорной форме.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2276872"/>
            <a:ext cx="4608512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Словесные</a:t>
            </a:r>
          </a:p>
          <a:p>
            <a:pPr algn="ctr">
              <a:lnSpc>
                <a:spcPts val="13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устные или письменные описания с использованием иллюстраций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2924944"/>
            <a:ext cx="4608512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Логические</a:t>
            </a:r>
          </a:p>
          <a:p>
            <a:pPr algn="ctr">
              <a:lnSpc>
                <a:spcPts val="13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Варианты выбора действий на основе анализа условий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43608" y="4941168"/>
            <a:ext cx="4608512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Структурно-логические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ментальные карты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43608" y="3645024"/>
            <a:ext cx="4608512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Математические</a:t>
            </a:r>
          </a:p>
          <a:p>
            <a:pPr algn="ctr">
              <a:lnSpc>
                <a:spcPts val="14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формулы, отображающие связь объекта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43608" y="5445224"/>
            <a:ext cx="4608512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Геометрические </a:t>
            </a:r>
          </a:p>
          <a:p>
            <a:pPr algn="ctr">
              <a:lnSpc>
                <a:spcPts val="13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графические формы,  объемные конструкции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43608" y="4365104"/>
            <a:ext cx="4608512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Структурные</a:t>
            </a:r>
          </a:p>
          <a:p>
            <a:pPr algn="ctr">
              <a:lnSpc>
                <a:spcPts val="13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схемы, графики, таблицы, чертежи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890080" cy="70609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effectLst/>
                <a:latin typeface="Times New Roman" pitchFamily="18" charset="0"/>
                <a:cs typeface="Times New Roman" pitchFamily="18" charset="0"/>
              </a:rPr>
              <a:t>Выделим  этапы моделирования: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836712"/>
            <a:ext cx="8064896" cy="5832648"/>
          </a:xfrm>
        </p:spPr>
        <p:txBody>
          <a:bodyPr>
            <a:normAutofit/>
          </a:bodyPr>
          <a:lstStyle/>
          <a:p>
            <a:pPr marL="916686" lvl="1" indent="-514350"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Ставим цель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моделирования.</a:t>
            </a:r>
          </a:p>
          <a:p>
            <a:pPr marL="916686" lvl="1" indent="-514350"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Анализируем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 известные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свойства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объекта  моделирования. </a:t>
            </a:r>
          </a:p>
          <a:p>
            <a:pPr marL="916686" lvl="1" indent="-514350"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Вычленяем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существенные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признаки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объекта.</a:t>
            </a:r>
          </a:p>
          <a:p>
            <a:pPr marL="916686" lvl="1" indent="-514350"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Выбираем  форму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представления модели.</a:t>
            </a:r>
          </a:p>
          <a:p>
            <a:pPr marL="916686" lvl="1" indent="-514350"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Строим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модель.</a:t>
            </a:r>
          </a:p>
          <a:p>
            <a:pPr marL="916686" lvl="1" indent="-514350"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Исследуем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модель.</a:t>
            </a:r>
          </a:p>
          <a:p>
            <a:pPr marL="916686" lvl="1" indent="-514350"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7. Переносим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полученные на модели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сведения на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изучаемый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объект.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8064896" cy="1143000"/>
          </a:xfrm>
        </p:spPr>
        <p:txBody>
          <a:bodyPr>
            <a:noAutofit/>
          </a:bodyPr>
          <a:lstStyle/>
          <a:p>
            <a:pPr lvl="0" algn="ctr"/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Материальные объемные модели  – </a:t>
            </a:r>
            <a:r>
              <a:rPr lang="ru-RU" sz="2800" b="1" dirty="0" err="1" smtClean="0">
                <a:effectLst/>
                <a:latin typeface="Times New Roman" pitchFamily="18" charset="0"/>
                <a:cs typeface="Times New Roman" pitchFamily="18" charset="0"/>
              </a:rPr>
              <a:t>модели</a:t>
            </a: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 из различных материалов (пластилин)   </a:t>
            </a: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endParaRPr lang="ru-RU" sz="2800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4581128"/>
            <a:ext cx="8172400" cy="20882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 помощью пластилина можно изобразить любую мысль и понятие. Во время занятия происходит детализация и глубокое понимание термина или понятия.</a:t>
            </a:r>
            <a:r>
              <a:rPr lang="ru-RU" sz="2400" dirty="0" smtClean="0"/>
              <a:t>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После «пластилиновых» работ лучше воспринимается электронные модели, теоретический материал.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8" name="Picture 14" descr="http://kladraz.ru/upload/blogs/4658_4e20bf3c0b0f426f6ef231dffdbfe9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052736"/>
            <a:ext cx="3310579" cy="2363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40" name="Picture 16" descr="https://otvet.imgsmail.ru/download/0002523b4a625cb494e385ce97c56aa2_i-10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556792"/>
            <a:ext cx="3254896" cy="2714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2" name="Picture 2" descr="http://podrastu.ru/wp-content/uploads/2016/02/gri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24744"/>
            <a:ext cx="2524715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3600" b="1" dirty="0" smtClean="0">
                <a:effectLst/>
                <a:latin typeface="Times New Roman" pitchFamily="18" charset="0"/>
                <a:cs typeface="Times New Roman" pitchFamily="18" charset="0"/>
              </a:rPr>
              <a:t>Материальные модели  -  модель - аппликация 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9" name="Picture 3" descr="http://poradumo.pp.ua/uploads/posts/2014-11/ltn-virobi-svoyimi-rukami_22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4014115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5" name="Picture 9" descr="http://td-school.ru/images/cabinet/12205631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284984"/>
            <a:ext cx="2273821" cy="32386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6" name="Picture 2" descr="http://www.l-microrus.ru/upload/iblock/087/087bdfa05e739fe532e9430d62d359b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124744"/>
            <a:ext cx="2895600" cy="34385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64096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effectLst/>
                <a:latin typeface="Times New Roman" pitchFamily="18" charset="0"/>
                <a:cs typeface="Times New Roman" pitchFamily="18" charset="0"/>
              </a:rPr>
              <a:t>Информационные модели   Интеллект - карты (</a:t>
            </a:r>
            <a:r>
              <a:rPr lang="ru-RU" sz="3200" b="1" dirty="0" err="1" smtClean="0">
                <a:effectLst/>
                <a:latin typeface="Times New Roman" pitchFamily="18" charset="0"/>
                <a:cs typeface="Times New Roman" pitchFamily="18" charset="0"/>
              </a:rPr>
              <a:t>карты</a:t>
            </a:r>
            <a:r>
              <a:rPr lang="ru-RU" sz="3200" b="1" dirty="0" smtClean="0">
                <a:effectLst/>
                <a:latin typeface="Times New Roman" pitchFamily="18" charset="0"/>
                <a:cs typeface="Times New Roman" pitchFamily="18" charset="0"/>
              </a:rPr>
              <a:t> «ума», ментальные карты)</a:t>
            </a:r>
            <a:endParaRPr lang="ru-RU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196752"/>
            <a:ext cx="8208912" cy="212521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Теория интеллект - карт была впервые представлена миру весной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1974.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Это разработка Тони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Бьюзена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англ. писателя, лектора и консультанта по вопросам интеллекта, психологии обучения и проблем мышления.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http://www.le-soul.com/wp-content/uploads/2013/04/tony-buzan-hea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068960"/>
            <a:ext cx="7416824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0"/>
            <a:ext cx="6552728" cy="16288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Интеллект - карты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  один из способов визуализации и систематизации информации.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/>
          </a:p>
        </p:txBody>
      </p:sp>
      <p:pic>
        <p:nvPicPr>
          <p:cNvPr id="4" name="Picture 2" descr="C:\Users\Teacher\Desktop\Новая папка\20170118_083530.jpg"/>
          <p:cNvPicPr>
            <a:picLocks noChangeAspect="1" noChangeArrowheads="1"/>
          </p:cNvPicPr>
          <p:nvPr/>
        </p:nvPicPr>
        <p:blipFill>
          <a:blip r:embed="rId2" cstate="print">
            <a:lum bright="20000" contrast="30000"/>
          </a:blip>
          <a:srcRect l="14465" t="7347" r="11832"/>
          <a:stretch>
            <a:fillRect/>
          </a:stretch>
        </p:blipFill>
        <p:spPr bwMode="auto">
          <a:xfrm>
            <a:off x="1187624" y="1268759"/>
            <a:ext cx="7155902" cy="5185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6952816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ln w="1905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Поднимаем настроение используя творчество!</a:t>
            </a:r>
            <a:br>
              <a:rPr lang="ru-RU" sz="4000" b="1" dirty="0" smtClean="0">
                <a:ln w="1905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n w="1905">
                <a:solidFill>
                  <a:schemeClr val="tx2"/>
                </a:solidFill>
              </a:ln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Итак, попробуем смоделировать наше осеннее настроение, работая  в группах:</a:t>
            </a:r>
          </a:p>
          <a:p>
            <a:pPr marL="596646" indent="-514350">
              <a:buNone/>
            </a:pPr>
            <a:r>
              <a:rPr lang="ru-RU" sz="2800" b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Плакаты</a:t>
            </a:r>
          </a:p>
          <a:p>
            <a:pPr marL="596646" indent="-514350">
              <a:buNone/>
            </a:pPr>
            <a:r>
              <a:rPr lang="ru-RU" sz="2800" b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Стишки </a:t>
            </a:r>
          </a:p>
          <a:p>
            <a:pPr marL="596646" indent="-514350">
              <a:buNone/>
            </a:pPr>
            <a:r>
              <a:rPr lang="ru-RU" sz="2800" b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Высказывания</a:t>
            </a:r>
          </a:p>
          <a:p>
            <a:pPr marL="596646" indent="-514350">
              <a:buNone/>
            </a:pPr>
            <a:r>
              <a:rPr lang="ru-RU" sz="2800" b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</a:p>
          <a:p>
            <a:pPr marL="596646" indent="-514350">
              <a:buNone/>
            </a:pPr>
            <a:r>
              <a:rPr lang="ru-RU" sz="2800" b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Куплеты из песен про осень (можно спеть!)</a:t>
            </a:r>
          </a:p>
          <a:p>
            <a:pPr marL="596646" indent="-514350">
              <a:buNone/>
            </a:pPr>
            <a:r>
              <a:rPr lang="ru-RU" sz="2800" b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Рецепты от осенней депрессии</a:t>
            </a:r>
            <a:endParaRPr lang="ru-RU" sz="2800" b="1" dirty="0">
              <a:ln>
                <a:solidFill>
                  <a:schemeClr val="tx2"/>
                </a:solidFill>
              </a:ln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8106104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effectLst/>
                <a:latin typeface="Times New Roman" pitchFamily="18" charset="0"/>
                <a:cs typeface="Times New Roman" pitchFamily="18" charset="0"/>
              </a:rPr>
              <a:t>В чем преимущества Интеллект - карт перед традиционными способами переработки информации (конспектирование  в виде текста, таблиц, графиков,  списков)?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700808"/>
            <a:ext cx="8460432" cy="158417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Изучение информации через интеллект - карты объединяет работу левого и правого полушарий в целое, следовательно, более быстрая и качественная фиксация изучаемого материала.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266" name="Picture 2" descr="http://cdn01.ru/files/users/images/fe/89/fe893975221a1594e6261e214ca15ed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924944"/>
            <a:ext cx="5112568" cy="3762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498080" cy="432048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600" b="1" dirty="0" smtClean="0"/>
              <a:t> </a:t>
            </a:r>
            <a:r>
              <a:rPr lang="ru-RU" sz="3600" b="1" dirty="0" smtClean="0">
                <a:effectLst/>
                <a:latin typeface="Times New Roman" pitchFamily="18" charset="0"/>
                <a:cs typeface="Times New Roman" pitchFamily="18" charset="0"/>
              </a:rPr>
              <a:t>Построение </a:t>
            </a:r>
            <a:r>
              <a:rPr lang="ru-RU" sz="3600" b="1" dirty="0" err="1" smtClean="0">
                <a:effectLst/>
                <a:latin typeface="Times New Roman" pitchFamily="18" charset="0"/>
                <a:cs typeface="Times New Roman" pitchFamily="18" charset="0"/>
              </a:rPr>
              <a:t>Интеллект-карт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04664"/>
            <a:ext cx="8964488" cy="3024336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4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5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основе техники – принцип </a:t>
            </a:r>
            <a:r>
              <a:rPr lang="ru-RU" sz="5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«радиального мышления».     </a:t>
            </a:r>
            <a:r>
              <a:rPr lang="ru-RU" sz="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Проектирование </a:t>
            </a:r>
            <a:r>
              <a:rPr lang="ru-RU" sz="5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всегда </a:t>
            </a:r>
            <a:r>
              <a:rPr lang="ru-RU" sz="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начинается </a:t>
            </a:r>
            <a:r>
              <a:rPr lang="ru-RU" sz="5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центра </a:t>
            </a:r>
            <a:r>
              <a:rPr lang="ru-RU" sz="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от главного обобщающего понятия, и продолжается в разные стороны. </a:t>
            </a:r>
          </a:p>
          <a:p>
            <a:pPr>
              <a:buNone/>
            </a:pPr>
            <a:r>
              <a:rPr lang="ru-RU" sz="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ru-RU" sz="5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Узловая структура</a:t>
            </a:r>
            <a:r>
              <a:rPr lang="ru-RU" sz="5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где каждый узел является информационным блоком, связанным с другим.  </a:t>
            </a:r>
          </a:p>
          <a:p>
            <a:pPr>
              <a:buNone/>
            </a:pPr>
            <a:r>
              <a:rPr lang="ru-RU" sz="5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ru-RU" sz="5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Древовидная форма ,</a:t>
            </a:r>
            <a:r>
              <a:rPr lang="ru-RU" sz="5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которой изображены </a:t>
            </a:r>
            <a:r>
              <a:rPr lang="ru-RU" sz="5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слова, идеи, задачи или другие понятия, связанные ветвями,</a:t>
            </a:r>
            <a:r>
              <a:rPr lang="ru-RU" sz="5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отходящими от центрального понятия или идеи. </a:t>
            </a:r>
          </a:p>
          <a:p>
            <a:pPr>
              <a:buNone/>
            </a:pPr>
            <a:r>
              <a:rPr lang="ru-RU" sz="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4. Линии разной толщины и символизируют важность, очередность или другую логику взаимоотношения понятий.</a:t>
            </a:r>
            <a:endParaRPr lang="ru-RU" sz="9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://2.bp.blogspot.com/-nLriOygX3kA/UbRNkrOU-CI/AAAAAAAAAp4/Y_PT3Vzpv8Y/s1600/mmte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212976"/>
            <a:ext cx="3896243" cy="3427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8034096" cy="1143000"/>
          </a:xfrm>
        </p:spPr>
        <p:txBody>
          <a:bodyPr>
            <a:noAutofit/>
          </a:bodyPr>
          <a:lstStyle/>
          <a:p>
            <a:pPr lvl="0" algn="ctr"/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Информационная  модель -  шпаргалка  для устного ответа (с ограниченным количеством слов, символов и цифр), выделением существенных признаков объекта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istudy.su/wp-content/uploads/2013/03/%D0%A8%D0%BF%D0%B0%D1%80%D0%B3%D0%B0%D0%BB%D0%BA%D0%B0-%D0%BF%D0%BE-%D0%B1%D0%B8%D0%BE%D0%BB%D0%BE%D0%B3%D0%B8%D0%B8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3600400" cy="5170242"/>
          </a:xfrm>
          <a:prstGeom prst="rect">
            <a:avLst/>
          </a:prstGeom>
          <a:noFill/>
        </p:spPr>
      </p:pic>
      <p:pic>
        <p:nvPicPr>
          <p:cNvPr id="26628" name="Picture 4" descr="http://istudy.su/wp-content/uploads/2013/03/%D0%A8%D0%BF%D0%B0%D1%80%D0%B3%D0%B0%D0%BB%D0%BA%D0%B0-%D0%BF%D0%BE-%D0%B1%D0%B8%D0%BE%D0%BB%D0%BE%D0%B3%D0%B8%D0%B8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412776"/>
            <a:ext cx="3610382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100" b="1" dirty="0" smtClean="0">
                <a:effectLst/>
                <a:latin typeface="Times New Roman" pitchFamily="18" charset="0"/>
                <a:cs typeface="Times New Roman" pitchFamily="18" charset="0"/>
              </a:rPr>
              <a:t>Информационная словесно - знаковая модель  -  книжка- раскладушка (</a:t>
            </a:r>
            <a:r>
              <a:rPr lang="ru-RU" sz="3100" b="1" dirty="0" err="1" smtClean="0">
                <a:effectLst/>
                <a:latin typeface="Times New Roman" pitchFamily="18" charset="0"/>
                <a:cs typeface="Times New Roman" pitchFamily="18" charset="0"/>
              </a:rPr>
              <a:t>лепбук</a:t>
            </a:r>
            <a:r>
              <a:rPr lang="ru-RU" sz="3100" b="1" dirty="0" smtClean="0">
                <a:effectLst/>
                <a:latin typeface="Times New Roman" pitchFamily="18" charset="0"/>
                <a:cs typeface="Times New Roman" pitchFamily="18" charset="0"/>
              </a:rPr>
              <a:t>)с серией иллюстраций, схем  и пояснений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5317232"/>
            <a:ext cx="7632848" cy="1540768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lapbook</a:t>
            </a:r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- это такая книжка-раскладушка или самодельная папка, с  кармашками, дверками, окошками, подвижными деталями. В ней собирается материал по какой-то определенной теме.</a:t>
            </a:r>
            <a:endParaRPr lang="ru-RU" sz="3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://4.bp.blogspot.com/-T0KGj6HgpcI/VQ8dcIuAxSI/AAAAAAAAjjk/M-K_ymakT6k/s1600/IMG_1072.JPG"/>
          <p:cNvPicPr>
            <a:picLocks noChangeAspect="1" noChangeArrowheads="1"/>
          </p:cNvPicPr>
          <p:nvPr/>
        </p:nvPicPr>
        <p:blipFill>
          <a:blip r:embed="rId2" cstate="print"/>
          <a:srcRect l="2941" r="4412" b="3922"/>
          <a:stretch>
            <a:fillRect/>
          </a:stretch>
        </p:blipFill>
        <p:spPr bwMode="auto">
          <a:xfrm>
            <a:off x="0" y="1340768"/>
            <a:ext cx="4860032" cy="3780025"/>
          </a:xfrm>
          <a:prstGeom prst="rect">
            <a:avLst/>
          </a:prstGeom>
          <a:noFill/>
        </p:spPr>
      </p:pic>
      <p:pic>
        <p:nvPicPr>
          <p:cNvPr id="27652" name="Picture 4" descr="http://4.bp.blogspot.com/-psbdBQVDc9M/UcLzNjE_lrI/AAAAAAAAWtc/p7y3O5sVgiY/s1600/20.06.2013+13-23-42_00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3" y="1484784"/>
            <a:ext cx="4283968" cy="32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869560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100" b="1" dirty="0" smtClean="0">
                <a:effectLst/>
                <a:latin typeface="Times New Roman" pitchFamily="18" charset="0"/>
                <a:cs typeface="Times New Roman" pitchFamily="18" charset="0"/>
              </a:rPr>
              <a:t>Игровое моделирование – составление и проигрывание ситуации или сценария на тему по ролям.</a:t>
            </a:r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www.teatr-chikhachev.ru/images/hist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57150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76" name="Picture 4" descr="http://example.perev-roo.ru/upload/information_system_141/2/6/5/item_265/small_information_items_2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552494"/>
            <a:ext cx="4202832" cy="3145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7498080" cy="836712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Итак</a:t>
            </a:r>
            <a:r>
              <a:rPr lang="ru-RU" dirty="0" smtClean="0">
                <a:effectLst/>
              </a:rPr>
              <a:t>…</a:t>
            </a:r>
            <a:endParaRPr lang="ru-RU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908720"/>
            <a:ext cx="7776864" cy="2880320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Достигли ли целей, поставленных вначале занятия?</a:t>
            </a: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Могут ли служить продукты моделирования формой предоставления результатов?</a:t>
            </a: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effectLst/>
                <a:latin typeface="Times New Roman" pitchFamily="18" charset="0"/>
                <a:cs typeface="Times New Roman" pitchFamily="18" charset="0"/>
              </a:rPr>
              <a:t>Использование метода моделирования позволяет развивать: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124744"/>
            <a:ext cx="8100392" cy="3672408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умение организовывать  учебное сотрудничество и совместную деятельность с учителем и сверстниками;   работать индивидуально и в группе.</a:t>
            </a:r>
          </a:p>
          <a:p>
            <a:pPr lvl="0">
              <a:buNone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способствует развитию у ученика мотивационной сферы, интеллекта, способности контролировать и управлять своей учебно-познавательной деятельностью.  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arnasse.ru/images/content_photos/medium/518c880de8515f63023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0"/>
            <a:ext cx="6357392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Модели бывают разные…</a:t>
            </a:r>
            <a:endParaRPr lang="ru-RU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6" name="Picture 4" descr="http://www.belvedor.com/images/product/304721_a_big.jpg"/>
          <p:cNvPicPr>
            <a:picLocks noChangeAspect="1" noChangeArrowheads="1"/>
          </p:cNvPicPr>
          <p:nvPr/>
        </p:nvPicPr>
        <p:blipFill>
          <a:blip r:embed="rId2" cstate="print"/>
          <a:srcRect l="23457" r="23457"/>
          <a:stretch>
            <a:fillRect/>
          </a:stretch>
        </p:blipFill>
        <p:spPr bwMode="auto">
          <a:xfrm>
            <a:off x="4139952" y="2852936"/>
            <a:ext cx="1567285" cy="2952328"/>
          </a:xfrm>
          <a:prstGeom prst="rect">
            <a:avLst/>
          </a:prstGeom>
          <a:noFill/>
        </p:spPr>
      </p:pic>
      <p:pic>
        <p:nvPicPr>
          <p:cNvPr id="28678" name="Picture 6" descr="http://s7v1.scene7.com/is/image/JohnLewis/231294793"/>
          <p:cNvPicPr>
            <a:picLocks noChangeAspect="1" noChangeArrowheads="1"/>
          </p:cNvPicPr>
          <p:nvPr/>
        </p:nvPicPr>
        <p:blipFill>
          <a:blip r:embed="rId3" cstate="print"/>
          <a:srcRect t="12195" b="14634"/>
          <a:stretch>
            <a:fillRect/>
          </a:stretch>
        </p:blipFill>
        <p:spPr bwMode="auto">
          <a:xfrm>
            <a:off x="1403648" y="2492896"/>
            <a:ext cx="2520280" cy="1844107"/>
          </a:xfrm>
          <a:prstGeom prst="rect">
            <a:avLst/>
          </a:prstGeom>
          <a:noFill/>
        </p:spPr>
      </p:pic>
      <p:pic>
        <p:nvPicPr>
          <p:cNvPr id="28680" name="Picture 8" descr="http://www.colorapples.com/images/19/6931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692696"/>
            <a:ext cx="1872208" cy="1872208"/>
          </a:xfrm>
          <a:prstGeom prst="rect">
            <a:avLst/>
          </a:prstGeom>
          <a:noFill/>
        </p:spPr>
      </p:pic>
      <p:pic>
        <p:nvPicPr>
          <p:cNvPr id="28682" name="Picture 10" descr="http://miniimg7.rightinthebox.com/images/l/201305/weyfgg13680665952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548680"/>
            <a:ext cx="2018928" cy="2018928"/>
          </a:xfrm>
          <a:prstGeom prst="rect">
            <a:avLst/>
          </a:prstGeom>
          <a:noFill/>
        </p:spPr>
      </p:pic>
      <p:pic>
        <p:nvPicPr>
          <p:cNvPr id="28684" name="Picture 12" descr="http://www.playing-field.ru/img/2015/052200/590074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620688"/>
            <a:ext cx="2579365" cy="2013624"/>
          </a:xfrm>
          <a:prstGeom prst="rect">
            <a:avLst/>
          </a:prstGeom>
          <a:noFill/>
        </p:spPr>
      </p:pic>
      <p:pic>
        <p:nvPicPr>
          <p:cNvPr id="28686" name="Picture 14" descr="http://1000dosk.com/s/19-03-4290570.jpg"/>
          <p:cNvPicPr>
            <a:picLocks noChangeAspect="1" noChangeArrowheads="1"/>
          </p:cNvPicPr>
          <p:nvPr/>
        </p:nvPicPr>
        <p:blipFill>
          <a:blip r:embed="rId7" cstate="print"/>
          <a:srcRect l="27733" r="25194"/>
          <a:stretch>
            <a:fillRect/>
          </a:stretch>
        </p:blipFill>
        <p:spPr bwMode="auto">
          <a:xfrm>
            <a:off x="7785568" y="548680"/>
            <a:ext cx="1203999" cy="3834715"/>
          </a:xfrm>
          <a:prstGeom prst="rect">
            <a:avLst/>
          </a:prstGeom>
          <a:noFill/>
        </p:spPr>
      </p:pic>
      <p:pic>
        <p:nvPicPr>
          <p:cNvPr id="28688" name="Picture 16" descr="http://uchkollektor39.ru/uploads/images/items/15f05c379425f1b193d40f6d30667aa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2120" y="2492896"/>
            <a:ext cx="2252936" cy="1689702"/>
          </a:xfrm>
          <a:prstGeom prst="rect">
            <a:avLst/>
          </a:prstGeom>
          <a:noFill/>
        </p:spPr>
      </p:pic>
      <p:pic>
        <p:nvPicPr>
          <p:cNvPr id="28690" name="Picture 18" descr="http://fs00.infourok.ru/images/doc/17/22468/hello_html_5e4793ef.jpg"/>
          <p:cNvPicPr>
            <a:picLocks noChangeAspect="1" noChangeArrowheads="1"/>
          </p:cNvPicPr>
          <p:nvPr/>
        </p:nvPicPr>
        <p:blipFill>
          <a:blip r:embed="rId9" cstate="print"/>
          <a:srcRect l="2792" t="2970"/>
          <a:stretch>
            <a:fillRect/>
          </a:stretch>
        </p:blipFill>
        <p:spPr bwMode="auto">
          <a:xfrm>
            <a:off x="6156176" y="4365104"/>
            <a:ext cx="2507432" cy="2352666"/>
          </a:xfrm>
          <a:prstGeom prst="rect">
            <a:avLst/>
          </a:prstGeom>
          <a:noFill/>
        </p:spPr>
      </p:pic>
      <p:sp>
        <p:nvSpPr>
          <p:cNvPr id="28674" name="AutoShape 2" descr="http://%D1%81%D1%82%D1%80%D0%BE%D0%B8%D1%82%D0%B5%D0%BB%D1%8C%D1%81%D1%82%D0%B2%D0%BE-%D0%B4%D0%BE%D0%BC%D0%B0-%D0%B2-%D0%BD%D0%BE%D0%B2%D0%BE%D1%80%D0%BE%D1%81%D1%81%D0%B8%D0%B9%D1%81%D0%BA%D0%B5.%D1%80%D1%84/wp-content/uploads/2015/10/3Dmode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%D1%81%D1%82%D1%80%D0%BE%D0%B8%D1%82%D0%B5%D0%BB%D1%8C%D1%81%D1%82%D0%B2%D0%BE-%D0%B4%D0%BE%D0%BC%D0%B0-%D0%B2-%D0%BD%D0%BE%D0%B2%D0%BE%D1%80%D0%BE%D1%81%D1%81%D0%B8%D0%B9%D1%81%D0%BA%D0%B5.%D1%80%D1%84/wp-content/uploads/2015/10/3Dmode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://%D1%81%D1%82%D1%80%D0%BE%D0%B8%D1%82%D0%B5%D0%BB%D1%8C%D1%81%D1%82%D0%B2%D0%BE-%D0%B4%D0%BE%D0%BC%D0%B0-%D0%B2-%D0%BD%D0%BE%D0%B2%D0%BE%D1%80%D0%BE%D1%81%D1%81%D0%B8%D0%B9%D1%81%D0%BA%D0%B5.%D1%80%D1%84/wp-content/uploads/2015/10/3Dmode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Picture 4" descr="http://stroysezon.ru/upload/iblock/9ab/9ab4c31de7e61a110df369d40498a856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CAE4FF"/>
              </a:clrFrom>
              <a:clrTo>
                <a:srgbClr val="CAE4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4509120"/>
            <a:ext cx="2880320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93358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Какие цели мы ставим для себя?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чем хотим узнать?</a:t>
            </a:r>
          </a:p>
          <a:p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 модель?</a:t>
            </a:r>
          </a:p>
          <a:p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моделей?</a:t>
            </a:r>
          </a:p>
          <a:p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чего используются?</a:t>
            </a:r>
          </a:p>
          <a:p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Принципы моделирования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Чему научиться?</a:t>
            </a:r>
          </a:p>
          <a:p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Основам моделирования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604448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effectLst/>
                <a:latin typeface="Times New Roman" pitchFamily="18" charset="0"/>
                <a:cs typeface="Times New Roman" pitchFamily="18" charset="0"/>
              </a:rPr>
              <a:t>Каких результатов планируем достичь</a:t>
            </a:r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b="1" dirty="0" smtClean="0">
                <a:effectLst/>
              </a:rPr>
              <a:t>  </a:t>
            </a:r>
            <a:endParaRPr lang="ru-RU" b="1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331640" y="908720"/>
            <a:ext cx="749808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-Иметь представление о том, что такое моделирование.</a:t>
            </a:r>
          </a:p>
          <a:p>
            <a:pPr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-Представлять, какими могут быть задания для моделирования на уроках и внеурочное время на основе текста.</a:t>
            </a:r>
          </a:p>
          <a:p>
            <a:pPr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-Иметь желание применить подобные приемы  в своей работе.</a:t>
            </a:r>
          </a:p>
          <a:p>
            <a:endParaRPr lang="ru-RU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6789440" cy="63408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effectLst/>
                <a:latin typeface="Times New Roman" pitchFamily="18" charset="0"/>
                <a:cs typeface="Times New Roman" pitchFamily="18" charset="0"/>
              </a:rPr>
              <a:t>Что мы знаем о моделях?</a:t>
            </a:r>
            <a:endParaRPr lang="ru-RU" b="1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419872" y="2060848"/>
            <a:ext cx="2808312" cy="93610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МОДЕЛЬ</a:t>
            </a:r>
            <a:endParaRPr lang="ru-RU" sz="3200" b="1" dirty="0">
              <a:solidFill>
                <a:srgbClr val="FF000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>
            <a:off x="2267744" y="2492896"/>
            <a:ext cx="1152128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 flipH="1" flipV="1">
            <a:off x="4391980" y="1592796"/>
            <a:ext cx="937692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5652120" y="1700808"/>
            <a:ext cx="720080" cy="43363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 flipV="1">
            <a:off x="3347864" y="2924944"/>
            <a:ext cx="504056" cy="50246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>
            <a:off x="3419872" y="1556792"/>
            <a:ext cx="648072" cy="57765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6228184" y="2492896"/>
            <a:ext cx="1152128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4572794" y="3356198"/>
            <a:ext cx="72008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796136" y="2924944"/>
            <a:ext cx="720080" cy="5040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971600" y="4111042"/>
            <a:ext cx="79928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такое модель?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чего  нужна модель? Как ее использовать?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Какую информацию она несет в себе?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можно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смоделивать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чего необходимо использовать приемы моделирования  на уроках?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effectLst/>
                <a:latin typeface="Times New Roman" pitchFamily="18" charset="0"/>
                <a:cs typeface="Times New Roman" pitchFamily="18" charset="0"/>
              </a:rPr>
              <a:t>Работа с текстом</a:t>
            </a:r>
            <a:endParaRPr lang="ru-RU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980728"/>
            <a:ext cx="6984776" cy="4800600"/>
          </a:xfrm>
        </p:spPr>
        <p:txBody>
          <a:bodyPr/>
          <a:lstStyle/>
          <a:p>
            <a:pPr marL="596646" indent="-514350">
              <a:buNone/>
            </a:pPr>
            <a:r>
              <a:rPr lang="ru-RU" sz="2800" dirty="0" smtClean="0"/>
              <a:t>       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 теперь обратимся к разным определениям слова «модель»   из нескольких источников и выберем наиболее точные характеристики (словосочетания, выражения).</a:t>
            </a:r>
          </a:p>
          <a:p>
            <a:pPr marL="596646" indent="-514350">
              <a:buNone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их основе постараемся дать  формулировку слова </a:t>
            </a:r>
            <a:r>
              <a:rPr lang="ru-RU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«Модель».</a:t>
            </a:r>
            <a:endParaRPr lang="ru-RU" sz="2800" u="sng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332656"/>
            <a:ext cx="7818072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Модель – это некий упрощенный объект, который отражает существенные особенности реального объекта, процесса или явления.</a:t>
            </a:r>
            <a:br>
              <a:rPr lang="ru-RU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21506" name="Picture 2" descr="http://zdorov56.ru/wp-content/uploads/2015/07/%D0%BA%D0%BB%D0%B5%D1%82%D0%BA%D0%B0.png"/>
          <p:cNvPicPr>
            <a:picLocks noChangeAspect="1" noChangeArrowheads="1"/>
          </p:cNvPicPr>
          <p:nvPr/>
        </p:nvPicPr>
        <p:blipFill>
          <a:blip r:embed="rId2" cstate="print"/>
          <a:srcRect l="1794" t="2381" r="3101" b="4762"/>
          <a:stretch>
            <a:fillRect/>
          </a:stretch>
        </p:blipFill>
        <p:spPr bwMode="auto">
          <a:xfrm>
            <a:off x="5004048" y="2780928"/>
            <a:ext cx="3816424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08" name="Picture 4" descr="https://www.lovethegarden.com/sites/default/files/styles/1600x620/public/images_and_media/listings_images/micro_plant_cells.jpeg?itok=CHllN7IL"/>
          <p:cNvPicPr>
            <a:picLocks noChangeAspect="1" noChangeArrowheads="1"/>
          </p:cNvPicPr>
          <p:nvPr/>
        </p:nvPicPr>
        <p:blipFill>
          <a:blip r:embed="rId3" cstate="print"/>
          <a:srcRect l="14091" t="4545" r="41875" b="2273"/>
          <a:stretch>
            <a:fillRect/>
          </a:stretch>
        </p:blipFill>
        <p:spPr bwMode="auto">
          <a:xfrm>
            <a:off x="1187624" y="2780928"/>
            <a:ext cx="3312368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699</TotalTime>
  <Words>830</Words>
  <Application>Microsoft Office PowerPoint</Application>
  <PresentationFormat>Экран (4:3)</PresentationFormat>
  <Paragraphs>104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Солнцестояние</vt:lpstr>
      <vt:lpstr>Приемы моделирования  как способ представления  результатов  на уроках биологии. </vt:lpstr>
      <vt:lpstr> Поднимаем настроение используя творчество! </vt:lpstr>
      <vt:lpstr>Слайд 3</vt:lpstr>
      <vt:lpstr>Модели бывают разные…</vt:lpstr>
      <vt:lpstr>Какие цели мы ставим для себя?  </vt:lpstr>
      <vt:lpstr>Каких результатов планируем достичь?  </vt:lpstr>
      <vt:lpstr>Что мы знаем о моделях?</vt:lpstr>
      <vt:lpstr>Работа с текстом</vt:lpstr>
      <vt:lpstr>Слайд 9</vt:lpstr>
      <vt:lpstr>Для чего применяются модели? </vt:lpstr>
      <vt:lpstr>Что такое моделирование? </vt:lpstr>
      <vt:lpstr>Что можно моделировать в биологии? </vt:lpstr>
      <vt:lpstr>  возникает  вопрос: Может лучше исследовать сам оригинал и не строить его модель?</vt:lpstr>
      <vt:lpstr>Информационные модели</vt:lpstr>
      <vt:lpstr>Выделим  этапы моделирования: </vt:lpstr>
      <vt:lpstr>Материальные объемные модели  – модели из различных материалов (пластилин)    </vt:lpstr>
      <vt:lpstr>Материальные модели  -  модель - аппликация   </vt:lpstr>
      <vt:lpstr>Информационные модели   Интеллект - карты (карты «ума», ментальные карты)</vt:lpstr>
      <vt:lpstr>Слайд 19</vt:lpstr>
      <vt:lpstr>В чем преимущества Интеллект - карт перед традиционными способами переработки информации (конспектирование  в виде текста, таблиц, графиков,  списков)? </vt:lpstr>
      <vt:lpstr> Построение Интеллект-карт.  </vt:lpstr>
      <vt:lpstr>Информационная  модель -  шпаргалка  для устного ответа (с ограниченным количеством слов, символов и цифр), выделением существенных признаков объекта </vt:lpstr>
      <vt:lpstr>Информационная словесно - знаковая модель  -  книжка- раскладушка (лепбук)с серией иллюстраций, схем  и пояснений   </vt:lpstr>
      <vt:lpstr>Игровое моделирование – составление и проигрывание ситуации или сценария на тему по ролям. </vt:lpstr>
      <vt:lpstr>Итак…</vt:lpstr>
      <vt:lpstr>Использование метода моделирования позволяет развивать: 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74</cp:revision>
  <dcterms:created xsi:type="dcterms:W3CDTF">2016-04-02T15:26:31Z</dcterms:created>
  <dcterms:modified xsi:type="dcterms:W3CDTF">2017-03-19T16:20:17Z</dcterms:modified>
</cp:coreProperties>
</file>