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71" r:id="rId4"/>
    <p:sldId id="258" r:id="rId5"/>
    <p:sldId id="259" r:id="rId6"/>
    <p:sldId id="260" r:id="rId7"/>
    <p:sldId id="261" r:id="rId8"/>
    <p:sldId id="262" r:id="rId9"/>
    <p:sldId id="277" r:id="rId10"/>
    <p:sldId id="273" r:id="rId11"/>
    <p:sldId id="276" r:id="rId12"/>
    <p:sldId id="274" r:id="rId13"/>
    <p:sldId id="272" r:id="rId14"/>
    <p:sldId id="280" r:id="rId15"/>
    <p:sldId id="278" r:id="rId16"/>
    <p:sldId id="268" r:id="rId17"/>
    <p:sldId id="269" r:id="rId18"/>
    <p:sldId id="281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D549-F88B-452C-928A-FD0A3422B74C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17DA-4C4E-4186-86CE-1B0FFF7D0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D549-F88B-452C-928A-FD0A3422B74C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17DA-4C4E-4186-86CE-1B0FFF7D0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D549-F88B-452C-928A-FD0A3422B74C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17DA-4C4E-4186-86CE-1B0FFF7D0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D549-F88B-452C-928A-FD0A3422B74C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17DA-4C4E-4186-86CE-1B0FFF7D0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D549-F88B-452C-928A-FD0A3422B74C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17DA-4C4E-4186-86CE-1B0FFF7D0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D549-F88B-452C-928A-FD0A3422B74C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17DA-4C4E-4186-86CE-1B0FFF7D0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D549-F88B-452C-928A-FD0A3422B74C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17DA-4C4E-4186-86CE-1B0FFF7D0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D549-F88B-452C-928A-FD0A3422B74C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17DA-4C4E-4186-86CE-1B0FFF7D0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D549-F88B-452C-928A-FD0A3422B74C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17DA-4C4E-4186-86CE-1B0FFF7D0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D549-F88B-452C-928A-FD0A3422B74C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17DA-4C4E-4186-86CE-1B0FFF7D0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D549-F88B-452C-928A-FD0A3422B74C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17DA-4C4E-4186-86CE-1B0FFF7D0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3D549-F88B-452C-928A-FD0A3422B74C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17DA-4C4E-4186-86CE-1B0FFF7D0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molbattle.ru/index.php?attachments/1-jpg.186431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molbattle.ru/index.php?attachments/6-jpg.186438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cs.livejournal.com/alex_777_70/pic/000yzxz5/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pics.livejournal.com/alex_777_70/pic/000yxfsh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.elar.ru/images/jitomir/6-2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Book Antiqua" pitchFamily="18" charset="0"/>
                <a:cs typeface="Aparajita" pitchFamily="34" charset="0"/>
              </a:rPr>
              <a:t/>
            </a:r>
            <a:br>
              <a:rPr lang="ru-RU" sz="2800" b="1" dirty="0" smtClean="0">
                <a:latin typeface="Book Antiqua" pitchFamily="18" charset="0"/>
                <a:cs typeface="Aparajita" pitchFamily="34" charset="0"/>
              </a:rPr>
            </a:br>
            <a:r>
              <a:rPr lang="ru-RU" sz="2800" b="1" dirty="0">
                <a:latin typeface="Book Antiqua" pitchFamily="18" charset="0"/>
                <a:cs typeface="Aparajita" pitchFamily="34" charset="0"/>
              </a:rPr>
              <a:t/>
            </a:r>
            <a:br>
              <a:rPr lang="ru-RU" sz="2800" b="1" dirty="0">
                <a:latin typeface="Book Antiqua" pitchFamily="18" charset="0"/>
                <a:cs typeface="Aparajita" pitchFamily="34" charset="0"/>
              </a:rPr>
            </a:br>
            <a:r>
              <a:rPr lang="ru-RU" sz="2800" b="1" dirty="0" smtClean="0">
                <a:latin typeface="Book Antiqua" pitchFamily="18" charset="0"/>
                <a:cs typeface="Aparajita" pitchFamily="34" charset="0"/>
              </a:rPr>
              <a:t/>
            </a:r>
            <a:br>
              <a:rPr lang="ru-RU" sz="2800" b="1" dirty="0" smtClean="0">
                <a:latin typeface="Book Antiqua" pitchFamily="18" charset="0"/>
                <a:cs typeface="Aparajita" pitchFamily="34" charset="0"/>
              </a:rPr>
            </a:br>
            <a:r>
              <a:rPr lang="ru-RU" sz="2800" b="1" dirty="0">
                <a:latin typeface="Book Antiqua" pitchFamily="18" charset="0"/>
                <a:cs typeface="Aparajita" pitchFamily="34" charset="0"/>
              </a:rPr>
              <a:t/>
            </a:r>
            <a:br>
              <a:rPr lang="ru-RU" sz="2800" b="1" dirty="0">
                <a:latin typeface="Book Antiqua" pitchFamily="18" charset="0"/>
                <a:cs typeface="Aparajita" pitchFamily="34" charset="0"/>
              </a:rPr>
            </a:br>
            <a:r>
              <a:rPr lang="ru-RU" sz="2800" b="1" dirty="0" smtClean="0">
                <a:latin typeface="Book Antiqua" pitchFamily="18" charset="0"/>
                <a:cs typeface="Aparajita" pitchFamily="34" charset="0"/>
              </a:rPr>
              <a:t>Патриотизм </a:t>
            </a:r>
            <a:r>
              <a:rPr lang="ru-RU" sz="2800" b="1" dirty="0">
                <a:latin typeface="Book Antiqua" pitchFamily="18" charset="0"/>
                <a:cs typeface="Aparajita" pitchFamily="34" charset="0"/>
              </a:rPr>
              <a:t>— это не значит только одна </a:t>
            </a:r>
            <a:r>
              <a:rPr lang="ru-RU" sz="2800" b="1" dirty="0" smtClean="0">
                <a:latin typeface="Book Antiqua" pitchFamily="18" charset="0"/>
                <a:cs typeface="Aparajita" pitchFamily="34" charset="0"/>
              </a:rPr>
              <a:t>любовь   к </a:t>
            </a:r>
            <a:r>
              <a:rPr lang="ru-RU" sz="2800" b="1" dirty="0">
                <a:latin typeface="Book Antiqua" pitchFamily="18" charset="0"/>
                <a:cs typeface="Aparajita" pitchFamily="34" charset="0"/>
              </a:rPr>
              <a:t>своей родине. </a:t>
            </a:r>
            <a:br>
              <a:rPr lang="ru-RU" sz="2800" b="1" dirty="0">
                <a:latin typeface="Book Antiqua" pitchFamily="18" charset="0"/>
                <a:cs typeface="Aparajita" pitchFamily="34" charset="0"/>
              </a:rPr>
            </a:br>
            <a:r>
              <a:rPr lang="ru-RU" sz="2800" b="1" dirty="0">
                <a:latin typeface="Book Antiqua" pitchFamily="18" charset="0"/>
                <a:cs typeface="Aparajita" pitchFamily="34" charset="0"/>
              </a:rPr>
              <a:t>             Это </a:t>
            </a:r>
            <a:r>
              <a:rPr lang="ru-RU" sz="2800" b="1" dirty="0" smtClean="0">
                <a:latin typeface="Book Antiqua" pitchFamily="18" charset="0"/>
                <a:cs typeface="Aparajita" pitchFamily="34" charset="0"/>
              </a:rPr>
              <a:t>гораздо </a:t>
            </a:r>
            <a:r>
              <a:rPr lang="ru-RU" sz="2800" b="1" dirty="0">
                <a:latin typeface="Book Antiqua" pitchFamily="18" charset="0"/>
                <a:cs typeface="Aparajita" pitchFamily="34" charset="0"/>
              </a:rPr>
              <a:t>больше... </a:t>
            </a:r>
            <a:r>
              <a:rPr lang="ru-RU" sz="2800" b="1" dirty="0" smtClean="0">
                <a:latin typeface="Book Antiqua" pitchFamily="18" charset="0"/>
                <a:cs typeface="Aparajita" pitchFamily="34" charset="0"/>
              </a:rPr>
              <a:t/>
            </a:r>
            <a:br>
              <a:rPr lang="ru-RU" sz="2800" b="1" dirty="0" smtClean="0">
                <a:latin typeface="Book Antiqua" pitchFamily="18" charset="0"/>
                <a:cs typeface="Aparajita" pitchFamily="34" charset="0"/>
              </a:rPr>
            </a:br>
            <a:r>
              <a:rPr lang="ru-RU" sz="2800" b="1" dirty="0" smtClean="0">
                <a:latin typeface="Book Antiqua" pitchFamily="18" charset="0"/>
                <a:cs typeface="Aparajita" pitchFamily="34" charset="0"/>
              </a:rPr>
              <a:t>Это </a:t>
            </a:r>
            <a:r>
              <a:rPr lang="ru-RU" sz="2800" b="1" dirty="0">
                <a:latin typeface="Book Antiqua" pitchFamily="18" charset="0"/>
                <a:cs typeface="Aparajita" pitchFamily="34" charset="0"/>
              </a:rPr>
              <a:t>— сознание своей неотъемлемости от родины и</a:t>
            </a:r>
            <a:br>
              <a:rPr lang="ru-RU" sz="2800" b="1" dirty="0">
                <a:latin typeface="Book Antiqua" pitchFamily="18" charset="0"/>
                <a:cs typeface="Aparajita" pitchFamily="34" charset="0"/>
              </a:rPr>
            </a:br>
            <a:r>
              <a:rPr lang="ru-RU" sz="2800" b="1" dirty="0">
                <a:latin typeface="Book Antiqua" pitchFamily="18" charset="0"/>
                <a:cs typeface="Aparajita" pitchFamily="34" charset="0"/>
              </a:rPr>
              <a:t>            неотъемлемое переживание вместе </a:t>
            </a:r>
            <a:r>
              <a:rPr lang="ru-RU" sz="2800" b="1" dirty="0" smtClean="0">
                <a:latin typeface="Book Antiqua" pitchFamily="18" charset="0"/>
                <a:cs typeface="Aparajita" pitchFamily="34" charset="0"/>
              </a:rPr>
              <a:t/>
            </a:r>
            <a:br>
              <a:rPr lang="ru-RU" sz="2800" b="1" dirty="0" smtClean="0">
                <a:latin typeface="Book Antiqua" pitchFamily="18" charset="0"/>
                <a:cs typeface="Aparajita" pitchFamily="34" charset="0"/>
              </a:rPr>
            </a:br>
            <a:r>
              <a:rPr lang="ru-RU" sz="2800" b="1" dirty="0" smtClean="0">
                <a:latin typeface="Book Antiqua" pitchFamily="18" charset="0"/>
                <a:cs typeface="Aparajita" pitchFamily="34" charset="0"/>
              </a:rPr>
              <a:t>с </a:t>
            </a:r>
            <a:r>
              <a:rPr lang="ru-RU" sz="2800" b="1" dirty="0">
                <a:latin typeface="Book Antiqua" pitchFamily="18" charset="0"/>
                <a:cs typeface="Aparajita" pitchFamily="34" charset="0"/>
              </a:rPr>
              <a:t>ней ее счастливых и ее несчастных дней. </a:t>
            </a:r>
            <a:br>
              <a:rPr lang="ru-RU" sz="2800" b="1" dirty="0">
                <a:latin typeface="Book Antiqua" pitchFamily="18" charset="0"/>
                <a:cs typeface="Aparajita" pitchFamily="34" charset="0"/>
              </a:rPr>
            </a:br>
            <a:r>
              <a:rPr lang="ru-RU" sz="2800" b="1" dirty="0" smtClean="0">
                <a:latin typeface="Book Antiqua" pitchFamily="18" charset="0"/>
                <a:cs typeface="Aparajita" pitchFamily="34" charset="0"/>
              </a:rPr>
              <a:t/>
            </a:r>
            <a:br>
              <a:rPr lang="ru-RU" sz="2800" b="1" dirty="0" smtClean="0">
                <a:latin typeface="Book Antiqua" pitchFamily="18" charset="0"/>
                <a:cs typeface="Aparajita" pitchFamily="34" charset="0"/>
              </a:rPr>
            </a:br>
            <a:r>
              <a:rPr lang="ru-RU" sz="2800" b="1" dirty="0">
                <a:latin typeface="Book Antiqua" pitchFamily="18" charset="0"/>
                <a:cs typeface="Aparajita" pitchFamily="34" charset="0"/>
              </a:rPr>
              <a:t/>
            </a:r>
            <a:br>
              <a:rPr lang="ru-RU" sz="2800" b="1" dirty="0">
                <a:latin typeface="Book Antiqua" pitchFamily="18" charset="0"/>
                <a:cs typeface="Aparajita" pitchFamily="34" charset="0"/>
              </a:rPr>
            </a:br>
            <a:r>
              <a:rPr lang="ru-RU" sz="2800" b="1" dirty="0" smtClean="0">
                <a:latin typeface="Book Antiqua" pitchFamily="18" charset="0"/>
                <a:cs typeface="Aparajita" pitchFamily="34" charset="0"/>
              </a:rPr>
              <a:t>Толстой </a:t>
            </a:r>
            <a:r>
              <a:rPr lang="ru-RU" sz="2800" b="1" dirty="0">
                <a:latin typeface="Book Antiqua" pitchFamily="18" charset="0"/>
                <a:cs typeface="Aparajita" pitchFamily="34" charset="0"/>
              </a:rPr>
              <a:t>А. Н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3. Священнослужители на фронтах Великой Отечественной войны.</a:t>
            </a:r>
            <a:endParaRPr lang="ru-RU" sz="3200" dirty="0"/>
          </a:p>
        </p:txBody>
      </p:sp>
      <p:pic>
        <p:nvPicPr>
          <p:cNvPr id="4" name="Содержимое 4" descr="&amp;Rcy;&amp;ucy;&amp;scy;&amp;scy;&amp;kcy;&amp;acy;&amp;yacy; &amp;Pcy;&amp;rcy;&amp;acy;&amp;vcy;&amp;ocy;&amp;scy;&amp;lcy;&amp;acy;&amp;vcy;&amp;ncy;&amp;acy;&amp;yacy; &amp;TScy;&amp;iecy;&amp;rcy;&amp;kcy;&amp;ocy;&amp;vcy;&amp;softcy; &amp;Ucy;&amp;scy;&amp;pcy;&amp;iecy;&amp;ncy;&amp;scy;&amp;kcy;&amp;icy;&amp;jcy; &amp;mcy;&amp;ucy;&amp;zhcy;&amp;scy;&amp;kcy;&amp;ocy;&amp;jcy; &amp;mcy;&amp;ocy;&amp;ncy;&amp;acy;&amp;scy;&amp;tcy;&amp;ycy;&amp;rcy;&amp;softcy; - &amp;Pcy;&amp;icy;&amp;mcy;&amp;iecy;&amp;ncy;, &amp;Pcy;&amp;acy;&amp;tcy;&amp;rcy;&amp;icy;&amp;acy;&amp;rcy;&amp;khcy; &amp;Mcy;&amp;ocy;&amp;scy;&amp;kcy;&amp;ocy;&amp;vcy;&amp;scy;&amp;kcy;&amp;icy;&amp;jcy; &amp;icy; &amp;vcy;&amp;scy;&amp;iecy;&amp;yacy; &amp;Rcy;&amp;ucy;&amp;scy;&amp;icy; (&amp;Icy;&amp;zcy;&amp;vcy;&amp;iecy;&amp;kcy;&amp;ocy;&amp;vcy; &amp;Scy;&amp;iecy;&amp;rcy;&amp;gcy;&amp;iecy;&amp;jcy; &amp;Mcy;&amp;icy;&amp;khcy;&amp;acy;&amp;jcy;&amp;lcy;&amp;ocy;&amp;vcy;&amp;icy;&amp;chcy;). &amp;CHcy;"/>
          <p:cNvPicPr>
            <a:picLocks noGrp="1"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228833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170080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Патриарх Пимен </a:t>
            </a:r>
          </a:p>
          <a:p>
            <a:r>
              <a:rPr lang="ru-RU" sz="2400" dirty="0" smtClean="0"/>
              <a:t>(Извеков Сергей Михайлович )</a:t>
            </a:r>
          </a:p>
          <a:p>
            <a:r>
              <a:rPr lang="ru-RU" sz="2000" dirty="0" smtClean="0"/>
              <a:t> Будущий патриарх Пимен, начал свой боевой путь заместителем командира роты и дослужился до звания майора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3. Священнослужители на фронтах Великой Отечественной войны.</a:t>
            </a:r>
            <a:endParaRPr lang="ru-RU" sz="3200" dirty="0"/>
          </a:p>
        </p:txBody>
      </p:sp>
      <p:pic>
        <p:nvPicPr>
          <p:cNvPr id="4" name="Содержимое 4" descr="1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988840"/>
            <a:ext cx="4900626" cy="3276000"/>
          </a:xfrm>
        </p:spPr>
      </p:pic>
      <p:sp>
        <p:nvSpPr>
          <p:cNvPr id="7" name="Прямоугольник 6"/>
          <p:cNvSpPr/>
          <p:nvPr/>
        </p:nvSpPr>
        <p:spPr>
          <a:xfrm>
            <a:off x="5292080" y="2348880"/>
            <a:ext cx="3851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Архимандрит </a:t>
            </a:r>
            <a:r>
              <a:rPr lang="ru-RU" sz="2400" dirty="0" err="1" smtClean="0"/>
              <a:t>Алипий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(Иван Михайлович Воронов               1914-1975 )</a:t>
            </a:r>
          </a:p>
          <a:p>
            <a:r>
              <a:rPr lang="ru-RU" dirty="0" smtClean="0"/>
              <a:t>Награжден Орденом Красной звезды, медалью За отвагу, несколькими медалями За боевые заслуги.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3. Священнослужители на фронтах Великой Отечественной войны.</a:t>
            </a:r>
            <a:endParaRPr lang="ru-RU" sz="3200" dirty="0"/>
          </a:p>
        </p:txBody>
      </p:sp>
      <p:pic>
        <p:nvPicPr>
          <p:cNvPr id="4" name="Содержимое 4" descr="6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09" y="1844824"/>
            <a:ext cx="4588952" cy="3204000"/>
          </a:xfrm>
        </p:spPr>
      </p:pic>
      <p:sp>
        <p:nvSpPr>
          <p:cNvPr id="5" name="Прямоугольник 4"/>
          <p:cNvSpPr/>
          <p:nvPr/>
        </p:nvSpPr>
        <p:spPr>
          <a:xfrm>
            <a:off x="4932040" y="2204864"/>
            <a:ext cx="4211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( Наталия Владимировна Малышева1921-2012)</a:t>
            </a:r>
          </a:p>
          <a:p>
            <a:r>
              <a:rPr lang="ru-RU" sz="2000" dirty="0" smtClean="0"/>
              <a:t>Принимала участие в боях на Курской дуге и под Сталинградом. В 2000 году приняла монашеский постриг с именем </a:t>
            </a:r>
            <a:r>
              <a:rPr lang="ru-RU" sz="2000" dirty="0" err="1" smtClean="0"/>
              <a:t>Адриана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3. Священнослужители на фронтах Великой Отечественной войны.</a:t>
            </a:r>
            <a:endParaRPr lang="ru-RU" sz="3200" dirty="0"/>
          </a:p>
        </p:txBody>
      </p:sp>
      <p:pic>
        <p:nvPicPr>
          <p:cNvPr id="4" name="Содержимое 4" descr="&amp;KHcy;&amp;rcy;&amp;acy;&amp;mcy; &amp;Scy;&amp;vcy;&amp;yacy;&amp;tcy;&amp;icy;&amp;tcy;&amp;iecy;&amp;lcy;&amp;yacy; &amp;Lcy;&amp;ucy;&amp;kcy;&amp;icy; &amp;Kcy;&amp;rcy;&amp;ycy;&amp;mcy;&amp;scy;&amp;kcy;&amp;ocy;&amp;gcy;&amp;ocy;, &amp;Icy;&amp;scy;&amp;pcy;&amp;ocy;&amp;vcy;&amp;iecy;&amp;dcy;&amp;ncy;&amp;icy;&amp;kcy;&amp;acy; - &quot;&amp;Scy;&amp;vcy;&amp;yacy;&amp;tcy;&amp;icy;&amp;tcy;&amp;iecy;&amp;lcy;&amp;softcy; &amp;Lcy;&amp;ucy;&amp;kcy;&amp;acy; (&amp;Vcy;&amp;ocy;&amp;jcy;&amp;ncy;&amp;ocy;-&amp;YAcy;&amp;scy;&amp;iecy;&amp;ncy;&amp;iecy;&amp;tscy;&amp;kcy;&amp;icy;&amp;jcy;): &amp;kcy;&amp;rcy;&amp;iecy;&amp;scy;&amp;tcy;&amp;ocy;&amp;mcy; &amp;icy; &amp;scy;&amp;kcy;&amp;acy;&amp;lcy;&amp;softcy;&amp;pcy;&amp;iecy;&amp;lcy;&amp;iecy;&amp;mcy;&quot;. &amp;Vcy;&amp;lcy;&amp;acy;&amp;dcy;&amp;icy;&amp;mcy;&amp;icy;&amp;rcy; &amp;Bcy;&amp;Ucy;&amp;Dcy;&amp;Acy;&amp;Ncy;&amp;Ocy;&amp;Vcy;, &amp;Scy;&amp;vcy;&amp;yacy;&amp;shchcy;&amp;iecy;&amp;ncy;&amp;n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700808"/>
            <a:ext cx="3286125" cy="4438650"/>
          </a:xfrm>
        </p:spPr>
      </p:pic>
      <p:sp>
        <p:nvSpPr>
          <p:cNvPr id="5" name="Прямоугольник 4"/>
          <p:cNvSpPr/>
          <p:nvPr/>
        </p:nvSpPr>
        <p:spPr>
          <a:xfrm>
            <a:off x="3995936" y="1916832"/>
            <a:ext cx="48965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Святитель Лука </a:t>
            </a:r>
          </a:p>
          <a:p>
            <a:r>
              <a:rPr lang="ru-RU" sz="2400" dirty="0" smtClean="0"/>
              <a:t>(В.Ф. </a:t>
            </a:r>
            <a:r>
              <a:rPr lang="ru-RU" sz="2400" dirty="0" err="1" smtClean="0"/>
              <a:t>Войно</a:t>
            </a:r>
            <a:r>
              <a:rPr lang="ru-RU" sz="2400" dirty="0" smtClean="0"/>
              <a:t>- </a:t>
            </a:r>
            <a:r>
              <a:rPr lang="ru-RU" sz="2400" dirty="0" err="1" smtClean="0"/>
              <a:t>Ясеневский</a:t>
            </a:r>
            <a:r>
              <a:rPr lang="ru-RU" sz="2400" dirty="0" smtClean="0"/>
              <a:t> ) </a:t>
            </a:r>
          </a:p>
          <a:p>
            <a:r>
              <a:rPr lang="ru-RU" dirty="0" smtClean="0"/>
              <a:t>Участник Русско-японской войны.  Один из талантливейших хирургов своего времени, доктор медицинских наук, профессор хирургии.  С началом войны Валентин Феликсович предложил свой опыт  для лечения воинов Советской Армии.</a:t>
            </a:r>
          </a:p>
          <a:p>
            <a:r>
              <a:rPr lang="ru-RU" dirty="0" smtClean="0"/>
              <a:t>  В 1945 году  был удостоен медали « За доблестный труд в Великой Отечественной войне.</a:t>
            </a:r>
          </a:p>
          <a:p>
            <a:r>
              <a:rPr lang="ru-RU" dirty="0" smtClean="0"/>
              <a:t>В 2000 году  причислен к лику святых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4. Патриотическое служение  на оккупированных территориях . </a:t>
            </a:r>
            <a:endParaRPr lang="ru-RU" sz="3600" dirty="0"/>
          </a:p>
        </p:txBody>
      </p:sp>
      <p:pic>
        <p:nvPicPr>
          <p:cNvPr id="4" name="Содержимое 3" descr="171327-54a9f409d0db9e755b1185c364e1a3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484784"/>
            <a:ext cx="3937500" cy="2520000"/>
          </a:xfrm>
          <a:prstGeom prst="rect">
            <a:avLst/>
          </a:prstGeom>
        </p:spPr>
      </p:pic>
      <p:pic>
        <p:nvPicPr>
          <p:cNvPr id="5" name="Рисунок 4" descr="171323-4264e9313efc5c06975bdc6b52c986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3906972" cy="2520000"/>
          </a:xfrm>
          <a:prstGeom prst="rect">
            <a:avLst/>
          </a:prstGeom>
        </p:spPr>
      </p:pic>
      <p:pic>
        <p:nvPicPr>
          <p:cNvPr id="1026" name="Picture 2" descr="s640x480">
            <a:hlinkClick r:id="rId4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77072"/>
            <a:ext cx="3852000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000yzxz5">
            <a:hlinkClick r:id="rId6"/>
          </p:cNvPr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4077072"/>
            <a:ext cx="3852000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Церковные иерархи награжденные медалью За оборону Мосвк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052736"/>
            <a:ext cx="6240000" cy="4680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Многие представители православного духовенства принимали участие в боевых действиях и были награждены орденами и медалями.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73325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Постановлением Моссовета от 19 сентября 1944 года и от 19 сентября 1945 года около двадцати священников московских и тульских церквей были награждены медалями «За оборону Москвы».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1"/>
            <a:ext cx="7772400" cy="1152127"/>
          </a:xfrm>
        </p:spPr>
        <p:txBody>
          <a:bodyPr>
            <a:normAutofit/>
          </a:bodyPr>
          <a:lstStyle/>
          <a:p>
            <a:r>
              <a:rPr lang="ru-RU" sz="3200" dirty="0"/>
              <a:t>5. Благотворительная деятельность  русской православной церкви.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792088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«Гоните ненавистного врага из нашей Великой Руси. Пусть славное имя Дмитрия Донского ведет нас на битву за священную русскую землю. Вперед, к победе, братья-воины!»</a:t>
            </a:r>
          </a:p>
          <a:p>
            <a:r>
              <a:rPr lang="ru-RU" dirty="0">
                <a:solidFill>
                  <a:schemeClr val="tx1"/>
                </a:solidFill>
              </a:rPr>
              <a:t>30 декабря 1942 года Патриарший Местоблюститель митрополит Сергий</a:t>
            </a:r>
          </a:p>
          <a:p>
            <a:endParaRPr lang="ru-RU" dirty="0"/>
          </a:p>
        </p:txBody>
      </p:sp>
      <p:pic>
        <p:nvPicPr>
          <p:cNvPr id="5" name="Рисунок 4" descr="tank_column-dmitry_donskoy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4376901" cy="2880000"/>
          </a:xfrm>
          <a:prstGeom prst="rect">
            <a:avLst/>
          </a:prstGeom>
        </p:spPr>
      </p:pic>
      <p:pic>
        <p:nvPicPr>
          <p:cNvPr id="7" name="Содержимое 4" descr="http://pobeda.elar.ru/images/jitomir/6-2s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16016" y="1556792"/>
            <a:ext cx="4266659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2400" cy="108011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5. Благотворительная деятельность  русской православной церкви.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7920880" cy="396044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Русская церковь с помощью верующих с 1941 по 1943 год в фонд обороны внесла 200 миллионов рублей, а к концу войны сумма увеличилась до 300 миллионов рублей.</a:t>
            </a:r>
          </a:p>
          <a:p>
            <a:r>
              <a:rPr lang="ru-RU" dirty="0">
                <a:solidFill>
                  <a:schemeClr val="tx1"/>
                </a:solidFill>
              </a:rPr>
              <a:t>По предложению митрополита Алексия(Симанского) уже 23 июня приходы Ленинграда начали сбор пожертвований  на оборону. К концу 1941 года было собрано 2 миллиона 144 тысячи рублей. Всего верующие ленинградцы за 1942 год собрали 1485 тысяч рублей, а за 1943- 5051 тысяч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196752"/>
            <a:ext cx="5482952" cy="5256584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5500" dirty="0" smtClean="0"/>
              <a:t>9 мая 1945 года</a:t>
            </a:r>
          </a:p>
          <a:p>
            <a:pPr>
              <a:buNone/>
            </a:pPr>
            <a:r>
              <a:rPr lang="ru-RU" dirty="0" smtClean="0"/>
              <a:t>           </a:t>
            </a:r>
            <a:r>
              <a:rPr lang="ru-RU" sz="4500" dirty="0" smtClean="0"/>
              <a:t>«Мы уверенно и терпеливо ждали этого радостного дня Господня, – дня, в который изрек Господь праведный суд Свой над злейшими врагами человечества, – и Православная Русь, после беспримерных бранных подвигов, после неимоверного напряжения всех сил народа, вставшего как один человек на защиту Родины и не щадившего и самой жизни ради спасения Отечества, – ныне предстоит Господу сил в молитве, благодарно взывая к Самому Источнику побед и мира за Его небесную помощь в годину брани, за радость победы и за дарование мира всему миру. </a:t>
            </a:r>
            <a:r>
              <a:rPr lang="ru-RU" sz="5500" b="1" dirty="0" smtClean="0"/>
              <a:t>Но только ли сознание радости несет победа? Она несет также сознание обязанности, сознание долга, сознание ответственности за настоящее и будущее, сознание необходимости усилить труд, чтобы закрепить победу, чтобы сделать её плодотворной, чтобы залечить раны, нанесенные войной. Много еще предстоит нам трудного дела, но мы теперь можем дышать свободно и радостно приняться за труд, – тяжелый, но созидательный.»                                             </a:t>
            </a:r>
          </a:p>
          <a:p>
            <a:pPr>
              <a:buNone/>
            </a:pPr>
            <a:r>
              <a:rPr lang="ru-RU" sz="5500" dirty="0" smtClean="0"/>
              <a:t>        </a:t>
            </a:r>
          </a:p>
          <a:p>
            <a:pPr>
              <a:buNone/>
            </a:pPr>
            <a:r>
              <a:rPr lang="ru-RU" sz="5500" dirty="0" smtClean="0"/>
              <a:t>                                                        Патриарх Алексий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Patriarch-Alexius_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3352320" cy="51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Использованные источники: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1.http://biofile.ru/his/32578.html</a:t>
            </a:r>
          </a:p>
          <a:p>
            <a:pPr>
              <a:buNone/>
            </a:pPr>
            <a:r>
              <a:rPr lang="ru-RU" dirty="0" smtClean="0"/>
              <a:t>2.http://www.orthedu.ru/ch-hist/1465-10.html</a:t>
            </a:r>
          </a:p>
          <a:p>
            <a:pPr>
              <a:buNone/>
            </a:pPr>
            <a:r>
              <a:rPr lang="ru-RU" dirty="0" smtClean="0"/>
              <a:t>3. http://www.orthedu.ru/ch-hist/11338-russkaya-pravoslavnaya-cerkov-v-gody-velikoy-otechestvennoy-voyny-1941-1945-gg.html</a:t>
            </a:r>
          </a:p>
          <a:p>
            <a:pPr>
              <a:buNone/>
            </a:pPr>
            <a:r>
              <a:rPr lang="ru-RU" dirty="0" smtClean="0"/>
              <a:t>4. http://www.librero.ru/noosphere/patriot</a:t>
            </a:r>
          </a:p>
          <a:p>
            <a:pPr>
              <a:buNone/>
            </a:pPr>
            <a:r>
              <a:rPr lang="ru-RU" dirty="0" smtClean="0"/>
              <a:t>5</a:t>
            </a:r>
            <a:r>
              <a:rPr lang="ru-RU" dirty="0" smtClean="0"/>
              <a:t>. </a:t>
            </a:r>
            <a:r>
              <a:rPr lang="ru-RU" dirty="0" smtClean="0"/>
              <a:t>http://spbda.ru/publications/m-v-shkarovskiy-patrioticheskaya-deyatelnost-russkoy-pravoslavnoy-cerkvi-v-gody-velikoy-otechestvennoy-voyny/</a:t>
            </a:r>
          </a:p>
          <a:p>
            <a:pPr>
              <a:buNone/>
            </a:pPr>
            <a:r>
              <a:rPr lang="ru-RU" dirty="0" smtClean="0"/>
              <a:t>6. </a:t>
            </a:r>
            <a:r>
              <a:rPr lang="ru-RU" dirty="0" smtClean="0"/>
              <a:t>http://diplomba.ru/work/83581</a:t>
            </a:r>
          </a:p>
          <a:p>
            <a:pPr>
              <a:buNone/>
            </a:pPr>
            <a:r>
              <a:rPr lang="ru-RU" dirty="0" smtClean="0"/>
              <a:t>7. </a:t>
            </a:r>
            <a:r>
              <a:rPr lang="ru-RU" dirty="0" smtClean="0"/>
              <a:t>http://www.polkmoskva.ru/articles/other/patrioticheskaya-deyatelnost-russkoy-pravoslavnoy-tserkvi-v-gody-velikoy-otechestvennoy-voyny/</a:t>
            </a:r>
          </a:p>
          <a:p>
            <a:pPr>
              <a:buNone/>
            </a:pPr>
            <a:r>
              <a:rPr lang="ru-RU" dirty="0" smtClean="0"/>
              <a:t>8. </a:t>
            </a:r>
            <a:r>
              <a:rPr lang="ru-RU" dirty="0" smtClean="0"/>
              <a:t>http://cheloveknauka.com/sovetskoe-gosudarstvo-i-deyatelnost-russkoy-pravoslavnoy-tserkvi-v-period-velikoy-otechestvennoy-voyny</a:t>
            </a:r>
          </a:p>
          <a:p>
            <a:pPr>
              <a:buNone/>
            </a:pPr>
            <a:r>
              <a:rPr lang="ru-RU" dirty="0" smtClean="0"/>
              <a:t>9</a:t>
            </a:r>
            <a:r>
              <a:rPr lang="ru-RU" dirty="0" smtClean="0"/>
              <a:t>.http</a:t>
            </a:r>
            <a:r>
              <a:rPr lang="ru-RU" dirty="0" smtClean="0"/>
              <a:t>://hranitel-slov.livejournal.com/19526.html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Патриотическое служение Русской Православной Церкви в годы Великой Отечественной войны.</a:t>
            </a:r>
            <a:endParaRPr lang="ru-RU" sz="4000" dirty="0"/>
          </a:p>
        </p:txBody>
      </p:sp>
      <p:pic>
        <p:nvPicPr>
          <p:cNvPr id="5" name="Содержимое 4" descr="31949030_Y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04864"/>
            <a:ext cx="3610284" cy="4320000"/>
          </a:xfrm>
          <a:prstGeom prst="rect">
            <a:avLst/>
          </a:prstGeom>
        </p:spPr>
      </p:pic>
      <p:pic>
        <p:nvPicPr>
          <p:cNvPr id="6" name="Рисунок 5" descr="Geller_jo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204864"/>
            <a:ext cx="5592537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412776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Положение православной церкви   накануне Великой Отечественной войны.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Обращение митрополита Сергия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3.Священнослужители на фронтах Великой Отечественной войны.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Патриотическое служение  на оккупированных территориях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Благотворительная деятельность  русской православной церкви.                                      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Заключение  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1. Положение православной церкви   накануне В.О.В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949280"/>
            <a:ext cx="6400800" cy="7200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Храм Христа Спасителя. В Москве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Untitled-7_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196752"/>
            <a:ext cx="6139929" cy="4680000"/>
          </a:xfrm>
          <a:prstGeom prst="rect">
            <a:avLst/>
          </a:prstGeom>
        </p:spPr>
      </p:pic>
      <p:pic>
        <p:nvPicPr>
          <p:cNvPr id="4" name="Рисунок 3" descr="No1963_HH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96752"/>
            <a:ext cx="3436429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122413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1. Положение православной церкви   накануне В.О.В.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848872" cy="410445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В 1937 году было арестовано 132 900 православных священнослужителей,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из </a:t>
            </a:r>
            <a:r>
              <a:rPr lang="ru-RU" dirty="0">
                <a:solidFill>
                  <a:schemeClr val="tx1"/>
                </a:solidFill>
              </a:rPr>
              <a:t>которых 85 300 были расстреляны.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К </a:t>
            </a:r>
            <a:r>
              <a:rPr lang="ru-RU" dirty="0">
                <a:solidFill>
                  <a:schemeClr val="tx1"/>
                </a:solidFill>
              </a:rPr>
              <a:t>1939 г. по всей стране оставалось незакрытыми около 100 храмов из 60000 действующих в 1917 г.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>
                <a:solidFill>
                  <a:schemeClr val="tx1"/>
                </a:solidFill>
              </a:rPr>
              <a:t>свободе пребывали только 4 правящих архиерея.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    На территории бывшей РСФСР в 25 областях не осталось ни одного действующего храма, а в 20 областях их осталось от 1 до 5.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2. Обращение митрополита Сергия 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1268760"/>
            <a:ext cx="5688632" cy="4514056"/>
          </a:xfrm>
        </p:spPr>
        <p:txBody>
          <a:bodyPr>
            <a:normAutofit fontScale="40000" lnSpcReduction="20000"/>
          </a:bodyPr>
          <a:lstStyle/>
          <a:p>
            <a:r>
              <a:rPr lang="ru-RU" sz="8600" dirty="0">
                <a:solidFill>
                  <a:schemeClr val="tx1"/>
                </a:solidFill>
              </a:rPr>
              <a:t>22 июня 1941.</a:t>
            </a:r>
          </a:p>
          <a:p>
            <a:r>
              <a:rPr lang="ru-RU" sz="5000" dirty="0">
                <a:solidFill>
                  <a:schemeClr val="tx1"/>
                </a:solidFill>
              </a:rPr>
              <a:t>«Жалкие потомки врагов православного христианства хотят ещё раз попытаться поставить народ наш на колени пред неправдой, голым насилием принудить его пожертвовать благом и целостью родины, кровными заветами любви к своему отечеству. Но не первый раз приходится русскому народу выдерживать такие испытания. С </a:t>
            </a:r>
            <a:r>
              <a:rPr lang="ru-RU" sz="5000" dirty="0" err="1">
                <a:solidFill>
                  <a:schemeClr val="tx1"/>
                </a:solidFill>
              </a:rPr>
              <a:t>Божиею</a:t>
            </a:r>
            <a:r>
              <a:rPr lang="ru-RU" sz="5000" dirty="0">
                <a:solidFill>
                  <a:schemeClr val="tx1"/>
                </a:solidFill>
              </a:rPr>
              <a:t> помощью и на сей раз он развеет в прах фашистскую вражескую силу. Наши предки не падали духом и при худшем положении, потому что помнили не о личных опасностях и выгодах, а о священном своем долге пред родиной и верой, и выходили победителями…»</a:t>
            </a:r>
          </a:p>
          <a:p>
            <a:r>
              <a:rPr lang="ru-RU" sz="6000" dirty="0">
                <a:solidFill>
                  <a:schemeClr val="tx1"/>
                </a:solidFill>
              </a:rPr>
              <a:t>Митрополит Сергий ( </a:t>
            </a:r>
            <a:r>
              <a:rPr lang="ru-RU" sz="6000" dirty="0" err="1">
                <a:solidFill>
                  <a:schemeClr val="tx1"/>
                </a:solidFill>
              </a:rPr>
              <a:t>Страгородский</a:t>
            </a:r>
            <a:r>
              <a:rPr lang="ru-RU" sz="6000" dirty="0">
                <a:solidFill>
                  <a:schemeClr val="tx1"/>
                </a:solidFill>
              </a:rPr>
              <a:t>)</a:t>
            </a:r>
          </a:p>
          <a:p>
            <a:endParaRPr lang="ru-RU" dirty="0"/>
          </a:p>
        </p:txBody>
      </p:sp>
      <p:pic>
        <p:nvPicPr>
          <p:cNvPr id="5" name="Рисунок 4" descr="mitr_ser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1412775"/>
            <a:ext cx="2717420" cy="42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2. Обращение митрополита Сергия 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412776"/>
            <a:ext cx="6984776" cy="42260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Работа с </a:t>
            </a:r>
            <a:r>
              <a:rPr lang="ru-RU" dirty="0" smtClean="0">
                <a:solidFill>
                  <a:schemeClr val="tx1"/>
                </a:solidFill>
              </a:rPr>
              <a:t>текстом     Обращения  </a:t>
            </a:r>
            <a:r>
              <a:rPr lang="ru-RU" dirty="0">
                <a:solidFill>
                  <a:schemeClr val="tx1"/>
                </a:solidFill>
              </a:rPr>
              <a:t>митрополита Сергия (</a:t>
            </a:r>
            <a:r>
              <a:rPr lang="ru-RU" dirty="0" err="1">
                <a:solidFill>
                  <a:schemeClr val="tx1"/>
                </a:solidFill>
              </a:rPr>
              <a:t>Страгородского</a:t>
            </a:r>
            <a:r>
              <a:rPr lang="ru-RU" dirty="0">
                <a:solidFill>
                  <a:schemeClr val="tx1"/>
                </a:solidFill>
              </a:rPr>
              <a:t>)                                                      22 июня 1941 года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Прочитайте текст и ответе на вопросы: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1. Какой характер носило обращение  митрополита Сергия?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2. К кому обращается митрополит  Сергий?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3. К чему </a:t>
            </a:r>
            <a:r>
              <a:rPr lang="ru-RU" dirty="0" smtClean="0">
                <a:solidFill>
                  <a:schemeClr val="tx1"/>
                </a:solidFill>
              </a:rPr>
              <a:t>призывает  </a:t>
            </a:r>
            <a:r>
              <a:rPr lang="ru-RU" dirty="0">
                <a:solidFill>
                  <a:schemeClr val="tx1"/>
                </a:solidFill>
              </a:rPr>
              <a:t>митрополит Сергий?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93610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3. Священнослужители на фронтах Великой Отечественной войны.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1340768"/>
            <a:ext cx="4960640" cy="5112568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Воззвание митрополита Сергия, произнесенное 26 июня 1941 года  в Богоявленском соборе Москвы: </a:t>
            </a:r>
          </a:p>
          <a:p>
            <a:r>
              <a:rPr 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На морских кораблях иногда подается зычная команда: «Всех наверх!» Это значит, кораблю угрожает морская стихия, управление кораблем требует совместной работы всех, кто находится на нем. И вот по этой команде все выбегают на верхнюю палубу, каждый к своему месту. И  там спешат делать, что от каждого требуется, пока не пройдет жгучий момент и корабль будет по- прежнему спокойно и уверенно продолжать свое плавание. Нечто подобное, только в неизмеримо большей степени , переживаем и мы сейчас.  </a:t>
            </a:r>
            <a:r>
              <a:rPr lang="ru-RU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Мрачная  и дикая стихия угрожает стране. Родина наша в опасности, и она созывает нас : все в ряды, все на защиту родной земли, ее исторических святынь, ее независимости от чужеземного  порабощения. Господь нам дарует победу». </a:t>
            </a:r>
          </a:p>
        </p:txBody>
      </p:sp>
      <p:pic>
        <p:nvPicPr>
          <p:cNvPr id="6" name="Рисунок 5" descr="12573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3519127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3. Священнослужители на фронтах Великой Отечественной войны.</a:t>
            </a:r>
            <a:endParaRPr lang="ru-RU" sz="3200" dirty="0"/>
          </a:p>
        </p:txBody>
      </p:sp>
      <p:pic>
        <p:nvPicPr>
          <p:cNvPr id="4" name="Содержимое 3" descr="1361825358_12023956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7228386" cy="482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921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 Патриотизм — это не значит только одна любовь   к своей родине.               Это гораздо больше...  Это — сознание своей неотъемлемости от родины и             неотъемлемое переживание вместе  с ней ее счастливых и ее несчастных дней.    Толстой А. Н </vt:lpstr>
      <vt:lpstr>Патриотическое служение Русской Православной Церкви в годы Великой Отечественной войны.</vt:lpstr>
      <vt:lpstr>Слайд 3</vt:lpstr>
      <vt:lpstr>1. Положение православной церкви   накануне В.О.В. </vt:lpstr>
      <vt:lpstr>1. Положение православной церкви   накануне В.О.В.</vt:lpstr>
      <vt:lpstr>2. Обращение митрополита Сергия . </vt:lpstr>
      <vt:lpstr>2. Обращение митрополита Сергия .</vt:lpstr>
      <vt:lpstr>3. Священнослужители на фронтах Великой Отечественной войны.  </vt:lpstr>
      <vt:lpstr>3. Священнослужители на фронтах Великой Отечественной войны.</vt:lpstr>
      <vt:lpstr>3. Священнослужители на фронтах Великой Отечественной войны.</vt:lpstr>
      <vt:lpstr>3. Священнослужители на фронтах Великой Отечественной войны.</vt:lpstr>
      <vt:lpstr>3. Священнослужители на фронтах Великой Отечественной войны.</vt:lpstr>
      <vt:lpstr>3. Священнослужители на фронтах Великой Отечественной войны.</vt:lpstr>
      <vt:lpstr>4. Патриотическое служение  на оккупированных территориях . </vt:lpstr>
      <vt:lpstr>Слайд 15</vt:lpstr>
      <vt:lpstr>5. Благотворительная деятельность  русской православной церкви.</vt:lpstr>
      <vt:lpstr>5. Благотворительная деятельность  русской православной церкви.</vt:lpstr>
      <vt:lpstr>6. Заключение</vt:lpstr>
      <vt:lpstr>Использованные источники: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служение Русской Православной Церкви в годы Великой Отечественной войны.</dc:title>
  <dc:creator>Пользователь</dc:creator>
  <cp:lastModifiedBy>Пользователь</cp:lastModifiedBy>
  <cp:revision>46</cp:revision>
  <dcterms:created xsi:type="dcterms:W3CDTF">2016-11-17T14:21:22Z</dcterms:created>
  <dcterms:modified xsi:type="dcterms:W3CDTF">2017-03-09T11:23:18Z</dcterms:modified>
</cp:coreProperties>
</file>