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56" r:id="rId2"/>
    <p:sldId id="261" r:id="rId3"/>
    <p:sldId id="300" r:id="rId4"/>
    <p:sldId id="314" r:id="rId5"/>
    <p:sldId id="313" r:id="rId6"/>
    <p:sldId id="299" r:id="rId7"/>
    <p:sldId id="274" r:id="rId8"/>
    <p:sldId id="271" r:id="rId9"/>
    <p:sldId id="294" r:id="rId10"/>
    <p:sldId id="278" r:id="rId11"/>
    <p:sldId id="279" r:id="rId12"/>
    <p:sldId id="312" r:id="rId13"/>
    <p:sldId id="290" r:id="rId14"/>
    <p:sldId id="288" r:id="rId15"/>
    <p:sldId id="289" r:id="rId16"/>
    <p:sldId id="305" r:id="rId17"/>
    <p:sldId id="301" r:id="rId18"/>
    <p:sldId id="292" r:id="rId19"/>
    <p:sldId id="306" r:id="rId20"/>
    <p:sldId id="282" r:id="rId21"/>
    <p:sldId id="281" r:id="rId22"/>
    <p:sldId id="296" r:id="rId23"/>
    <p:sldId id="293" r:id="rId24"/>
    <p:sldId id="309" r:id="rId25"/>
    <p:sldId id="285" r:id="rId26"/>
    <p:sldId id="297" r:id="rId27"/>
    <p:sldId id="310" r:id="rId28"/>
    <p:sldId id="304" r:id="rId29"/>
    <p:sldId id="30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82F2FE"/>
    <a:srgbClr val="00FFFF"/>
    <a:srgbClr val="C1ECF9"/>
    <a:srgbClr val="BCF6FE"/>
    <a:srgbClr val="FDA80F"/>
    <a:srgbClr val="00FF99"/>
    <a:srgbClr val="48F420"/>
    <a:srgbClr val="FF66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0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3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CFB30C-BD85-4F02-BB32-50F260AEA3C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ECC6D4-162F-419A-A1CB-2267F4895844}" type="pres">
      <dgm:prSet presAssocID="{10CFB30C-BD85-4F02-BB32-50F260AEA3C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049956B-A8BF-4D8E-B131-C0C35B6DE8E4}" type="presOf" srcId="{10CFB30C-BD85-4F02-BB32-50F260AEA3CF}" destId="{58ECC6D4-162F-419A-A1CB-2267F4895844}" srcOrd="0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297043-5A16-4662-B996-191E9C8FA0C0}" type="doc">
      <dgm:prSet loTypeId="urn:microsoft.com/office/officeart/2005/8/layout/h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C8F6DAF-15F9-4163-BCC5-85263A2F2626}">
      <dgm:prSet phldrT="[Текст]" custT="1"/>
      <dgm:spPr>
        <a:solidFill>
          <a:srgbClr val="00FF99"/>
        </a:solidFill>
      </dgm:spPr>
      <dgm:t>
        <a:bodyPr/>
        <a:lstStyle/>
        <a:p>
          <a:r>
            <a:rPr lang="ru-RU" sz="3200" b="1" dirty="0" smtClean="0">
              <a:ln>
                <a:noFill/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rPr>
            <a:t>Этапы  тематического проекта</a:t>
          </a:r>
          <a:endParaRPr lang="ru-RU" sz="3200" b="1" dirty="0">
            <a:ln>
              <a:noFill/>
            </a:ln>
            <a:solidFill>
              <a:srgbClr val="FF0000"/>
            </a:solidFill>
            <a:effectLst>
              <a:glow rad="101600">
                <a:schemeClr val="bg1">
                  <a:alpha val="60000"/>
                </a:schemeClr>
              </a:glo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914EBB-FB69-42AB-9CE1-52F04F70AE2C}" type="parTrans" cxnId="{2E5CCAC0-EB63-46DA-82E3-BEDEE0EB727F}">
      <dgm:prSet/>
      <dgm:spPr/>
      <dgm:t>
        <a:bodyPr/>
        <a:lstStyle/>
        <a:p>
          <a:endParaRPr lang="ru-RU"/>
        </a:p>
      </dgm:t>
    </dgm:pt>
    <dgm:pt modelId="{17384FEB-FC3A-4119-98D0-E36600D89C75}" type="sibTrans" cxnId="{2E5CCAC0-EB63-46DA-82E3-BEDEE0EB727F}">
      <dgm:prSet/>
      <dgm:spPr/>
      <dgm:t>
        <a:bodyPr/>
        <a:lstStyle/>
        <a:p>
          <a:endParaRPr lang="ru-RU"/>
        </a:p>
      </dgm:t>
    </dgm:pt>
    <dgm:pt modelId="{0F3672DC-4524-4654-BEF9-4CE293F6EF00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</a:p>
        <a:p>
          <a:pPr algn="ctr"/>
          <a:endParaRPr lang="ru-RU" sz="2000" b="1" dirty="0" smtClean="0">
            <a:effectLst>
              <a:glow rad="101600">
                <a:schemeClr val="bg1">
                  <a:alpha val="60000"/>
                </a:schemeClr>
              </a:glow>
            </a:effectLst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ru-RU" sz="2000" b="1" dirty="0" smtClean="0">
              <a:ln w="3175">
                <a:noFill/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rPr>
            <a:t>Ознакомительный</a:t>
          </a:r>
        </a:p>
        <a:p>
          <a:pPr algn="ctr"/>
          <a:r>
            <a:rPr lang="ru-RU" sz="2000" b="1" dirty="0" smtClean="0">
              <a:ln w="3175">
                <a:noFill/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rPr>
            <a:t>этап</a:t>
          </a:r>
        </a:p>
        <a:p>
          <a:pPr algn="l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* рассказ воспитателя </a:t>
          </a:r>
        </a:p>
        <a:p>
          <a:pPr algn="l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* беседа                                               (2-3 понятия)</a:t>
          </a:r>
        </a:p>
        <a:p>
          <a:pPr algn="l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* работа с иллюстрациями</a:t>
          </a:r>
        </a:p>
        <a:p>
          <a:pPr algn="l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* игры</a:t>
          </a:r>
        </a:p>
        <a:p>
          <a:pPr algn="l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* разучивание стихотворения</a:t>
          </a:r>
        </a:p>
        <a:p>
          <a:pPr algn="l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* чтение пословиц, поговорок</a:t>
          </a:r>
        </a:p>
        <a:p>
          <a:pPr algn="l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* слушание музыки</a:t>
          </a:r>
        </a:p>
        <a:p>
          <a:pPr algn="l"/>
          <a:endParaRPr lang="ru-RU" sz="16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ru-RU" sz="16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EB0D01-7319-4733-8DD9-BB88A317930B}" type="parTrans" cxnId="{25CCCEB4-76F5-44FE-ACDA-E316CA19CDA8}">
      <dgm:prSet/>
      <dgm:spPr/>
      <dgm:t>
        <a:bodyPr/>
        <a:lstStyle/>
        <a:p>
          <a:endParaRPr lang="ru-RU"/>
        </a:p>
      </dgm:t>
    </dgm:pt>
    <dgm:pt modelId="{99A3E207-D080-4FB6-A20E-8AA1B1DF5CC2}" type="sibTrans" cxnId="{25CCCEB4-76F5-44FE-ACDA-E316CA19CDA8}">
      <dgm:prSet/>
      <dgm:spPr/>
      <dgm:t>
        <a:bodyPr/>
        <a:lstStyle/>
        <a:p>
          <a:endParaRPr lang="ru-RU"/>
        </a:p>
      </dgm:t>
    </dgm:pt>
    <dgm:pt modelId="{283BF4DB-29F7-4334-9080-EC82FA8E3D1D}">
      <dgm:prSet phldrT="[Текст]" custT="1"/>
      <dgm:spPr/>
      <dgm:t>
        <a:bodyPr/>
        <a:lstStyle/>
        <a:p>
          <a:pPr algn="ctr"/>
          <a:endParaRPr lang="ru-RU" sz="24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ru-RU" sz="2000" b="1" dirty="0" smtClean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rPr>
            <a:t>Аналитический </a:t>
          </a:r>
        </a:p>
        <a:p>
          <a:pPr algn="ctr"/>
          <a:r>
            <a:rPr lang="ru-RU" sz="2000" b="1" dirty="0" smtClean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rPr>
            <a:t>этап</a:t>
          </a:r>
        </a:p>
        <a:p>
          <a:pPr algn="l"/>
          <a:r>
            <a:rPr lang="ru-RU" sz="2400" b="1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чтение рассказов</a:t>
          </a:r>
        </a:p>
        <a:p>
          <a:pPr algn="l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* обсуждение прочитанного</a:t>
          </a:r>
        </a:p>
        <a:p>
          <a:pPr algn="l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* составление рассказа по картине </a:t>
          </a:r>
        </a:p>
        <a:p>
          <a:pPr algn="l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* повторение стихотворений, пословиц, поговорок</a:t>
          </a:r>
        </a:p>
        <a:p>
          <a:pPr algn="l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* загадки</a:t>
          </a:r>
        </a:p>
        <a:p>
          <a:pPr algn="l"/>
          <a:endParaRPr lang="ru-RU" sz="20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r>
            <a:rPr lang="ru-RU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8BB57F-8520-4BE4-A650-F9018CB5B416}" type="parTrans" cxnId="{FFD39C69-8E07-42F2-A4E5-9755C05B2B7C}">
      <dgm:prSet/>
      <dgm:spPr/>
      <dgm:t>
        <a:bodyPr/>
        <a:lstStyle/>
        <a:p>
          <a:endParaRPr lang="ru-RU"/>
        </a:p>
      </dgm:t>
    </dgm:pt>
    <dgm:pt modelId="{BD19E9E5-D642-4310-BA79-F4E876E8D4DB}" type="sibTrans" cxnId="{FFD39C69-8E07-42F2-A4E5-9755C05B2B7C}">
      <dgm:prSet/>
      <dgm:spPr/>
      <dgm:t>
        <a:bodyPr/>
        <a:lstStyle/>
        <a:p>
          <a:endParaRPr lang="ru-RU"/>
        </a:p>
      </dgm:t>
    </dgm:pt>
    <dgm:pt modelId="{9126FBE8-513B-4F52-964A-5F286F719ECD}">
      <dgm:prSet phldrT="[Текст]" custT="1"/>
      <dgm:spPr>
        <a:solidFill>
          <a:srgbClr val="FDA80F"/>
        </a:solidFill>
      </dgm:spPr>
      <dgm:t>
        <a:bodyPr/>
        <a:lstStyle/>
        <a:p>
          <a:pPr algn="ctr"/>
          <a:r>
            <a:rPr lang="ru-RU" sz="2000" b="1" dirty="0" smtClean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rPr>
            <a:t>Закрепляющий </a:t>
          </a:r>
        </a:p>
        <a:p>
          <a:pPr algn="ctr"/>
          <a:r>
            <a:rPr lang="ru-RU" sz="2000" b="1" dirty="0" smtClean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rPr>
            <a:t>этап</a:t>
          </a:r>
        </a:p>
        <a:p>
          <a:pPr algn="l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* ситуации  нравственного выбора</a:t>
          </a:r>
        </a:p>
        <a:p>
          <a:pPr algn="l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* выполнение заданий из рабочей тетради</a:t>
          </a:r>
        </a:p>
        <a:p>
          <a:pPr algn="l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* практические творческие работы</a:t>
          </a:r>
        </a:p>
        <a:p>
          <a:pPr algn="l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* музыкальное сопровождение деятельности</a:t>
          </a:r>
        </a:p>
        <a:p>
          <a:pPr algn="l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* выставка рисунков, поделок</a:t>
          </a:r>
        </a:p>
        <a:p>
          <a:pPr algn="l"/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0D0AC-4DFD-4225-9338-CFE915CEC596}" type="parTrans" cxnId="{19AFA6D6-A73C-48AA-A866-22D6BAC3EF2D}">
      <dgm:prSet/>
      <dgm:spPr/>
      <dgm:t>
        <a:bodyPr/>
        <a:lstStyle/>
        <a:p>
          <a:endParaRPr lang="ru-RU"/>
        </a:p>
      </dgm:t>
    </dgm:pt>
    <dgm:pt modelId="{B0AF9C38-E2E1-4EE0-B4FA-8D03AB3053ED}" type="sibTrans" cxnId="{19AFA6D6-A73C-48AA-A866-22D6BAC3EF2D}">
      <dgm:prSet/>
      <dgm:spPr/>
      <dgm:t>
        <a:bodyPr/>
        <a:lstStyle/>
        <a:p>
          <a:endParaRPr lang="ru-RU"/>
        </a:p>
      </dgm:t>
    </dgm:pt>
    <dgm:pt modelId="{80FC68D9-ED30-4605-8822-64520E9AAAE5}" type="pres">
      <dgm:prSet presAssocID="{11297043-5A16-4662-B996-191E9C8FA0C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FA4D81-E8B1-4CE0-957E-43E3B71D3759}" type="pres">
      <dgm:prSet presAssocID="{CC8F6DAF-15F9-4163-BCC5-85263A2F2626}" presName="roof" presStyleLbl="dkBgShp" presStyleIdx="0" presStyleCnt="2" custScaleY="47363" custLinFactNeighborX="-130" custLinFactNeighborY="733"/>
      <dgm:spPr/>
      <dgm:t>
        <a:bodyPr/>
        <a:lstStyle/>
        <a:p>
          <a:endParaRPr lang="ru-RU"/>
        </a:p>
      </dgm:t>
    </dgm:pt>
    <dgm:pt modelId="{5CDEA50C-8086-4A46-9B45-4E67C143EFAA}" type="pres">
      <dgm:prSet presAssocID="{CC8F6DAF-15F9-4163-BCC5-85263A2F2626}" presName="pillars" presStyleCnt="0"/>
      <dgm:spPr/>
    </dgm:pt>
    <dgm:pt modelId="{FF57058F-F387-423E-B272-A39CC5FDC838}" type="pres">
      <dgm:prSet presAssocID="{CC8F6DAF-15F9-4163-BCC5-85263A2F2626}" presName="pillar1" presStyleLbl="node1" presStyleIdx="0" presStyleCnt="3" custScaleX="124339" custScaleY="1180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CFD9A6-FE74-435F-9D3B-B2CA0861375D}" type="pres">
      <dgm:prSet presAssocID="{283BF4DB-29F7-4334-9080-EC82FA8E3D1D}" presName="pillarX" presStyleLbl="node1" presStyleIdx="1" presStyleCnt="3" custScaleX="125743" custScaleY="116958" custLinFactNeighborX="-116" custLinFactNeighborY="-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615A-AA82-42A7-B447-89EBA4B0086A}" type="pres">
      <dgm:prSet presAssocID="{9126FBE8-513B-4F52-964A-5F286F719ECD}" presName="pillarX" presStyleLbl="node1" presStyleIdx="2" presStyleCnt="3" custScaleX="129621" custScaleY="115228" custLinFactNeighborX="11923" custLinFactNeighborY="-1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289A89-5D28-447D-854A-785C05B0548E}" type="pres">
      <dgm:prSet presAssocID="{CC8F6DAF-15F9-4163-BCC5-85263A2F2626}" presName="base" presStyleLbl="dkBgShp" presStyleIdx="1" presStyleCnt="2" custFlipVert="0" custScaleX="100000" custScaleY="87527" custLinFactNeighborX="136" custLinFactNeighborY="5716"/>
      <dgm:spPr>
        <a:solidFill>
          <a:srgbClr val="00FF99"/>
        </a:solidFill>
      </dgm:spPr>
      <dgm:t>
        <a:bodyPr/>
        <a:lstStyle/>
        <a:p>
          <a:endParaRPr lang="ru-RU"/>
        </a:p>
      </dgm:t>
    </dgm:pt>
  </dgm:ptLst>
  <dgm:cxnLst>
    <dgm:cxn modelId="{57C1B2F1-9153-4612-BE56-27F0E56832D2}" type="presOf" srcId="{283BF4DB-29F7-4334-9080-EC82FA8E3D1D}" destId="{3ECFD9A6-FE74-435F-9D3B-B2CA0861375D}" srcOrd="0" destOrd="0" presId="urn:microsoft.com/office/officeart/2005/8/layout/hList3"/>
    <dgm:cxn modelId="{25CCCEB4-76F5-44FE-ACDA-E316CA19CDA8}" srcId="{CC8F6DAF-15F9-4163-BCC5-85263A2F2626}" destId="{0F3672DC-4524-4654-BEF9-4CE293F6EF00}" srcOrd="0" destOrd="0" parTransId="{8CEB0D01-7319-4733-8DD9-BB88A317930B}" sibTransId="{99A3E207-D080-4FB6-A20E-8AA1B1DF5CC2}"/>
    <dgm:cxn modelId="{37CB5470-43E5-4AC7-9D61-A8DCAC89A3FC}" type="presOf" srcId="{0F3672DC-4524-4654-BEF9-4CE293F6EF00}" destId="{FF57058F-F387-423E-B272-A39CC5FDC838}" srcOrd="0" destOrd="0" presId="urn:microsoft.com/office/officeart/2005/8/layout/hList3"/>
    <dgm:cxn modelId="{8E39AC3A-02EA-4E88-B98B-ED59E4487DD1}" type="presOf" srcId="{9126FBE8-513B-4F52-964A-5F286F719ECD}" destId="{F27C615A-AA82-42A7-B447-89EBA4B0086A}" srcOrd="0" destOrd="0" presId="urn:microsoft.com/office/officeart/2005/8/layout/hList3"/>
    <dgm:cxn modelId="{FFD39C69-8E07-42F2-A4E5-9755C05B2B7C}" srcId="{CC8F6DAF-15F9-4163-BCC5-85263A2F2626}" destId="{283BF4DB-29F7-4334-9080-EC82FA8E3D1D}" srcOrd="1" destOrd="0" parTransId="{3C8BB57F-8520-4BE4-A650-F9018CB5B416}" sibTransId="{BD19E9E5-D642-4310-BA79-F4E876E8D4DB}"/>
    <dgm:cxn modelId="{57200B94-5DA7-4D86-88E4-CCCC74EECEFF}" type="presOf" srcId="{CC8F6DAF-15F9-4163-BCC5-85263A2F2626}" destId="{CDFA4D81-E8B1-4CE0-957E-43E3B71D3759}" srcOrd="0" destOrd="0" presId="urn:microsoft.com/office/officeart/2005/8/layout/hList3"/>
    <dgm:cxn modelId="{2E5CCAC0-EB63-46DA-82E3-BEDEE0EB727F}" srcId="{11297043-5A16-4662-B996-191E9C8FA0C0}" destId="{CC8F6DAF-15F9-4163-BCC5-85263A2F2626}" srcOrd="0" destOrd="0" parTransId="{07914EBB-FB69-42AB-9CE1-52F04F70AE2C}" sibTransId="{17384FEB-FC3A-4119-98D0-E36600D89C75}"/>
    <dgm:cxn modelId="{19AFA6D6-A73C-48AA-A866-22D6BAC3EF2D}" srcId="{CC8F6DAF-15F9-4163-BCC5-85263A2F2626}" destId="{9126FBE8-513B-4F52-964A-5F286F719ECD}" srcOrd="2" destOrd="0" parTransId="{67A0D0AC-4DFD-4225-9338-CFE915CEC596}" sibTransId="{B0AF9C38-E2E1-4EE0-B4FA-8D03AB3053ED}"/>
    <dgm:cxn modelId="{CED653E0-CA9B-44C6-844F-7DF8AA88A45B}" type="presOf" srcId="{11297043-5A16-4662-B996-191E9C8FA0C0}" destId="{80FC68D9-ED30-4605-8822-64520E9AAAE5}" srcOrd="0" destOrd="0" presId="urn:microsoft.com/office/officeart/2005/8/layout/hList3"/>
    <dgm:cxn modelId="{CD2A8737-AF8F-4738-8668-50798010C0A2}" type="presParOf" srcId="{80FC68D9-ED30-4605-8822-64520E9AAAE5}" destId="{CDFA4D81-E8B1-4CE0-957E-43E3B71D3759}" srcOrd="0" destOrd="0" presId="urn:microsoft.com/office/officeart/2005/8/layout/hList3"/>
    <dgm:cxn modelId="{4DA8BF5C-3874-4F2C-9D74-3FC66C1602CE}" type="presParOf" srcId="{80FC68D9-ED30-4605-8822-64520E9AAAE5}" destId="{5CDEA50C-8086-4A46-9B45-4E67C143EFAA}" srcOrd="1" destOrd="0" presId="urn:microsoft.com/office/officeart/2005/8/layout/hList3"/>
    <dgm:cxn modelId="{E5E3EBD5-E9BC-45D8-AF5B-152C4468F524}" type="presParOf" srcId="{5CDEA50C-8086-4A46-9B45-4E67C143EFAA}" destId="{FF57058F-F387-423E-B272-A39CC5FDC838}" srcOrd="0" destOrd="0" presId="urn:microsoft.com/office/officeart/2005/8/layout/hList3"/>
    <dgm:cxn modelId="{0BDC0B06-8D27-4F51-B9EC-AA99A7A3268D}" type="presParOf" srcId="{5CDEA50C-8086-4A46-9B45-4E67C143EFAA}" destId="{3ECFD9A6-FE74-435F-9D3B-B2CA0861375D}" srcOrd="1" destOrd="0" presId="urn:microsoft.com/office/officeart/2005/8/layout/hList3"/>
    <dgm:cxn modelId="{AEED159B-7A6A-4428-BAAD-2B46CEF6A7B6}" type="presParOf" srcId="{5CDEA50C-8086-4A46-9B45-4E67C143EFAA}" destId="{F27C615A-AA82-42A7-B447-89EBA4B0086A}" srcOrd="2" destOrd="0" presId="urn:microsoft.com/office/officeart/2005/8/layout/hList3"/>
    <dgm:cxn modelId="{83919B61-64BD-49E2-9FF6-664DEF6F15A7}" type="presParOf" srcId="{80FC68D9-ED30-4605-8822-64520E9AAAE5}" destId="{9A289A89-5D28-447D-854A-785C05B0548E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82391F-0BB4-4C03-B729-580762FB2624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614D9B-8762-4EB7-A4D1-B98954CAD907}" type="pres">
      <dgm:prSet presAssocID="{4F82391F-0BB4-4C03-B729-580762FB262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AE3C29A-662A-47EC-9F7E-FC3E448B9C69}" type="presOf" srcId="{4F82391F-0BB4-4C03-B729-580762FB2624}" destId="{C3614D9B-8762-4EB7-A4D1-B98954CAD907}" srcOrd="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256443-EF6D-4782-B2DC-15A534F89F2E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8343ED6-DEA9-4704-A3F5-46C675D64AED}">
      <dgm:prSet phldrT="[Текст]"/>
      <dgm:spPr>
        <a:solidFill>
          <a:srgbClr val="82F2FE"/>
        </a:solidFill>
      </dgm:spPr>
      <dgm:t>
        <a:bodyPr/>
        <a:lstStyle/>
        <a:p>
          <a:r>
            <a:rPr lang="ru-RU" b="1" i="1" dirty="0" smtClean="0">
              <a:solidFill>
                <a:srgbClr val="FF0000"/>
              </a:solidFill>
              <a:effectLst/>
            </a:rPr>
            <a:t>Детский сад №1 «Лесная полянка»</a:t>
          </a:r>
          <a:endParaRPr lang="ru-RU" b="1" i="1" dirty="0">
            <a:solidFill>
              <a:srgbClr val="FF0000"/>
            </a:solidFill>
            <a:effectLst/>
          </a:endParaRPr>
        </a:p>
      </dgm:t>
    </dgm:pt>
    <dgm:pt modelId="{3CFF1E55-7606-4C53-B134-9803459EB6E0}" type="parTrans" cxnId="{5A316BD5-0C6E-4F16-AD5F-61CBC8704DC4}">
      <dgm:prSet/>
      <dgm:spPr/>
      <dgm:t>
        <a:bodyPr/>
        <a:lstStyle/>
        <a:p>
          <a:endParaRPr lang="ru-RU"/>
        </a:p>
      </dgm:t>
    </dgm:pt>
    <dgm:pt modelId="{8A2C372E-489B-42B6-942A-A9DC5F257A65}" type="sibTrans" cxnId="{5A316BD5-0C6E-4F16-AD5F-61CBC8704DC4}">
      <dgm:prSet/>
      <dgm:spPr/>
      <dgm:t>
        <a:bodyPr/>
        <a:lstStyle/>
        <a:p>
          <a:endParaRPr lang="ru-RU"/>
        </a:p>
      </dgm:t>
    </dgm:pt>
    <dgm:pt modelId="{A92988FB-684D-4FE6-B9FB-9916C5A40DAA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Школа №1</a:t>
          </a:r>
        </a:p>
        <a:p>
          <a:r>
            <a:rPr lang="ru-RU" b="1" dirty="0" smtClean="0">
              <a:solidFill>
                <a:schemeClr val="bg1"/>
              </a:solidFill>
            </a:rPr>
            <a:t>Лицей  №5</a:t>
          </a:r>
          <a:endParaRPr lang="ru-RU" b="1" dirty="0">
            <a:solidFill>
              <a:schemeClr val="bg1"/>
            </a:solidFill>
          </a:endParaRPr>
        </a:p>
      </dgm:t>
    </dgm:pt>
    <dgm:pt modelId="{E344BD1D-8100-4C98-9F77-8B4A3FAA8E89}" type="parTrans" cxnId="{30B96226-6419-4AE6-8382-3CAA5AC40176}">
      <dgm:prSet/>
      <dgm:spPr/>
      <dgm:t>
        <a:bodyPr/>
        <a:lstStyle/>
        <a:p>
          <a:endParaRPr lang="ru-RU"/>
        </a:p>
      </dgm:t>
    </dgm:pt>
    <dgm:pt modelId="{50B8941A-6D9C-4E57-B0B0-C51E11798753}" type="sibTrans" cxnId="{30B96226-6419-4AE6-8382-3CAA5AC40176}">
      <dgm:prSet/>
      <dgm:spPr/>
      <dgm:t>
        <a:bodyPr/>
        <a:lstStyle/>
        <a:p>
          <a:endParaRPr lang="ru-RU"/>
        </a:p>
      </dgm:t>
    </dgm:pt>
    <dgm:pt modelId="{CC5062EF-3AC2-47E3-9516-3A9ABC6324FB}">
      <dgm:prSet phldrT="[Текст]"/>
      <dgm:spPr/>
      <dgm:t>
        <a:bodyPr/>
        <a:lstStyle/>
        <a:p>
          <a:r>
            <a:rPr lang="ru-RU" b="1" dirty="0" smtClean="0"/>
            <a:t>Детская </a:t>
          </a:r>
        </a:p>
        <a:p>
          <a:r>
            <a:rPr lang="ru-RU" b="1" dirty="0" smtClean="0"/>
            <a:t>библиотека</a:t>
          </a:r>
          <a:endParaRPr lang="ru-RU" b="1" dirty="0"/>
        </a:p>
      </dgm:t>
    </dgm:pt>
    <dgm:pt modelId="{01EADBD1-2E53-46D6-865F-712021D6E0F9}" type="parTrans" cxnId="{C13E48F3-8B4C-4405-B1E8-C90110190833}">
      <dgm:prSet/>
      <dgm:spPr/>
      <dgm:t>
        <a:bodyPr/>
        <a:lstStyle/>
        <a:p>
          <a:endParaRPr lang="ru-RU"/>
        </a:p>
      </dgm:t>
    </dgm:pt>
    <dgm:pt modelId="{DB104A79-C964-43AD-AD63-4CB6ABA395FE}" type="sibTrans" cxnId="{C13E48F3-8B4C-4405-B1E8-C90110190833}">
      <dgm:prSet/>
      <dgm:spPr/>
      <dgm:t>
        <a:bodyPr/>
        <a:lstStyle/>
        <a:p>
          <a:endParaRPr lang="ru-RU"/>
        </a:p>
      </dgm:t>
    </dgm:pt>
    <dgm:pt modelId="{486C447F-C536-4ABD-9BDC-AC6B4B011E0A}">
      <dgm:prSet phldrT="[Текст]"/>
      <dgm:spPr/>
      <dgm:t>
        <a:bodyPr/>
        <a:lstStyle/>
        <a:p>
          <a:r>
            <a:rPr lang="ru-RU" b="1" dirty="0" smtClean="0"/>
            <a:t>Музей </a:t>
          </a:r>
        </a:p>
        <a:p>
          <a:r>
            <a:rPr lang="ru-RU" b="1" dirty="0" smtClean="0"/>
            <a:t>«Зарайский кремль»</a:t>
          </a:r>
          <a:endParaRPr lang="ru-RU" b="1" dirty="0"/>
        </a:p>
      </dgm:t>
    </dgm:pt>
    <dgm:pt modelId="{B2C57E3C-0AD4-4DE2-AD60-E5D23B9032B5}" type="parTrans" cxnId="{A11A56FF-26CE-4D53-896A-A92302C19152}">
      <dgm:prSet/>
      <dgm:spPr/>
      <dgm:t>
        <a:bodyPr/>
        <a:lstStyle/>
        <a:p>
          <a:endParaRPr lang="ru-RU"/>
        </a:p>
      </dgm:t>
    </dgm:pt>
    <dgm:pt modelId="{6F91980B-95DC-4C03-AB83-C742610F9618}" type="sibTrans" cxnId="{A11A56FF-26CE-4D53-896A-A92302C19152}">
      <dgm:prSet/>
      <dgm:spPr/>
      <dgm:t>
        <a:bodyPr/>
        <a:lstStyle/>
        <a:p>
          <a:endParaRPr lang="ru-RU"/>
        </a:p>
      </dgm:t>
    </dgm:pt>
    <dgm:pt modelId="{92527C2F-376C-417E-8377-2CC0E1229EA6}">
      <dgm:prSet phldrT="[Текст]"/>
      <dgm:spPr/>
      <dgm:t>
        <a:bodyPr/>
        <a:lstStyle/>
        <a:p>
          <a:r>
            <a:rPr lang="ru-RU" b="1" dirty="0" smtClean="0"/>
            <a:t>Зарайское благочиние</a:t>
          </a:r>
          <a:endParaRPr lang="ru-RU" b="1" dirty="0"/>
        </a:p>
      </dgm:t>
    </dgm:pt>
    <dgm:pt modelId="{42AF5C59-CC99-4EE2-8C8E-6E75F43316B5}" type="parTrans" cxnId="{95F1DA7F-8998-47E7-B6C3-B4132943D194}">
      <dgm:prSet/>
      <dgm:spPr/>
      <dgm:t>
        <a:bodyPr/>
        <a:lstStyle/>
        <a:p>
          <a:endParaRPr lang="ru-RU"/>
        </a:p>
      </dgm:t>
    </dgm:pt>
    <dgm:pt modelId="{CF996607-7046-45C6-923C-72536904C3E5}" type="sibTrans" cxnId="{95F1DA7F-8998-47E7-B6C3-B4132943D194}">
      <dgm:prSet/>
      <dgm:spPr/>
      <dgm:t>
        <a:bodyPr/>
        <a:lstStyle/>
        <a:p>
          <a:endParaRPr lang="ru-RU"/>
        </a:p>
      </dgm:t>
    </dgm:pt>
    <dgm:pt modelId="{6766D86F-38CF-4ABD-A321-472D3C92D810}" type="pres">
      <dgm:prSet presAssocID="{E1256443-EF6D-4782-B2DC-15A534F89F2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21330E-9BBF-42D1-B228-2B4765F1A4D1}" type="pres">
      <dgm:prSet presAssocID="{E1256443-EF6D-4782-B2DC-15A534F89F2E}" presName="matrix" presStyleCnt="0"/>
      <dgm:spPr/>
    </dgm:pt>
    <dgm:pt modelId="{B606664C-3884-44C2-BB7B-4392B82F5FF0}" type="pres">
      <dgm:prSet presAssocID="{E1256443-EF6D-4782-B2DC-15A534F89F2E}" presName="tile1" presStyleLbl="node1" presStyleIdx="0" presStyleCnt="4" custLinFactNeighborX="-3478" custLinFactNeighborY="704"/>
      <dgm:spPr/>
      <dgm:t>
        <a:bodyPr/>
        <a:lstStyle/>
        <a:p>
          <a:endParaRPr lang="ru-RU"/>
        </a:p>
      </dgm:t>
    </dgm:pt>
    <dgm:pt modelId="{482C02D3-E5D8-47B5-B4CC-753F6FD49D1A}" type="pres">
      <dgm:prSet presAssocID="{E1256443-EF6D-4782-B2DC-15A534F89F2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96F113-334F-4CA8-A052-9FFA6CED8641}" type="pres">
      <dgm:prSet presAssocID="{E1256443-EF6D-4782-B2DC-15A534F89F2E}" presName="tile2" presStyleLbl="node1" presStyleIdx="1" presStyleCnt="4"/>
      <dgm:spPr/>
      <dgm:t>
        <a:bodyPr/>
        <a:lstStyle/>
        <a:p>
          <a:endParaRPr lang="ru-RU"/>
        </a:p>
      </dgm:t>
    </dgm:pt>
    <dgm:pt modelId="{5AC4C966-B5CC-4D56-AF71-165495782ECE}" type="pres">
      <dgm:prSet presAssocID="{E1256443-EF6D-4782-B2DC-15A534F89F2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F1103D-756E-4E61-81C8-6A838693A323}" type="pres">
      <dgm:prSet presAssocID="{E1256443-EF6D-4782-B2DC-15A534F89F2E}" presName="tile3" presStyleLbl="node1" presStyleIdx="2" presStyleCnt="4"/>
      <dgm:spPr/>
      <dgm:t>
        <a:bodyPr/>
        <a:lstStyle/>
        <a:p>
          <a:endParaRPr lang="ru-RU"/>
        </a:p>
      </dgm:t>
    </dgm:pt>
    <dgm:pt modelId="{C869A5CD-0DEA-489E-AF9E-3CDFBBF5352E}" type="pres">
      <dgm:prSet presAssocID="{E1256443-EF6D-4782-B2DC-15A534F89F2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C06736-EBE4-4E01-8804-D92E17F99EC0}" type="pres">
      <dgm:prSet presAssocID="{E1256443-EF6D-4782-B2DC-15A534F89F2E}" presName="tile4" presStyleLbl="node1" presStyleIdx="3" presStyleCnt="4" custScaleY="102816" custLinFactNeighborX="-870" custLinFactNeighborY="-1408"/>
      <dgm:spPr/>
      <dgm:t>
        <a:bodyPr/>
        <a:lstStyle/>
        <a:p>
          <a:endParaRPr lang="ru-RU"/>
        </a:p>
      </dgm:t>
    </dgm:pt>
    <dgm:pt modelId="{5C1D02E6-90B8-4FDA-9415-F2E4473D472B}" type="pres">
      <dgm:prSet presAssocID="{E1256443-EF6D-4782-B2DC-15A534F89F2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1A4EF8-E562-48EE-B639-1851A02082E6}" type="pres">
      <dgm:prSet presAssocID="{E1256443-EF6D-4782-B2DC-15A534F89F2E}" presName="centerTile" presStyleLbl="fgShp" presStyleIdx="0" presStyleCnt="1" custScaleX="159419" custScaleY="130551" custLinFactNeighborX="2898" custLinFactNeighborY="-514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B0F0F82A-23D7-4F77-9632-8B79C245481F}" type="presOf" srcId="{E1256443-EF6D-4782-B2DC-15A534F89F2E}" destId="{6766D86F-38CF-4ABD-A321-472D3C92D810}" srcOrd="0" destOrd="0" presId="urn:microsoft.com/office/officeart/2005/8/layout/matrix1"/>
    <dgm:cxn modelId="{53CF5155-B35D-4E91-ADFC-1A37B138176B}" type="presOf" srcId="{18343ED6-DEA9-4704-A3F5-46C675D64AED}" destId="{2F1A4EF8-E562-48EE-B639-1851A02082E6}" srcOrd="0" destOrd="0" presId="urn:microsoft.com/office/officeart/2005/8/layout/matrix1"/>
    <dgm:cxn modelId="{C13E48F3-8B4C-4405-B1E8-C90110190833}" srcId="{18343ED6-DEA9-4704-A3F5-46C675D64AED}" destId="{CC5062EF-3AC2-47E3-9516-3A9ABC6324FB}" srcOrd="1" destOrd="0" parTransId="{01EADBD1-2E53-46D6-865F-712021D6E0F9}" sibTransId="{DB104A79-C964-43AD-AD63-4CB6ABA395FE}"/>
    <dgm:cxn modelId="{06577E05-62A8-471C-BD8E-2F11DE2911B7}" type="presOf" srcId="{486C447F-C536-4ABD-9BDC-AC6B4B011E0A}" destId="{41F1103D-756E-4E61-81C8-6A838693A323}" srcOrd="0" destOrd="0" presId="urn:microsoft.com/office/officeart/2005/8/layout/matrix1"/>
    <dgm:cxn modelId="{48BC6FBC-065A-4B20-A68C-3128213AF86D}" type="presOf" srcId="{A92988FB-684D-4FE6-B9FB-9916C5A40DAA}" destId="{B606664C-3884-44C2-BB7B-4392B82F5FF0}" srcOrd="0" destOrd="0" presId="urn:microsoft.com/office/officeart/2005/8/layout/matrix1"/>
    <dgm:cxn modelId="{A11A56FF-26CE-4D53-896A-A92302C19152}" srcId="{18343ED6-DEA9-4704-A3F5-46C675D64AED}" destId="{486C447F-C536-4ABD-9BDC-AC6B4B011E0A}" srcOrd="2" destOrd="0" parTransId="{B2C57E3C-0AD4-4DE2-AD60-E5D23B9032B5}" sibTransId="{6F91980B-95DC-4C03-AB83-C742610F9618}"/>
    <dgm:cxn modelId="{95F1DA7F-8998-47E7-B6C3-B4132943D194}" srcId="{18343ED6-DEA9-4704-A3F5-46C675D64AED}" destId="{92527C2F-376C-417E-8377-2CC0E1229EA6}" srcOrd="3" destOrd="0" parTransId="{42AF5C59-CC99-4EE2-8C8E-6E75F43316B5}" sibTransId="{CF996607-7046-45C6-923C-72536904C3E5}"/>
    <dgm:cxn modelId="{A34C4E92-3EC8-4A61-8C31-EE133748D7AC}" type="presOf" srcId="{CC5062EF-3AC2-47E3-9516-3A9ABC6324FB}" destId="{FE96F113-334F-4CA8-A052-9FFA6CED8641}" srcOrd="0" destOrd="0" presId="urn:microsoft.com/office/officeart/2005/8/layout/matrix1"/>
    <dgm:cxn modelId="{30B96226-6419-4AE6-8382-3CAA5AC40176}" srcId="{18343ED6-DEA9-4704-A3F5-46C675D64AED}" destId="{A92988FB-684D-4FE6-B9FB-9916C5A40DAA}" srcOrd="0" destOrd="0" parTransId="{E344BD1D-8100-4C98-9F77-8B4A3FAA8E89}" sibTransId="{50B8941A-6D9C-4E57-B0B0-C51E11798753}"/>
    <dgm:cxn modelId="{3C2C2DA4-5EFB-4A18-B66A-30098F8A6296}" type="presOf" srcId="{92527C2F-376C-417E-8377-2CC0E1229EA6}" destId="{5C1D02E6-90B8-4FDA-9415-F2E4473D472B}" srcOrd="1" destOrd="0" presId="urn:microsoft.com/office/officeart/2005/8/layout/matrix1"/>
    <dgm:cxn modelId="{DC3BF139-0255-4CE6-8D8C-8D141E71855D}" type="presOf" srcId="{CC5062EF-3AC2-47E3-9516-3A9ABC6324FB}" destId="{5AC4C966-B5CC-4D56-AF71-165495782ECE}" srcOrd="1" destOrd="0" presId="urn:microsoft.com/office/officeart/2005/8/layout/matrix1"/>
    <dgm:cxn modelId="{37E53630-DE03-4626-89E5-EBDD700A1926}" type="presOf" srcId="{A92988FB-684D-4FE6-B9FB-9916C5A40DAA}" destId="{482C02D3-E5D8-47B5-B4CC-753F6FD49D1A}" srcOrd="1" destOrd="0" presId="urn:microsoft.com/office/officeart/2005/8/layout/matrix1"/>
    <dgm:cxn modelId="{5A316BD5-0C6E-4F16-AD5F-61CBC8704DC4}" srcId="{E1256443-EF6D-4782-B2DC-15A534F89F2E}" destId="{18343ED6-DEA9-4704-A3F5-46C675D64AED}" srcOrd="0" destOrd="0" parTransId="{3CFF1E55-7606-4C53-B134-9803459EB6E0}" sibTransId="{8A2C372E-489B-42B6-942A-A9DC5F257A65}"/>
    <dgm:cxn modelId="{39566862-F964-4A5C-BD2E-D0CF51AE8E72}" type="presOf" srcId="{486C447F-C536-4ABD-9BDC-AC6B4B011E0A}" destId="{C869A5CD-0DEA-489E-AF9E-3CDFBBF5352E}" srcOrd="1" destOrd="0" presId="urn:microsoft.com/office/officeart/2005/8/layout/matrix1"/>
    <dgm:cxn modelId="{85653FDF-6BB2-4789-915A-D0C339D434AC}" type="presOf" srcId="{92527C2F-376C-417E-8377-2CC0E1229EA6}" destId="{6EC06736-EBE4-4E01-8804-D92E17F99EC0}" srcOrd="0" destOrd="0" presId="urn:microsoft.com/office/officeart/2005/8/layout/matrix1"/>
    <dgm:cxn modelId="{231D4456-304E-4AEB-9523-D76DC66424C2}" type="presParOf" srcId="{6766D86F-38CF-4ABD-A321-472D3C92D810}" destId="{D621330E-9BBF-42D1-B228-2B4765F1A4D1}" srcOrd="0" destOrd="0" presId="urn:microsoft.com/office/officeart/2005/8/layout/matrix1"/>
    <dgm:cxn modelId="{C035309B-8C0D-420C-BA1A-BE65C09291CB}" type="presParOf" srcId="{D621330E-9BBF-42D1-B228-2B4765F1A4D1}" destId="{B606664C-3884-44C2-BB7B-4392B82F5FF0}" srcOrd="0" destOrd="0" presId="urn:microsoft.com/office/officeart/2005/8/layout/matrix1"/>
    <dgm:cxn modelId="{EE581086-52B4-4D0E-8A51-628F01225F7F}" type="presParOf" srcId="{D621330E-9BBF-42D1-B228-2B4765F1A4D1}" destId="{482C02D3-E5D8-47B5-B4CC-753F6FD49D1A}" srcOrd="1" destOrd="0" presId="urn:microsoft.com/office/officeart/2005/8/layout/matrix1"/>
    <dgm:cxn modelId="{41546289-C33C-43B4-92E9-F29B826EC3C9}" type="presParOf" srcId="{D621330E-9BBF-42D1-B228-2B4765F1A4D1}" destId="{FE96F113-334F-4CA8-A052-9FFA6CED8641}" srcOrd="2" destOrd="0" presId="urn:microsoft.com/office/officeart/2005/8/layout/matrix1"/>
    <dgm:cxn modelId="{61FB7E08-AE39-40E3-8F21-E261D35A7C05}" type="presParOf" srcId="{D621330E-9BBF-42D1-B228-2B4765F1A4D1}" destId="{5AC4C966-B5CC-4D56-AF71-165495782ECE}" srcOrd="3" destOrd="0" presId="urn:microsoft.com/office/officeart/2005/8/layout/matrix1"/>
    <dgm:cxn modelId="{82B0AD9F-0BA1-48C1-904B-546BB334BDE0}" type="presParOf" srcId="{D621330E-9BBF-42D1-B228-2B4765F1A4D1}" destId="{41F1103D-756E-4E61-81C8-6A838693A323}" srcOrd="4" destOrd="0" presId="urn:microsoft.com/office/officeart/2005/8/layout/matrix1"/>
    <dgm:cxn modelId="{30B5703C-0F75-4B9D-9D7F-319351101FE5}" type="presParOf" srcId="{D621330E-9BBF-42D1-B228-2B4765F1A4D1}" destId="{C869A5CD-0DEA-489E-AF9E-3CDFBBF5352E}" srcOrd="5" destOrd="0" presId="urn:microsoft.com/office/officeart/2005/8/layout/matrix1"/>
    <dgm:cxn modelId="{24A20BFB-CD67-413B-BE32-66846E2340CE}" type="presParOf" srcId="{D621330E-9BBF-42D1-B228-2B4765F1A4D1}" destId="{6EC06736-EBE4-4E01-8804-D92E17F99EC0}" srcOrd="6" destOrd="0" presId="urn:microsoft.com/office/officeart/2005/8/layout/matrix1"/>
    <dgm:cxn modelId="{0F589530-9B2B-4630-AA11-F12E0FE6113D}" type="presParOf" srcId="{D621330E-9BBF-42D1-B228-2B4765F1A4D1}" destId="{5C1D02E6-90B8-4FDA-9415-F2E4473D472B}" srcOrd="7" destOrd="0" presId="urn:microsoft.com/office/officeart/2005/8/layout/matrix1"/>
    <dgm:cxn modelId="{65D3050F-D037-4B85-9724-2744ACCC6AA0}" type="presParOf" srcId="{6766D86F-38CF-4ABD-A321-472D3C92D810}" destId="{2F1A4EF8-E562-48EE-B639-1851A02082E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FA4D81-E8B1-4CE0-957E-43E3B71D3759}">
      <dsp:nvSpPr>
        <dsp:cNvPr id="0" name=""/>
        <dsp:cNvSpPr/>
      </dsp:nvSpPr>
      <dsp:spPr>
        <a:xfrm>
          <a:off x="0" y="307105"/>
          <a:ext cx="9036496" cy="994909"/>
        </a:xfrm>
        <a:prstGeom prst="rect">
          <a:avLst/>
        </a:prstGeom>
        <a:solidFill>
          <a:srgbClr val="00FF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n>
                <a:noFill/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rPr>
            <a:t>Этапы  тематического проекта</a:t>
          </a:r>
          <a:endParaRPr lang="ru-RU" sz="3200" b="1" kern="1200" dirty="0">
            <a:ln>
              <a:noFill/>
            </a:ln>
            <a:solidFill>
              <a:srgbClr val="FF0000"/>
            </a:solidFill>
            <a:effectLst>
              <a:glow rad="101600">
                <a:schemeClr val="bg1">
                  <a:alpha val="60000"/>
                </a:schemeClr>
              </a:glo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07105"/>
        <a:ext cx="9036496" cy="994909"/>
      </dsp:txXfrm>
    </dsp:sp>
    <dsp:sp modelId="{FF57058F-F387-423E-B272-A39CC5FDC838}">
      <dsp:nvSpPr>
        <dsp:cNvPr id="0" name=""/>
        <dsp:cNvSpPr/>
      </dsp:nvSpPr>
      <dsp:spPr>
        <a:xfrm>
          <a:off x="3090" y="1442009"/>
          <a:ext cx="2957101" cy="520618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effectLst>
              <a:glow rad="101600">
                <a:schemeClr val="bg1">
                  <a:alpha val="60000"/>
                </a:schemeClr>
              </a:glow>
            </a:effectLst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n w="3175">
                <a:noFill/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rPr>
            <a:t>Ознакомительный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n w="3175">
                <a:noFill/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rPr>
            <a:t>этап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* рассказ воспитателя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* беседа                                               (2-3 понятия)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* работа с иллюстрациями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* игры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* разучивание стихотворения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* чтение пословиц, поговорок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* слушание музыки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90" y="1442009"/>
        <a:ext cx="2957101" cy="5206180"/>
      </dsp:txXfrm>
    </dsp:sp>
    <dsp:sp modelId="{3ECFD9A6-FE74-435F-9D3B-B2CA0861375D}">
      <dsp:nvSpPr>
        <dsp:cNvPr id="0" name=""/>
        <dsp:cNvSpPr/>
      </dsp:nvSpPr>
      <dsp:spPr>
        <a:xfrm>
          <a:off x="2957433" y="1456081"/>
          <a:ext cx="2990492" cy="5159333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rPr>
            <a:t>Аналитический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rPr>
            <a:t>этап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чтение рассказов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* обсуждение прочитанного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* составление рассказа по картине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* повторение стихотворений, пословиц, поговорок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* загадки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57433" y="1456081"/>
        <a:ext cx="2990492" cy="5159333"/>
      </dsp:txXfrm>
    </dsp:sp>
    <dsp:sp modelId="{F27C615A-AA82-42A7-B447-89EBA4B0086A}">
      <dsp:nvSpPr>
        <dsp:cNvPr id="0" name=""/>
        <dsp:cNvSpPr/>
      </dsp:nvSpPr>
      <dsp:spPr>
        <a:xfrm>
          <a:off x="5953774" y="1457095"/>
          <a:ext cx="3082721" cy="5083018"/>
        </a:xfrm>
        <a:prstGeom prst="rect">
          <a:avLst/>
        </a:prstGeom>
        <a:solidFill>
          <a:srgbClr val="FDA80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rPr>
            <a:t>Закрепляющий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rPr>
            <a:t>этап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* ситуации  нравственного выбора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* выполнение заданий из рабочей тетради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* практические творческие работы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* музыкальное сопровождение деятельности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* выставка рисунков, поделок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53774" y="1457095"/>
        <a:ext cx="3082721" cy="5083018"/>
      </dsp:txXfrm>
    </dsp:sp>
    <dsp:sp modelId="{9A289A89-5D28-447D-854A-785C05B0548E}">
      <dsp:nvSpPr>
        <dsp:cNvPr id="0" name=""/>
        <dsp:cNvSpPr/>
      </dsp:nvSpPr>
      <dsp:spPr>
        <a:xfrm>
          <a:off x="0" y="6309318"/>
          <a:ext cx="9036496" cy="429005"/>
        </a:xfrm>
        <a:prstGeom prst="rect">
          <a:avLst/>
        </a:prstGeom>
        <a:solidFill>
          <a:srgbClr val="00FF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B2905-6FF0-4087-9727-DABE9912E4A4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FD9FA-36C3-4AD5-8958-93F4DEA71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87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FD9FA-36C3-4AD5-8958-93F4DEA7179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703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FD9FA-36C3-4AD5-8958-93F4DEA7179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714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FD9FA-36C3-4AD5-8958-93F4DEA7179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790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7807-4260-49DE-B317-CFCACC986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683-D8E5-4A0B-B391-FB04FA019B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67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7807-4260-49DE-B317-CFCACC986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683-D8E5-4A0B-B391-FB04FA019B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36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7807-4260-49DE-B317-CFCACC986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683-D8E5-4A0B-B391-FB04FA019B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970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7807-4260-49DE-B317-CFCACC986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683-D8E5-4A0B-B391-FB04FA019B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2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7807-4260-49DE-B317-CFCACC986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683-D8E5-4A0B-B391-FB04FA019B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6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7807-4260-49DE-B317-CFCACC986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683-D8E5-4A0B-B391-FB04FA019B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8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7807-4260-49DE-B317-CFCACC986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683-D8E5-4A0B-B391-FB04FA019B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301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7807-4260-49DE-B317-CFCACC986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683-D8E5-4A0B-B391-FB04FA019B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070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7807-4260-49DE-B317-CFCACC986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683-D8E5-4A0B-B391-FB04FA019B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851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7807-4260-49DE-B317-CFCACC986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683-D8E5-4A0B-B391-FB04FA019B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537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7807-4260-49DE-B317-CFCACC986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683-D8E5-4A0B-B391-FB04FA019B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ement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57807-4260-49DE-B317-CFCACC9864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86683-D8E5-4A0B-B391-FB04FA019B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2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38.jpeg"/><Relationship Id="rId5" Type="http://schemas.openxmlformats.org/officeDocument/2006/relationships/image" Target="../media/image34.png"/><Relationship Id="rId10" Type="http://schemas.openxmlformats.org/officeDocument/2006/relationships/image" Target="../media/image37.jpeg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microsoft.com/office/2007/relationships/hdphoto" Target="../media/hdphoto5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microsoft.com/office/2007/relationships/hdphoto" Target="../media/hdphoto7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8774792" cy="1584176"/>
          </a:xfrm>
          <a:effectLst/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395536" y="1484784"/>
            <a:ext cx="8515672" cy="446449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Из опыта работы по духовно-нравственному воспитанию дошкольников</a:t>
            </a:r>
            <a:endParaRPr lang="ru-RU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00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000" dirty="0" smtClean="0">
              <a:ln w="11430"/>
              <a:solidFill>
                <a:srgbClr val="002060"/>
              </a:solidFill>
            </a:endParaRPr>
          </a:p>
          <a:p>
            <a:pPr algn="r">
              <a:spcAft>
                <a:spcPts val="0"/>
              </a:spcAft>
            </a:pPr>
            <a:endParaRPr lang="ru-RU" sz="2400" dirty="0" smtClean="0">
              <a:solidFill>
                <a:schemeClr val="accent2"/>
              </a:solidFill>
              <a:latin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sz="2400" dirty="0" smtClean="0">
                <a:solidFill>
                  <a:schemeClr val="accent2"/>
                </a:solidFill>
                <a:latin typeface="Times New Roman"/>
              </a:rPr>
              <a:t>Гоч </a:t>
            </a:r>
            <a:r>
              <a:rPr lang="ru-RU" sz="2400" dirty="0">
                <a:solidFill>
                  <a:schemeClr val="accent2"/>
                </a:solidFill>
                <a:latin typeface="Times New Roman"/>
              </a:rPr>
              <a:t>Елена Александровна, </a:t>
            </a:r>
            <a:endParaRPr lang="ru-RU" sz="2400" dirty="0" smtClean="0">
              <a:solidFill>
                <a:schemeClr val="accent2"/>
              </a:solidFill>
              <a:latin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sz="2400" dirty="0" smtClean="0">
                <a:solidFill>
                  <a:schemeClr val="accent2"/>
                </a:solidFill>
                <a:latin typeface="Times New Roman"/>
              </a:rPr>
              <a:t>Бирюкова </a:t>
            </a:r>
            <a:r>
              <a:rPr lang="ru-RU" sz="2400" dirty="0">
                <a:solidFill>
                  <a:schemeClr val="accent2"/>
                </a:solidFill>
                <a:latin typeface="Times New Roman"/>
              </a:rPr>
              <a:t>Ольга Вячеславовна, </a:t>
            </a:r>
            <a:endParaRPr lang="ru-RU" sz="2400" dirty="0">
              <a:solidFill>
                <a:schemeClr val="accent2"/>
              </a:solidFill>
              <a:latin typeface="Times New Roman"/>
              <a:ea typeface="Times New Roman"/>
            </a:endParaRPr>
          </a:p>
          <a:p>
            <a:pPr algn="r"/>
            <a:r>
              <a:rPr lang="ru-RU" sz="2400" dirty="0">
                <a:solidFill>
                  <a:schemeClr val="accent2"/>
                </a:solidFill>
                <a:latin typeface="Times New Roman"/>
              </a:rPr>
              <a:t>Якунина Наталия Ивановна</a:t>
            </a:r>
            <a:endParaRPr lang="ru-RU" sz="2400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092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9691" y="-387424"/>
            <a:ext cx="8229600" cy="1296144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Выставки семейного творчества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7714" y="836712"/>
            <a:ext cx="8229600" cy="10081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«Добрые дела делаем вместе»</a:t>
            </a: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«Зарайск  в стихах и красках» </a:t>
            </a:r>
            <a:endParaRPr lang="ru-RU" sz="28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9" descr="C:\Users\YAsergey\Desktop\20160607_020406.jp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r="2084" b="7111"/>
          <a:stretch/>
        </p:blipFill>
        <p:spPr bwMode="auto">
          <a:xfrm>
            <a:off x="539552" y="1983481"/>
            <a:ext cx="3816424" cy="3960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Объект 8" descr="C:\Users\YAsergey\Desktop\Фото для отчетов презентаций\Фотоматериал для отчета за ноябрь\2015-11-26 11.44.26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2786" y="2276872"/>
            <a:ext cx="3601020" cy="4027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77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232248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Семейные праздники</a:t>
            </a:r>
            <a:b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«Ребёнок </a:t>
            </a:r>
            <a:r>
              <a:rPr lang="ru-RU" sz="2400" b="1" i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учится тому, что видит  у себя в дому», </a:t>
            </a:r>
            <a:r>
              <a:rPr lang="ru-RU" sz="2400" b="1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</a:t>
            </a:r>
            <a:r>
              <a:rPr lang="ru-RU" sz="2400" b="1" i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Пришло Рождество – начинаем торжество</a:t>
            </a:r>
            <a:r>
              <a:rPr lang="ru-RU" sz="2400" b="1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», «Радость Рождества»</a:t>
            </a:r>
            <a:r>
              <a:rPr lang="ru-RU" sz="2000" dirty="0">
                <a:latin typeface="Times New Roman"/>
                <a:ea typeface="Times New Roman"/>
              </a:rPr>
              <a:t/>
            </a:r>
            <a:br>
              <a:rPr lang="ru-RU" sz="2000" dirty="0">
                <a:latin typeface="Times New Roman"/>
                <a:ea typeface="Times New Roman"/>
              </a:rPr>
            </a:br>
            <a:endParaRPr lang="ru-RU" sz="2000" dirty="0"/>
          </a:p>
        </p:txBody>
      </p:sp>
      <p:pic>
        <p:nvPicPr>
          <p:cNvPr id="3" name="Рисунок 2" descr="D:\Мама\2015-2016 уч. год\День Матери конспект и фото\фото от Маши\Копия IMG_816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90" y="1905360"/>
            <a:ext cx="2736303" cy="2177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D:\Мама\2015-2016 уч. год\праздник Рождество 2016 видео, фото\15.01.2016 Рождество в саду\DSC_01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45423"/>
            <a:ext cx="3202795" cy="2387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D:\Мама\2015-2016 уч. год\праздник Рождество 2016 видео, фото\15.01.2016 Рождество в саду\DSC_012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496" y="4245423"/>
            <a:ext cx="3151423" cy="2354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D:\Мама\2015-2016 уч. год\День Матери конспект и фото\фото от Маши\IMG_818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78644"/>
            <a:ext cx="2808312" cy="2152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G:\Рождество\IMG_09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44824"/>
            <a:ext cx="2520280" cy="2152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22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52335"/>
            <a:ext cx="8229600" cy="144368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Международный конкурс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135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908720"/>
            <a:ext cx="8229600" cy="6480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«Светлая Пасха»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6" name="Объект 3" descr="C:\Users\YAsergey\Desktop\Кружок добрый мир\20160426_035844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76" y="1916832"/>
            <a:ext cx="4294082" cy="3380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YAsergey\Desktop\Кружок добрый мир\601853-049-051-ser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429000"/>
            <a:ext cx="2138944" cy="2617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712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1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Районный конкурс детского творчества</a:t>
            </a:r>
            <a:b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«Красота Божьего мира»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1" b="21377"/>
          <a:stretch/>
        </p:blipFill>
        <p:spPr bwMode="auto">
          <a:xfrm rot="10800000" flipV="1">
            <a:off x="539552" y="2198008"/>
            <a:ext cx="4221504" cy="3575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1932873"/>
            <a:ext cx="3501467" cy="43805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20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Благотворительная акция </a:t>
            </a:r>
            <a:b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«Белый цветок»</a:t>
            </a:r>
          </a:p>
        </p:txBody>
      </p:sp>
      <p:pic>
        <p:nvPicPr>
          <p:cNvPr id="1026" name="Picture 2" descr="C:\Users\YAsergey\Desktop\Фото для отчетов презентаций\Акция Белый цветок\DSCN383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203848" y="1609252"/>
            <a:ext cx="2618509" cy="2194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9" name="Рисунок 8" descr="C:\Users\YAsergey\Desktop\Фото CANON\DCIM\100CANON\IMG_0833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09" y="3815834"/>
            <a:ext cx="2699792" cy="2310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Galina\AppData\Local\Microsoft\Windows\Temporary Internet Files\Content.Word\IMG_5886.jpg"/>
          <p:cNvPicPr/>
          <p:nvPr/>
        </p:nvPicPr>
        <p:blipFill rotWithShape="1">
          <a:blip r:embed="rId7" cstate="print"/>
          <a:srcRect t="12706" r="11151" b="7909"/>
          <a:stretch/>
        </p:blipFill>
        <p:spPr bwMode="auto">
          <a:xfrm>
            <a:off x="6032687" y="1350337"/>
            <a:ext cx="2525644" cy="2712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YAsergey\Desktop\Фото для отчетов презентаций\Акция Белый цветок\DSCN384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110" r="19178"/>
          <a:stretch/>
        </p:blipFill>
        <p:spPr bwMode="auto">
          <a:xfrm>
            <a:off x="3203848" y="3939804"/>
            <a:ext cx="2808311" cy="2186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28" name="Picture 4" descr="C:\Users\YAsergey\Desktop\Фото для отчетов презентаций\Акция Белый цветок\IMG_20160523_101420_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t="16318"/>
          <a:stretch/>
        </p:blipFill>
        <p:spPr bwMode="auto">
          <a:xfrm>
            <a:off x="6228184" y="4062728"/>
            <a:ext cx="2780318" cy="2278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29" name="Рисунок 28" descr="C:\Users\YAsergey\Desktop\Фото CANON\DCIM\100CANON\IMG_0807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5" y="1445358"/>
            <a:ext cx="2463746" cy="2182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5396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Елена\Desktop\Ярмарка сентябрь 2016\IMG_26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 t="16103" r="12305" b="13428"/>
          <a:stretch/>
        </p:blipFill>
        <p:spPr bwMode="auto">
          <a:xfrm>
            <a:off x="271914" y="1762801"/>
            <a:ext cx="3393227" cy="2093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1216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Благотворительная ярмарка</a:t>
            </a:r>
            <a:b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ко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Дню пожилого человека «Дары осени»</a:t>
            </a:r>
          </a:p>
        </p:txBody>
      </p:sp>
      <p:pic>
        <p:nvPicPr>
          <p:cNvPr id="5" name="Picture 2" descr="C:\Users\Елена\Desktop\Ярмарка сентябрь 2016\IMG_266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75945"/>
            <a:ext cx="3600400" cy="249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4"/>
          <a:stretch/>
        </p:blipFill>
        <p:spPr bwMode="auto">
          <a:xfrm>
            <a:off x="4716016" y="1819869"/>
            <a:ext cx="2948153" cy="2222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Елена\Desktop\Ярмарка сентябрь 2016\IMG_27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9"/>
          <a:stretch/>
        </p:blipFill>
        <p:spPr bwMode="auto">
          <a:xfrm>
            <a:off x="5625219" y="4172970"/>
            <a:ext cx="3035706" cy="2295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99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Благотворительная акция </a:t>
            </a:r>
            <a:b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«Подари радость»</a:t>
            </a:r>
          </a:p>
        </p:txBody>
      </p:sp>
      <p:pic>
        <p:nvPicPr>
          <p:cNvPr id="1026" name="Picture 2" descr="H:\Акция ко Дню ребенка\IMG_29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33253"/>
            <a:ext cx="2880320" cy="2247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Акция ко Дню ребенка\IMG_29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3096"/>
            <a:ext cx="3217320" cy="22705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Акция ко Дню ребенка\IMG_29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" t="15022"/>
          <a:stretch/>
        </p:blipFill>
        <p:spPr bwMode="auto">
          <a:xfrm>
            <a:off x="450840" y="1459908"/>
            <a:ext cx="2717004" cy="2000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Акция ко Дню ребенка\IMG_3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484" y="1676404"/>
            <a:ext cx="2736270" cy="1796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Акция ко Дню ребенка\IMG_29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349" y="2230369"/>
            <a:ext cx="3330384" cy="2484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060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с социумом</a:t>
            </a:r>
            <a:b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135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013669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27290716"/>
              </p:ext>
            </p:extLst>
          </p:nvPr>
        </p:nvGraphicFramePr>
        <p:xfrm>
          <a:off x="467544" y="1412776"/>
          <a:ext cx="828092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1619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7743"/>
            <a:ext cx="8964488" cy="1168361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 с настоятелем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Церкви Иконы Божьей Матери Казанская протоиереем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Григорием Решетовым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135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16104"/>
            <a:ext cx="3384376" cy="2538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7"/>
          <a:stretch/>
        </p:blipFill>
        <p:spPr>
          <a:xfrm>
            <a:off x="4477575" y="4581128"/>
            <a:ext cx="3384376" cy="2113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Объект 3" descr="C:\Documents and Settings\Admin\Рабочий стол\006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3495997" cy="28767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3718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2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Экскурсия в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Казанскую церковь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135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H:\Фото храм\IMG_36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502" y="1202322"/>
            <a:ext cx="3780420" cy="2540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Фото храм\IMG_35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2322"/>
            <a:ext cx="3734472" cy="2540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Фото храм\IMG_36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656" y="3933056"/>
            <a:ext cx="3824151" cy="2489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Фото храм\IMG_363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38" y="3947177"/>
            <a:ext cx="3766422" cy="2568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871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440160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Приказ Минобрнауки РФ № 1155 от 17.10. 2013 г.    «Об утверждении </a:t>
            </a:r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федерального государственного </a:t>
            </a:r>
            <a:r>
              <a:rPr lang="ru-RU" sz="3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образовательного стандарта дошкольного образования»</a:t>
            </a:r>
            <a:br>
              <a:rPr lang="ru-RU" sz="3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1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135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492896"/>
            <a:ext cx="8229600" cy="3949899"/>
          </a:xfrm>
        </p:spPr>
        <p:txBody>
          <a:bodyPr>
            <a:no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«1.6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Стандарт направлен на решение следующих задач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&lt;…&gt;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lvl="0" indent="0" algn="just">
              <a:lnSpc>
                <a:spcPct val="150000"/>
              </a:lnSpc>
              <a:buNone/>
              <a:tabLst>
                <a:tab pos="457200" algn="l"/>
              </a:tabLs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5. объединения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обучения и воспитания в целостный образовательный процесс на основе </a:t>
            </a:r>
            <a:r>
              <a:rPr lang="ru-RU" sz="2400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духовно-нравственных и социокультурных ценностей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и принятых в обществе правил и норм поведения в интересах человека, семьи, общества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;»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19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На театральном представлении по духовно-нравственному воспитанию в лицее №5.</a:t>
            </a:r>
          </a:p>
        </p:txBody>
      </p:sp>
      <p:pic>
        <p:nvPicPr>
          <p:cNvPr id="3" name="Рисунок 2" descr="G:\фото лицей №5\DSCN29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128792" cy="4741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774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924" y="26064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Экскурсии в детскую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библиотеку</a:t>
            </a:r>
            <a:r>
              <a:rPr lang="ru-RU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3100" b="1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«Святые земли русской», </a:t>
            </a:r>
            <a:br>
              <a:rPr lang="ru-RU" sz="3100" b="1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3100" b="1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«Моя малая Родина»</a:t>
            </a:r>
            <a:r>
              <a:rPr lang="ru-RU" sz="3100" b="1" i="1" dirty="0">
                <a:solidFill>
                  <a:srgbClr val="0070C0"/>
                </a:solidFill>
              </a:rPr>
              <a:t/>
            </a:r>
            <a:br>
              <a:rPr lang="ru-RU" sz="3100" b="1" i="1" dirty="0">
                <a:solidFill>
                  <a:srgbClr val="0070C0"/>
                </a:solidFill>
              </a:rPr>
            </a:br>
            <a:endParaRPr lang="ru-RU" sz="3100" b="1" i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27564" y="3034145"/>
            <a:ext cx="4530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/>
            <a:r>
              <a:rPr lang="ru-RU" dirty="0">
                <a:ea typeface="Calibri"/>
              </a:rPr>
              <a:t> </a:t>
            </a:r>
            <a:endParaRPr lang="ru-RU" dirty="0"/>
          </a:p>
        </p:txBody>
      </p:sp>
      <p:pic>
        <p:nvPicPr>
          <p:cNvPr id="6" name="Рисунок 5" descr="D:\Мама\2015-2016 уч. год\20.11.2015  Экскурсия в библиотеку\DSC_017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7" y="1752115"/>
            <a:ext cx="2799989" cy="2564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0" t="16384"/>
          <a:stretch/>
        </p:blipFill>
        <p:spPr bwMode="auto">
          <a:xfrm>
            <a:off x="6012160" y="3991455"/>
            <a:ext cx="2841313" cy="2778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13595" b="11280"/>
          <a:stretch/>
        </p:blipFill>
        <p:spPr bwMode="auto">
          <a:xfrm>
            <a:off x="3053233" y="2852936"/>
            <a:ext cx="2983012" cy="2704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535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Экскурсии в музей </a:t>
            </a:r>
            <a:b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«Зарайский кремль»</a:t>
            </a:r>
          </a:p>
        </p:txBody>
      </p:sp>
      <p:pic>
        <p:nvPicPr>
          <p:cNvPr id="3" name="Picture 2" descr="H:\Экскурсия в Кремль\IMG_96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131473" cy="27894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:\Экскурсия в Кремль\IMG_96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581128"/>
            <a:ext cx="3240360" cy="2017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H:\Экскурсия в Кремль\IMG_96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965" y="2060848"/>
            <a:ext cx="3360929" cy="3013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90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66135" y="332657"/>
            <a:ext cx="8229600" cy="792087"/>
          </a:xfrm>
        </p:spPr>
        <p:txBody>
          <a:bodyPr>
            <a:noAutofit/>
          </a:bodyPr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«Я приведу музей к тебе»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08044"/>
            <a:ext cx="3363389" cy="2522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13808"/>
            <a:ext cx="3222370" cy="2416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23662" r="18200" b="3529"/>
          <a:stretch/>
        </p:blipFill>
        <p:spPr>
          <a:xfrm>
            <a:off x="5436096" y="3949285"/>
            <a:ext cx="3196505" cy="2638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C:\Documents and Settings\Admin\Мои документы\Загрузки\DSCN30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" t="24590" r="85" b="68"/>
          <a:stretch/>
        </p:blipFill>
        <p:spPr bwMode="auto">
          <a:xfrm>
            <a:off x="1182153" y="3933056"/>
            <a:ext cx="3677879" cy="2473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67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758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</a:t>
            </a:r>
            <a:b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со средней школой №1</a:t>
            </a:r>
          </a:p>
        </p:txBody>
      </p:sp>
      <p:pic>
        <p:nvPicPr>
          <p:cNvPr id="3074" name="Picture 2" descr="H:\Фото экскурсия в школу 1. ноябрь 2016\IMG_285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r="6086" b="9926"/>
          <a:stretch/>
        </p:blipFill>
        <p:spPr bwMode="auto">
          <a:xfrm>
            <a:off x="5076056" y="1325150"/>
            <a:ext cx="3456384" cy="2472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Рождество\IMG_08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b="13750"/>
          <a:stretch/>
        </p:blipFill>
        <p:spPr bwMode="auto">
          <a:xfrm>
            <a:off x="4649456" y="4025275"/>
            <a:ext cx="3810976" cy="2615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Фото для отчетов презентаций\Фото экскурсия в школу 1. ноябрь 2016\IMG_28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10385"/>
            <a:ext cx="3694124" cy="2462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20161216_114101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0867"/>
            <a:ext cx="3519712" cy="2639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23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997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Участие в Рождественском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фестива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ле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Cambria"/>
              </a:rPr>
              <a:t> </a:t>
            </a:r>
            <a:r>
              <a:rPr lang="ru-RU" dirty="0"/>
              <a:t/>
            </a:r>
            <a:br>
              <a:rPr lang="ru-RU" dirty="0"/>
            </a:b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135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C:\Documents and Settings\Admin\Рабочий стол\DSC_0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9687"/>
            <a:ext cx="3353058" cy="2520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YAsergey\Desktop\DSC_00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14978"/>
            <a:ext cx="3413683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 descr="C:\Users\Елена\Desktop\Отчет январь 2017\Рождественский фестиваль 2017\Рождественский фестиваль 20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3" t="2682" r="1138" b="51614"/>
          <a:stretch/>
        </p:blipFill>
        <p:spPr bwMode="auto">
          <a:xfrm>
            <a:off x="2483768" y="4077072"/>
            <a:ext cx="4091707" cy="2609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2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Распространение педагогического опыта 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135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C:\Users\YAsergey\Desktop\img5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48880"/>
            <a:ext cx="1800201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YAsergey\Desktop\img53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1198"/>
            <a:ext cx="1872208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2876346"/>
            <a:ext cx="231994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949951"/>
            <a:ext cx="2568309" cy="2943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02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5" y="260648"/>
            <a:ext cx="925252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Педагогическая гостиная </a:t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«Духовно-нравственное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воспитание детей дошкольного возраста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135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C:\Users\Елена\Desktop\Фото семинар 18 октября\IMG_27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t="15311" r="16937"/>
          <a:stretch/>
        </p:blipFill>
        <p:spPr bwMode="auto">
          <a:xfrm>
            <a:off x="677869" y="1725744"/>
            <a:ext cx="3528391" cy="2429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4" descr="C:\Users\Елена\Desktop\Фото семинар 18 октября\IMG_27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6417"/>
            <a:ext cx="3635896" cy="2423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5" descr="C:\Users\Елена\Desktop\Фото семинар 18 октября\IMG_28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4" r="16272"/>
          <a:stretch/>
        </p:blipFill>
        <p:spPr bwMode="auto">
          <a:xfrm>
            <a:off x="5220072" y="4246742"/>
            <a:ext cx="272876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 descr="C:\Users\Елена\Desktop\Духовно-нравственное воспитание\РМО 18.10.16\Фото семинар 18 октября\IMG_28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30348"/>
            <a:ext cx="3671674" cy="2447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604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3082354"/>
          </a:xfrm>
        </p:spPr>
        <p:txBody>
          <a:bodyPr>
            <a:noAutofit/>
          </a:bodyPr>
          <a:lstStyle/>
          <a:p>
            <a:pPr lvl="0" algn="r" fontAlgn="base">
              <a:spcAft>
                <a:spcPct val="0"/>
              </a:spcAft>
            </a:pPr>
            <a:r>
              <a:rPr lang="ru-RU" alt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Monotype Corsiva" panose="03010101010201010101" pitchFamily="66" charset="0"/>
                <a:cs typeface="Arial" panose="020B0604020202020204" pitchFamily="34" charset="0"/>
              </a:rPr>
              <a:t>«Воспитание чистых и  благородных  чувств в сердцах детей  нужнее и дороже, нежели обогащение разными знаниями»</a:t>
            </a:r>
            <a:br>
              <a:rPr lang="ru-RU" alt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Monotype Corsiva" panose="03010101010201010101" pitchFamily="66" charset="0"/>
                <a:cs typeface="Arial" panose="020B0604020202020204" pitchFamily="34" charset="0"/>
              </a:rPr>
            </a:br>
            <a:r>
              <a:rPr lang="ru-RU" alt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Monotype Corsiva" panose="03010101010201010101" pitchFamily="66" charset="0"/>
                <a:cs typeface="Arial" panose="020B0604020202020204" pitchFamily="34" charset="0"/>
              </a:rPr>
              <a:t>Я. Корчак</a:t>
            </a:r>
            <a:r>
              <a:rPr lang="ru-RU" alt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135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C:\Users\Елена\Downloads\DSC_022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4854183" cy="3964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317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7808" y="5486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Monotype Corsiva" panose="03010101010201010101" pitchFamily="66" charset="0"/>
                <a:cs typeface="Arial" panose="020B0604020202020204" pitchFamily="34" charset="0"/>
              </a:rPr>
              <a:t>Спасибо</a:t>
            </a:r>
            <a:r>
              <a:rPr lang="ru-RU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Monotype Corsiva" panose="03010101010201010101" pitchFamily="66" charset="0"/>
                <a:cs typeface="Arial" panose="020B0604020202020204" pitchFamily="34" charset="0"/>
              </a:rPr>
              <a:t>за </a:t>
            </a:r>
            <a:r>
              <a:rPr lang="ru-RU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Monotype Corsiva" panose="03010101010201010101" pitchFamily="66" charset="0"/>
                <a:cs typeface="Arial" panose="020B0604020202020204" pitchFamily="34" charset="0"/>
              </a:rPr>
              <a:t>внимание!</a:t>
            </a:r>
          </a:p>
        </p:txBody>
      </p:sp>
      <p:pic>
        <p:nvPicPr>
          <p:cNvPr id="2050" name="Picture 2" descr="http://cdn-nus-1.pinme.ru/tumb/600/photo/6c/0a/6c0a9d50c5aa768397f1b35d2d352cf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/>
        </p:blipFill>
        <p:spPr bwMode="auto">
          <a:xfrm>
            <a:off x="1619672" y="2420888"/>
            <a:ext cx="5976664" cy="424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738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75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3226370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  <a:spcAft>
                <a:spcPts val="1000"/>
              </a:spcAft>
            </a:pPr>
            <a:r>
              <a:rPr lang="ru-RU" sz="3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Программа  Л.Л. Шевченко </a:t>
            </a:r>
            <a:br>
              <a:rPr lang="ru-RU" sz="3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«Добрый мир. Православная культура для малышей».</a:t>
            </a:r>
            <a:br>
              <a:rPr lang="ru-RU" sz="3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2924944"/>
            <a:ext cx="6984776" cy="32012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Цель программы: развитие личности ребенка дошкольного возраста, формирование базовой культуры на основе отечественных традиционных и нравственных ценностей.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68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519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9872" y="1980332"/>
            <a:ext cx="2818616" cy="2040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/>
          <a:stretch/>
        </p:blipFill>
        <p:spPr bwMode="auto">
          <a:xfrm>
            <a:off x="6516216" y="1049450"/>
            <a:ext cx="2377265" cy="3124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Елена\Desktop\IMG_37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3"/>
          <a:stretch/>
        </p:blipFill>
        <p:spPr bwMode="auto">
          <a:xfrm>
            <a:off x="487636" y="4169790"/>
            <a:ext cx="3463185" cy="2348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Елена\Desktop\IMG_37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65104"/>
            <a:ext cx="3413666" cy="2275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DSC05185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8600" y="1196227"/>
            <a:ext cx="2721610" cy="2040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19865" y="-35673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Кружок «Добрый мир»</a:t>
            </a:r>
          </a:p>
        </p:txBody>
      </p:sp>
    </p:spTree>
    <p:extLst>
      <p:ext uri="{BB962C8B-B14F-4D97-AF65-F5344CB8AC3E}">
        <p14:creationId xmlns:p14="http://schemas.microsoft.com/office/powerpoint/2010/main" val="4125043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77809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000" cap="none" dirty="0" smtClean="0">
                <a:effectLst/>
              </a:rPr>
              <a:t/>
            </a:r>
            <a:br>
              <a:rPr lang="ru-RU" sz="2000" cap="none" dirty="0" smtClean="0">
                <a:effectLst/>
              </a:rPr>
            </a:br>
            <a:endParaRPr lang="ru-RU" sz="2000" cap="none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2414601"/>
              </p:ext>
            </p:extLst>
          </p:nvPr>
        </p:nvGraphicFramePr>
        <p:xfrm>
          <a:off x="755576" y="836712"/>
          <a:ext cx="8388424" cy="5289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357740874"/>
              </p:ext>
            </p:extLst>
          </p:nvPr>
        </p:nvGraphicFramePr>
        <p:xfrm>
          <a:off x="65940" y="0"/>
          <a:ext cx="9036496" cy="700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043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Выполнение творческих заданий</a:t>
            </a:r>
            <a:br>
              <a:rPr lang="ru-RU" sz="3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из рабочей тетради</a:t>
            </a:r>
          </a:p>
        </p:txBody>
      </p:sp>
      <p:pic>
        <p:nvPicPr>
          <p:cNvPr id="4" name="Объект 3" descr="C:\Users\YAsergey\AppData\Local\Microsoft\Windows\INetCache\Content.Word\IMG_20160329_15505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384376" cy="2977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YAsergey\AppData\Local\Microsoft\Windows\INetCache\Content.Word\IMG_20160301_155308_1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20888"/>
            <a:ext cx="3372467" cy="30606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3" descr="C:\Users\YAsergey\AppData\Local\Microsoft\Windows\INetCache\Content.Word\IMG_20160301_155305_1.jpg"/>
          <p:cNvPicPr>
            <a:picLocks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29000"/>
            <a:ext cx="3280803" cy="3282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275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211" y="-234280"/>
            <a:ext cx="8229600" cy="1143000"/>
          </a:xfrm>
          <a:ln>
            <a:noFill/>
          </a:ln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3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Творческая деятельность детей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135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C:\Users\YAsergey\Desktop\Фото. Православный храм Новая папка\20160322_16353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4072"/>
            <a:ext cx="2388865" cy="2141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3" descr="C:\Users\YAsergey\AppData\Local\Microsoft\Windows\INetCache\Content.Word\IMG_20160531_153727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2936"/>
            <a:ext cx="2448272" cy="2010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DSC05206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98690" y="1014072"/>
            <a:ext cx="2267950" cy="2222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C:\Documents and Settings\Admin\Рабочий стол\фото раскрашиваем пасхальные яйца\DSC0525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3" r="17534" b="18788"/>
          <a:stretch/>
        </p:blipFill>
        <p:spPr bwMode="auto">
          <a:xfrm>
            <a:off x="3059832" y="941602"/>
            <a:ext cx="2760324" cy="2277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Users\YAsergey\AppData\Local\Microsoft\Windows\INetCache\Content.Word\IMG_20160524_155302_1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767" y="2863614"/>
            <a:ext cx="2231558" cy="2010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YAsergey\Desktop\Фото. Православный храм Новая папка\20160322_16495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086" y="4476652"/>
            <a:ext cx="2592288" cy="2216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C:\Users\YAsergey\AppData\Local\Microsoft\Windows\INetCache\Content.Word\IMG_20160531_15363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029" y="4293096"/>
            <a:ext cx="2355386" cy="2124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9751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78098"/>
          </a:xfrm>
        </p:spPr>
        <p:txBody>
          <a:bodyPr>
            <a:normAutofit/>
          </a:bodyPr>
          <a:lstStyle/>
          <a:p>
            <a:r>
              <a:rPr lang="ru-RU" sz="3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35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Выставки детского творчества</a:t>
            </a:r>
          </a:p>
        </p:txBody>
      </p:sp>
      <p:pic>
        <p:nvPicPr>
          <p:cNvPr id="4" name="Рисунок 3" descr="C:\Users\YAsergey\Desktop\Фото. Православный храм Новая папка\20160323_13431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 t="3853" r="5780" b="4839"/>
          <a:stretch/>
        </p:blipFill>
        <p:spPr bwMode="auto">
          <a:xfrm>
            <a:off x="755576" y="993377"/>
            <a:ext cx="3168352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YAsergey\Desktop\Кружок добрый мир\20160426_04014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31"/>
          <a:stretch/>
        </p:blipFill>
        <p:spPr bwMode="auto">
          <a:xfrm>
            <a:off x="4572000" y="980728"/>
            <a:ext cx="3115669" cy="2599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YAsergey\AppData\Local\Microsoft\Windows\INetCache\Content.Word\IMG_20160531_160850_1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98738"/>
            <a:ext cx="3451203" cy="2565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YAsergey\Desktop\Фото CANON\DCIM\100CANON\IMG_0230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707" y="3933056"/>
            <a:ext cx="3372989" cy="2530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889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2587</TotalTime>
  <Words>293</Words>
  <Application>Microsoft Office PowerPoint</Application>
  <PresentationFormat>Экран (4:3)</PresentationFormat>
  <Paragraphs>84</Paragraphs>
  <Slides>29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1_Тема Office</vt:lpstr>
      <vt:lpstr>  </vt:lpstr>
      <vt:lpstr>   Приказ Минобрнауки РФ № 1155 от 17.10. 2013 г.    «Об утверждении федерального государственного образовательного стандарта дошкольного образования»  </vt:lpstr>
      <vt:lpstr>Презентация PowerPoint</vt:lpstr>
      <vt:lpstr>Программа  Л.Л. Шевченко  «Добрый мир. Православная культура для малышей».   </vt:lpstr>
      <vt:lpstr>Кружок «Добрый мир»</vt:lpstr>
      <vt:lpstr> </vt:lpstr>
      <vt:lpstr>Выполнение творческих заданий  из рабочей тетради</vt:lpstr>
      <vt:lpstr>Творческая деятельность детей</vt:lpstr>
      <vt:lpstr>Выставки детского творчества</vt:lpstr>
      <vt:lpstr> Выставки семейного творчества</vt:lpstr>
      <vt:lpstr>Семейные праздники «Ребёнок учится тому, что видит  у себя в дому», «Пришло Рождество – начинаем торжество», «Радость Рождества» </vt:lpstr>
      <vt:lpstr>Международный конкурс  </vt:lpstr>
      <vt:lpstr>Районный конкурс детского творчества  «Красота Божьего мира»</vt:lpstr>
      <vt:lpstr>Благотворительная акция  «Белый цветок»</vt:lpstr>
      <vt:lpstr>Благотворительная ярмарка  ко Дню пожилого человека «Дары осени»</vt:lpstr>
      <vt:lpstr>Благотворительная акция  «Подари радость»</vt:lpstr>
      <vt:lpstr>Взаимодействие с социумом </vt:lpstr>
      <vt:lpstr>Сотрудничество с настоятелем Церкви Иконы Божьей Матери Казанская протоиереем Григорием Решетовым.  </vt:lpstr>
      <vt:lpstr>Экскурсия в Казанскую церковь</vt:lpstr>
      <vt:lpstr>На театральном представлении по духовно-нравственному воспитанию в лицее №5.</vt:lpstr>
      <vt:lpstr>Экскурсии в детскую библиотеку «Святые земли русской»,  «Моя малая Родина» </vt:lpstr>
      <vt:lpstr>Экскурсии в музей  «Зарайский кремль»</vt:lpstr>
      <vt:lpstr>«Я приведу музей к тебе»</vt:lpstr>
      <vt:lpstr>Взаимодействие  со средней школой №1</vt:lpstr>
      <vt:lpstr>Участие в Рождественском фестивале   </vt:lpstr>
      <vt:lpstr>Распространение педагогического опыта </vt:lpstr>
      <vt:lpstr>Педагогическая гостиная  «Духовно-нравственное воспитание детей дошкольного возраста»</vt:lpstr>
      <vt:lpstr>«Воспитание чистых и  благородных  чувств в сердцах детей  нужнее и дороже, нежели обогащение разными знаниями» Я. Корчак </vt:lpstr>
      <vt:lpstr>Спасибо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МАДОУ «Детский сад № 1 «Лесная полянка» Районное методическое объединение  заведующих и старших воспитателей </dc:title>
  <dc:creator>Елена</dc:creator>
  <cp:lastModifiedBy>Windows User</cp:lastModifiedBy>
  <cp:revision>158</cp:revision>
  <dcterms:created xsi:type="dcterms:W3CDTF">2016-10-06T05:13:19Z</dcterms:created>
  <dcterms:modified xsi:type="dcterms:W3CDTF">2017-03-12T19:56:05Z</dcterms:modified>
</cp:coreProperties>
</file>