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39"/>
  </p:notesMasterIdLst>
  <p:sldIdLst>
    <p:sldId id="257" r:id="rId2"/>
    <p:sldId id="333" r:id="rId3"/>
    <p:sldId id="337" r:id="rId4"/>
    <p:sldId id="258" r:id="rId5"/>
    <p:sldId id="259" r:id="rId6"/>
    <p:sldId id="260" r:id="rId7"/>
    <p:sldId id="261" r:id="rId8"/>
    <p:sldId id="338" r:id="rId9"/>
    <p:sldId id="267" r:id="rId10"/>
    <p:sldId id="265" r:id="rId11"/>
    <p:sldId id="324" r:id="rId12"/>
    <p:sldId id="325" r:id="rId13"/>
    <p:sldId id="271" r:id="rId14"/>
    <p:sldId id="298" r:id="rId15"/>
    <p:sldId id="299" r:id="rId16"/>
    <p:sldId id="326" r:id="rId17"/>
    <p:sldId id="270" r:id="rId18"/>
    <p:sldId id="310" r:id="rId19"/>
    <p:sldId id="311" r:id="rId20"/>
    <p:sldId id="329" r:id="rId21"/>
    <p:sldId id="312" r:id="rId22"/>
    <p:sldId id="313" r:id="rId23"/>
    <p:sldId id="314" r:id="rId24"/>
    <p:sldId id="315" r:id="rId25"/>
    <p:sldId id="317" r:id="rId26"/>
    <p:sldId id="330" r:id="rId27"/>
    <p:sldId id="268" r:id="rId28"/>
    <p:sldId id="327" r:id="rId29"/>
    <p:sldId id="328" r:id="rId30"/>
    <p:sldId id="287" r:id="rId31"/>
    <p:sldId id="288" r:id="rId32"/>
    <p:sldId id="289" r:id="rId33"/>
    <p:sldId id="274" r:id="rId34"/>
    <p:sldId id="336" r:id="rId35"/>
    <p:sldId id="335" r:id="rId36"/>
    <p:sldId id="334" r:id="rId37"/>
    <p:sldId id="319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090"/>
    <a:srgbClr val="9D9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2101" autoAdjust="0"/>
  </p:normalViewPr>
  <p:slideViewPr>
    <p:cSldViewPr snapToGrid="0">
      <p:cViewPr varScale="1">
        <p:scale>
          <a:sx n="80" d="100"/>
          <a:sy n="80" d="100"/>
        </p:scale>
        <p:origin x="-108" y="-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3CBD2-A9CF-42FB-9775-14293043C34B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EC7F0-038C-48D5-A833-59EDF3A30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97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911134-E922-48E1-9203-F8C53CFC8A39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58DE9C-414E-411C-8EF5-7C8F3E581198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F233BF-97DF-4B9C-91F1-143624EE6105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42FBCA-3B9E-468B-87E7-6C3C355D9F4A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E4C509-1CCE-48D0-B0CA-856A5243E8FF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D2E2F-363F-4F6E-9494-0A5DD8BA3A2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/>
        </p:nvSpPr>
        <p:spPr bwMode="ltGray">
          <a:xfrm>
            <a:off x="-2117" y="5157788"/>
            <a:ext cx="12194117" cy="1708150"/>
          </a:xfrm>
          <a:prstGeom prst="rect">
            <a:avLst/>
          </a:prstGeom>
          <a:solidFill>
            <a:schemeClr val="bg2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white">
          <a:xfrm>
            <a:off x="0" y="0"/>
            <a:ext cx="12192000" cy="4929188"/>
          </a:xfrm>
          <a:prstGeom prst="rect">
            <a:avLst/>
          </a:prstGeom>
          <a:solidFill>
            <a:schemeClr val="tx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ltGray">
          <a:xfrm>
            <a:off x="1693333" y="4933950"/>
            <a:ext cx="10498667" cy="223838"/>
          </a:xfrm>
          <a:prstGeom prst="rect">
            <a:avLst/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gray">
          <a:xfrm>
            <a:off x="5672668" y="5815024"/>
            <a:ext cx="143933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srgbClr val="C9C2D1"/>
              </a:solidFill>
              <a:latin typeface="Verdana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gray">
          <a:xfrm>
            <a:off x="-12700" y="4935538"/>
            <a:ext cx="1710267" cy="222250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7" name="Object 21"/>
          <p:cNvGraphicFramePr>
            <a:graphicFrameLocks noChangeAspect="1"/>
          </p:cNvGraphicFramePr>
          <p:nvPr/>
        </p:nvGraphicFramePr>
        <p:xfrm>
          <a:off x="9057225" y="2643188"/>
          <a:ext cx="313478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2" name="Image" r:id="rId3" imgW="2539683" imgH="609524" progId="">
                  <p:embed/>
                </p:oleObj>
              </mc:Choice>
              <mc:Fallback>
                <p:oleObj name="Image" r:id="rId3" imgW="2539683" imgH="6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7225" y="2643188"/>
                        <a:ext cx="313478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accent1">
                                    <a:gamma/>
                                    <a:tint val="72941"/>
                                    <a:invGamma/>
                                    <a:alpha val="39999"/>
                                  </a:schemeClr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2"/>
          <p:cNvGraphicFramePr>
            <a:graphicFrameLocks noChangeAspect="1"/>
          </p:cNvGraphicFramePr>
          <p:nvPr/>
        </p:nvGraphicFramePr>
        <p:xfrm>
          <a:off x="8286758" y="142876"/>
          <a:ext cx="3905249" cy="330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3" name="Image" r:id="rId5" imgW="2539683" imgH="2539683" progId="">
                  <p:embed/>
                </p:oleObj>
              </mc:Choice>
              <mc:Fallback>
                <p:oleObj name="Image" r:id="rId5" imgW="2539683" imgH="253968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8" y="142876"/>
                        <a:ext cx="3905249" cy="330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accent1">
                                    <a:gamma/>
                                    <a:tint val="72941"/>
                                    <a:invGamma/>
                                    <a:alpha val="39999"/>
                                  </a:schemeClr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4"/>
          <p:cNvSpPr>
            <a:spLocks noChangeArrowheads="1"/>
          </p:cNvSpPr>
          <p:nvPr/>
        </p:nvSpPr>
        <p:spPr bwMode="invGray">
          <a:xfrm>
            <a:off x="11089225" y="0"/>
            <a:ext cx="61383" cy="4929188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invGray">
          <a:xfrm>
            <a:off x="334441" y="260361"/>
            <a:ext cx="11425767" cy="4392613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invGray">
          <a:xfrm>
            <a:off x="10367441" y="908061"/>
            <a:ext cx="1824567" cy="1439863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invGray">
          <a:xfrm>
            <a:off x="814924" y="1916124"/>
            <a:ext cx="10562167" cy="1584325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/>
        </p:nvSpPr>
        <p:spPr bwMode="ltGray">
          <a:xfrm>
            <a:off x="-2117" y="5157788"/>
            <a:ext cx="12194117" cy="1708150"/>
          </a:xfrm>
          <a:prstGeom prst="rect">
            <a:avLst/>
          </a:prstGeom>
          <a:solidFill>
            <a:schemeClr val="bg2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white">
          <a:xfrm>
            <a:off x="0" y="0"/>
            <a:ext cx="12192000" cy="4929188"/>
          </a:xfrm>
          <a:prstGeom prst="rect">
            <a:avLst/>
          </a:prstGeom>
          <a:solidFill>
            <a:schemeClr val="tx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ltGray">
          <a:xfrm>
            <a:off x="1693333" y="4933950"/>
            <a:ext cx="10498667" cy="223838"/>
          </a:xfrm>
          <a:prstGeom prst="rect">
            <a:avLst/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gray">
          <a:xfrm>
            <a:off x="5672668" y="5815020"/>
            <a:ext cx="143933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srgbClr val="C9C2D1"/>
              </a:solidFill>
              <a:latin typeface="Verdana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gray">
          <a:xfrm>
            <a:off x="-12700" y="4935538"/>
            <a:ext cx="1710267" cy="222250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7" name="Object 21"/>
          <p:cNvGraphicFramePr>
            <a:graphicFrameLocks noChangeAspect="1"/>
          </p:cNvGraphicFramePr>
          <p:nvPr/>
        </p:nvGraphicFramePr>
        <p:xfrm>
          <a:off x="9057222" y="2643188"/>
          <a:ext cx="313478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6" name="Image" r:id="rId3" imgW="2539683" imgH="609524" progId="">
                  <p:embed/>
                </p:oleObj>
              </mc:Choice>
              <mc:Fallback>
                <p:oleObj name="Image" r:id="rId3" imgW="2539683" imgH="6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7222" y="2643188"/>
                        <a:ext cx="313478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accent1">
                                    <a:gamma/>
                                    <a:tint val="72941"/>
                                    <a:invGamma/>
                                    <a:alpha val="39999"/>
                                  </a:schemeClr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2"/>
          <p:cNvGraphicFramePr>
            <a:graphicFrameLocks noChangeAspect="1"/>
          </p:cNvGraphicFramePr>
          <p:nvPr/>
        </p:nvGraphicFramePr>
        <p:xfrm>
          <a:off x="8286756" y="142876"/>
          <a:ext cx="3905249" cy="330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7" name="Image" r:id="rId5" imgW="2539683" imgH="2539683" progId="">
                  <p:embed/>
                </p:oleObj>
              </mc:Choice>
              <mc:Fallback>
                <p:oleObj name="Image" r:id="rId5" imgW="2539683" imgH="253968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6" y="142876"/>
                        <a:ext cx="3905249" cy="330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accent1">
                                    <a:gamma/>
                                    <a:tint val="72941"/>
                                    <a:invGamma/>
                                    <a:alpha val="39999"/>
                                  </a:schemeClr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4"/>
          <p:cNvSpPr>
            <a:spLocks noChangeArrowheads="1"/>
          </p:cNvSpPr>
          <p:nvPr/>
        </p:nvSpPr>
        <p:spPr bwMode="invGray">
          <a:xfrm>
            <a:off x="11089222" y="0"/>
            <a:ext cx="61383" cy="4929188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invGray">
          <a:xfrm>
            <a:off x="334438" y="260357"/>
            <a:ext cx="11425767" cy="4392613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invGray">
          <a:xfrm>
            <a:off x="10367438" y="908057"/>
            <a:ext cx="1824567" cy="1439863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invGray">
          <a:xfrm>
            <a:off x="814922" y="1916120"/>
            <a:ext cx="10562167" cy="1584325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/>
        </p:nvSpPr>
        <p:spPr bwMode="ltGray">
          <a:xfrm>
            <a:off x="-2117" y="5157788"/>
            <a:ext cx="12194117" cy="1708150"/>
          </a:xfrm>
          <a:prstGeom prst="rect">
            <a:avLst/>
          </a:prstGeom>
          <a:solidFill>
            <a:schemeClr val="bg2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white">
          <a:xfrm>
            <a:off x="0" y="0"/>
            <a:ext cx="12192000" cy="4929188"/>
          </a:xfrm>
          <a:prstGeom prst="rect">
            <a:avLst/>
          </a:prstGeom>
          <a:solidFill>
            <a:schemeClr val="tx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ltGray">
          <a:xfrm>
            <a:off x="1693333" y="4933950"/>
            <a:ext cx="10498667" cy="223838"/>
          </a:xfrm>
          <a:prstGeom prst="rect">
            <a:avLst/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gray">
          <a:xfrm>
            <a:off x="5672667" y="5815014"/>
            <a:ext cx="143933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srgbClr val="C9C2D1"/>
              </a:solidFill>
              <a:latin typeface="Verdana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gray">
          <a:xfrm>
            <a:off x="-12700" y="4935538"/>
            <a:ext cx="1710267" cy="222250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7" name="Object 21"/>
          <p:cNvGraphicFramePr>
            <a:graphicFrameLocks noChangeAspect="1"/>
          </p:cNvGraphicFramePr>
          <p:nvPr/>
        </p:nvGraphicFramePr>
        <p:xfrm>
          <a:off x="9057218" y="2643188"/>
          <a:ext cx="313478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0" name="Image" r:id="rId3" imgW="2539683" imgH="609524" progId="">
                  <p:embed/>
                </p:oleObj>
              </mc:Choice>
              <mc:Fallback>
                <p:oleObj name="Image" r:id="rId3" imgW="2539683" imgH="6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7218" y="2643188"/>
                        <a:ext cx="313478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accent1">
                                    <a:gamma/>
                                    <a:tint val="72941"/>
                                    <a:invGamma/>
                                    <a:alpha val="39999"/>
                                  </a:schemeClr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2"/>
          <p:cNvGraphicFramePr>
            <a:graphicFrameLocks noChangeAspect="1"/>
          </p:cNvGraphicFramePr>
          <p:nvPr/>
        </p:nvGraphicFramePr>
        <p:xfrm>
          <a:off x="8286752" y="142876"/>
          <a:ext cx="3905249" cy="330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1" name="Image" r:id="rId5" imgW="2539683" imgH="2539683" progId="">
                  <p:embed/>
                </p:oleObj>
              </mc:Choice>
              <mc:Fallback>
                <p:oleObj name="Image" r:id="rId5" imgW="2539683" imgH="253968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2" y="142876"/>
                        <a:ext cx="3905249" cy="330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accent1">
                                    <a:gamma/>
                                    <a:tint val="72941"/>
                                    <a:invGamma/>
                                    <a:alpha val="39999"/>
                                  </a:schemeClr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4"/>
          <p:cNvSpPr>
            <a:spLocks noChangeArrowheads="1"/>
          </p:cNvSpPr>
          <p:nvPr/>
        </p:nvSpPr>
        <p:spPr bwMode="invGray">
          <a:xfrm>
            <a:off x="11089218" y="0"/>
            <a:ext cx="61383" cy="4929188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invGray">
          <a:xfrm>
            <a:off x="334434" y="260351"/>
            <a:ext cx="11425767" cy="4392613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invGray">
          <a:xfrm>
            <a:off x="10367434" y="908051"/>
            <a:ext cx="1824567" cy="1439863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invGray">
          <a:xfrm>
            <a:off x="814918" y="1916114"/>
            <a:ext cx="10562167" cy="1584325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8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/>
        </p:nvSpPr>
        <p:spPr bwMode="ltGray">
          <a:xfrm>
            <a:off x="-2117" y="5157788"/>
            <a:ext cx="12194117" cy="1708150"/>
          </a:xfrm>
          <a:prstGeom prst="rect">
            <a:avLst/>
          </a:prstGeom>
          <a:solidFill>
            <a:schemeClr val="bg2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Rectangle 18"/>
          <p:cNvSpPr>
            <a:spLocks noChangeArrowheads="1"/>
          </p:cNvSpPr>
          <p:nvPr/>
        </p:nvSpPr>
        <p:spPr bwMode="white">
          <a:xfrm>
            <a:off x="0" y="0"/>
            <a:ext cx="12192000" cy="4929188"/>
          </a:xfrm>
          <a:prstGeom prst="rect">
            <a:avLst/>
          </a:prstGeom>
          <a:solidFill>
            <a:schemeClr val="tx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Rectangle 19"/>
          <p:cNvSpPr>
            <a:spLocks noChangeArrowheads="1"/>
          </p:cNvSpPr>
          <p:nvPr/>
        </p:nvSpPr>
        <p:spPr bwMode="ltGray">
          <a:xfrm>
            <a:off x="1693333" y="4933950"/>
            <a:ext cx="10498667" cy="223838"/>
          </a:xfrm>
          <a:prstGeom prst="rect">
            <a:avLst/>
          </a:prstGeom>
          <a:solidFill>
            <a:schemeClr val="hlink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gray">
          <a:xfrm>
            <a:off x="5672668" y="5815028"/>
            <a:ext cx="1439333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200" b="1" dirty="0">
              <a:solidFill>
                <a:srgbClr val="C9C2D1"/>
              </a:solidFill>
              <a:latin typeface="Verdana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gray">
          <a:xfrm>
            <a:off x="-12700" y="4935538"/>
            <a:ext cx="1710267" cy="222250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7" name="Object 21"/>
          <p:cNvGraphicFramePr>
            <a:graphicFrameLocks noChangeAspect="1"/>
          </p:cNvGraphicFramePr>
          <p:nvPr/>
        </p:nvGraphicFramePr>
        <p:xfrm>
          <a:off x="9057227" y="2643188"/>
          <a:ext cx="313478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" name="Image" r:id="rId3" imgW="2539683" imgH="609524" progId="">
                  <p:embed/>
                </p:oleObj>
              </mc:Choice>
              <mc:Fallback>
                <p:oleObj name="Image" r:id="rId3" imgW="2539683" imgH="6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7227" y="2643188"/>
                        <a:ext cx="3134783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accent1">
                                    <a:gamma/>
                                    <a:tint val="72941"/>
                                    <a:invGamma/>
                                    <a:alpha val="39999"/>
                                  </a:schemeClr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2"/>
          <p:cNvGraphicFramePr>
            <a:graphicFrameLocks noChangeAspect="1"/>
          </p:cNvGraphicFramePr>
          <p:nvPr/>
        </p:nvGraphicFramePr>
        <p:xfrm>
          <a:off x="8286761" y="142876"/>
          <a:ext cx="3905249" cy="330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" name="Image" r:id="rId5" imgW="2539683" imgH="2539683" progId="">
                  <p:embed/>
                </p:oleObj>
              </mc:Choice>
              <mc:Fallback>
                <p:oleObj name="Image" r:id="rId5" imgW="2539683" imgH="253968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61" y="142876"/>
                        <a:ext cx="3905249" cy="330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gradFill rotWithShape="1">
                              <a:gsLst>
                                <a:gs pos="0">
                                  <a:schemeClr val="accent1">
                                    <a:gamma/>
                                    <a:tint val="72941"/>
                                    <a:invGamma/>
                                    <a:alpha val="39999"/>
                                  </a:schemeClr>
                                </a:gs>
                                <a:gs pos="100000">
                                  <a:schemeClr val="accent1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4"/>
          <p:cNvSpPr>
            <a:spLocks noChangeArrowheads="1"/>
          </p:cNvSpPr>
          <p:nvPr/>
        </p:nvSpPr>
        <p:spPr bwMode="invGray">
          <a:xfrm>
            <a:off x="11089227" y="0"/>
            <a:ext cx="61383" cy="4929188"/>
          </a:xfrm>
          <a:prstGeom prst="rect">
            <a:avLst/>
          </a:prstGeom>
          <a:solidFill>
            <a:schemeClr val="accent1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invGray">
          <a:xfrm>
            <a:off x="334443" y="260365"/>
            <a:ext cx="11425767" cy="4392613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invGray">
          <a:xfrm>
            <a:off x="10367443" y="908065"/>
            <a:ext cx="1824567" cy="1439863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invGray">
          <a:xfrm>
            <a:off x="814927" y="1916128"/>
            <a:ext cx="10562167" cy="1584325"/>
          </a:xfrm>
          <a:prstGeom prst="rect">
            <a:avLst/>
          </a:prstGeom>
          <a:noFill/>
          <a:ln w="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0C4ABFC-BB7A-40DE-AC58-D17BF6A520B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74CC78D-6C09-479A-AECD-9B819BD31724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3F9074-54C6-4E2F-95DF-D29364E3BF11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FF1B04-2526-469B-A9B9-21C134F65FDD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5E643-9D49-4A63-B178-1AF655B4290C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666FBD-D06F-4672-84AF-6BC9A50C049D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C0C889-471C-4F99-80C0-CCA9163E792F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1FEB19-B3E5-4A1B-A5CA-522AA558EB83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C8A139-9777-4579-98BB-19A15B8D8B8F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02B32-126B-4BC4-A3A2-F4626A2E02E6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98F282-70D5-476F-B05C-8A231CB67AA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915B70-3295-4CC9-A30B-0B5B64DFC363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4869748D-BAB0-40A5-AA09-3DD05496AF81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7D1AD7EA-84E7-4B9A-998D-6F78047D844C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6D8A6-E4F7-4532-B063-0CC4049C1538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27AEEB-115C-4D26-8920-2B9EA393D2C4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prstClr val="white">
                  <a:shade val="50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A2BBD9-4CAB-48A3-A281-914AC174C5E8}" type="datetimeFigureOut">
              <a:rPr lang="ru-RU" smtClean="0">
                <a:solidFill>
                  <a:prstClr val="white">
                    <a:shade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29.03.2017</a:t>
            </a:fld>
            <a:endParaRPr lang="ru-RU" dirty="0">
              <a:solidFill>
                <a:prstClr val="white">
                  <a:shade val="50000"/>
                </a:prstClr>
              </a:solidFill>
              <a:latin typeface="Arial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>
                  <a:shade val="50000"/>
                </a:prstClr>
              </a:solidFill>
              <a:latin typeface="Arial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6A2928-1679-47A0-AB43-2CE670A8E9A9}" type="slidenum">
              <a:rPr lang="ru-RU" smtClean="0">
                <a:solidFill>
                  <a:prstClr val="white">
                    <a:shade val="50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prstClr val="white">
                  <a:shade val="50000"/>
                </a:prstClr>
              </a:solidFill>
              <a:latin typeface="Arial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786" r:id="rId12"/>
    <p:sldLayoutId id="2147483799" r:id="rId13"/>
    <p:sldLayoutId id="2147483812" r:id="rId14"/>
    <p:sldLayoutId id="2147483721" r:id="rId1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jpeg"/><Relationship Id="rId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0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 flipV="1">
            <a:off x="394865" y="3766277"/>
            <a:ext cx="5015345" cy="5758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041" y="275573"/>
            <a:ext cx="10672175" cy="140291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Математика – царица кулинарного стола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Картинки по запросу банкетный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129" y="1887974"/>
            <a:ext cx="5987763" cy="461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красивые блюда на праздничный сто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1" y="1887970"/>
            <a:ext cx="5629275" cy="45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9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061" y="-21149"/>
            <a:ext cx="4111963" cy="118552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Картофель фри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46" y="1505868"/>
            <a:ext cx="4468969" cy="4146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398063" y="426720"/>
            <a:ext cx="3477204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Рецептура №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336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381641"/>
              </p:ext>
            </p:extLst>
          </p:nvPr>
        </p:nvGraphicFramePr>
        <p:xfrm>
          <a:off x="5169408" y="1048513"/>
          <a:ext cx="6827520" cy="5352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0864"/>
                <a:gridCol w="2210816"/>
                <a:gridCol w="2275840"/>
              </a:tblGrid>
              <a:tr h="41415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гр.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41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89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 брусочками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2700</a:t>
                      </a: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434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Растительное масло</a:t>
                      </a: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02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31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gslide.ru/images/1/532/960/img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4" y="414527"/>
            <a:ext cx="9643883" cy="604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6064" y="2426208"/>
            <a:ext cx="2401824" cy="4023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Пропорция-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1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24128" y="890016"/>
                <a:ext cx="4033359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000" b="0" i="1" smtClean="0">
                              <a:latin typeface="Cambria Math"/>
                            </a:rPr>
                            <m:t>х</m:t>
                          </m:r>
                        </m:num>
                        <m:den>
                          <m:r>
                            <a:rPr lang="ru-RU" sz="4000" b="0" i="1" smtClean="0">
                              <a:latin typeface="Cambria Math"/>
                            </a:rPr>
                            <m:t>45</m:t>
                          </m:r>
                        </m:den>
                      </m:f>
                      <m:r>
                        <a:rPr lang="ru-RU" sz="4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4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4000" b="0" i="1" smtClean="0">
                              <a:latin typeface="Cambria Math"/>
                            </a:rPr>
                            <m:t>20</m:t>
                          </m:r>
                        </m:num>
                        <m:den>
                          <m:r>
                            <a:rPr lang="ru-RU" sz="4000" b="0" i="1" smtClean="0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8" y="890016"/>
                <a:ext cx="4033359" cy="124880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единительная линия 3"/>
          <p:cNvCxnSpPr/>
          <p:nvPr/>
        </p:nvCxnSpPr>
        <p:spPr>
          <a:xfrm>
            <a:off x="2483975" y="1125371"/>
            <a:ext cx="914400" cy="9144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7458" y="1071384"/>
            <a:ext cx="1067435" cy="106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77696" y="2584704"/>
                <a:ext cx="5730240" cy="887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Х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0" i="1" smtClean="0">
                            <a:latin typeface="Cambria Math"/>
                          </a:rPr>
                          <m:t>45∗20</m:t>
                        </m:r>
                      </m:num>
                      <m:den>
                        <m:r>
                          <a:rPr lang="ru-RU" sz="3600" b="0" i="1" smtClean="0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ru-RU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600" b="0" i="1" dirty="0" smtClean="0">
                            <a:latin typeface="Cambria Math"/>
                          </a:rPr>
                          <m:t> 900</m:t>
                        </m:r>
                      </m:num>
                      <m:den>
                        <m:r>
                          <a:rPr lang="ru-RU" sz="3600" b="0" i="1" dirty="0" smtClean="0">
                            <a:latin typeface="Cambria Math"/>
                          </a:rPr>
                          <m:t>100</m:t>
                        </m:r>
                      </m:den>
                    </m:f>
                    <m:r>
                      <a:rPr lang="ru-RU" sz="3600" b="0" i="1" dirty="0" smtClean="0">
                        <a:latin typeface="Cambria Math"/>
                      </a:rPr>
                      <m:t>=9</m:t>
                    </m:r>
                  </m:oMath>
                </a14:m>
                <a:endParaRPr lang="ru-RU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696" y="2584704"/>
                <a:ext cx="5730240" cy="887166"/>
              </a:xfrm>
              <a:prstGeom prst="rect">
                <a:avLst/>
              </a:prstGeom>
              <a:blipFill rotWithShape="1">
                <a:blip r:embed="rId4"/>
                <a:stretch>
                  <a:fillRect l="-3191" b="-102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6" name="Picture 4" descr="http://uslide.ru/images/23/29223/736/img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88" y="757110"/>
            <a:ext cx="5754624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77696" y="4072128"/>
            <a:ext cx="3679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3200" dirty="0" smtClean="0">
                <a:latin typeface="Times New Roman"/>
                <a:cs typeface="Times New Roman"/>
              </a:rPr>
              <a:t>∙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100 = 20</a:t>
            </a:r>
            <a:r>
              <a:rPr lang="ru-RU" sz="3200" dirty="0" smtClean="0">
                <a:latin typeface="Times New Roman"/>
                <a:cs typeface="Times New Roman"/>
              </a:rPr>
              <a:t>∙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3456" y="4888992"/>
            <a:ext cx="275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900 = 900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153" y="249894"/>
            <a:ext cx="11977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№1.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Рассчитать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картофеля на 1 порцию с выходом 150грамм.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742169"/>
              </p:ext>
            </p:extLst>
          </p:nvPr>
        </p:nvGraphicFramePr>
        <p:xfrm>
          <a:off x="353567" y="1389893"/>
          <a:ext cx="11250304" cy="5386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0100"/>
                <a:gridCol w="1875051"/>
                <a:gridCol w="1875051"/>
                <a:gridCol w="1875051"/>
                <a:gridCol w="1875051"/>
              </a:tblGrid>
              <a:tr h="82044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гр.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гр.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00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90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 брусочками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2700</a:t>
                      </a: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290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Растительное масло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2900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1000грамм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endParaRPr lang="ru-RU" sz="1800" dirty="0" smtClean="0">
                        <a:solidFill>
                          <a:srgbClr val="002060"/>
                        </a:solidFill>
                        <a:latin typeface="+mn-lt"/>
                        <a:cs typeface="+mn-cs"/>
                      </a:endParaRPr>
                    </a:p>
                    <a:p>
                      <a:pPr algn="l"/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150грамм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5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9856" y="218957"/>
            <a:ext cx="3595921" cy="59790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Расчет: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229856" y="1186196"/>
                <a:ext cx="4072128" cy="1068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Составляем пропорцию: </a:t>
                </a:r>
              </a:p>
              <a:p>
                <a:r>
                  <a:rPr lang="ru-RU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1000</m:t>
                        </m:r>
                      </m:num>
                      <m:den>
                        <m:r>
                          <a:rPr lang="ru-RU" sz="32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150</m:t>
                        </m:r>
                      </m:den>
                    </m:f>
                  </m:oMath>
                </a14:m>
                <a:r>
                  <a:rPr lang="ru-RU" sz="3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endParaRPr lang="ru-RU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856" y="1186196"/>
                <a:ext cx="4072128" cy="1068819"/>
              </a:xfrm>
              <a:prstGeom prst="rect">
                <a:avLst/>
              </a:prstGeom>
              <a:blipFill rotWithShape="1">
                <a:blip r:embed="rId2"/>
                <a:stretch>
                  <a:fillRect l="-1198" t="-2857" b="-7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460992" y="1463039"/>
                <a:ext cx="1341120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2700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х</m:t>
                          </m:r>
                        </m:den>
                      </m:f>
                    </m:oMath>
                  </m:oMathPara>
                </a14:m>
                <a:endParaRPr lang="ru-RU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0992" y="1463039"/>
                <a:ext cx="1341120" cy="7838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229856" y="2718824"/>
                <a:ext cx="2389632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solidFill>
                      <a:schemeClr val="tx1"/>
                    </a:solidFill>
                  </a:rPr>
                  <a:t>Х=</a:t>
                </a:r>
                <a14:m>
                  <m:oMath xmlns:m="http://schemas.openxmlformats.org/officeDocument/2006/math">
                    <m:r>
                      <a:rPr lang="ru-RU" sz="2800" b="0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ru-RU" sz="2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2700</m:t>
                        </m:r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×150</m:t>
                        </m:r>
                      </m:num>
                      <m:den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1000</m:t>
                        </m:r>
                      </m:den>
                    </m:f>
                    <m:r>
                      <a:rPr lang="ru-RU" sz="2800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</m:oMath>
                </a14:m>
                <a:endParaRPr lang="ru-RU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856" y="2718824"/>
                <a:ext cx="2389632" cy="710451"/>
              </a:xfrm>
              <a:prstGeom prst="rect">
                <a:avLst/>
              </a:prstGeom>
              <a:blipFill rotWithShape="1">
                <a:blip r:embed="rId4"/>
                <a:stretch>
                  <a:fillRect l="-5102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Прямая соединительная линия 8"/>
          <p:cNvCxnSpPr/>
          <p:nvPr/>
        </p:nvCxnSpPr>
        <p:spPr>
          <a:xfrm flipH="1">
            <a:off x="8168640" y="2754017"/>
            <a:ext cx="85344" cy="323088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8327136" y="3166059"/>
            <a:ext cx="60960" cy="25934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8296656" y="2764818"/>
            <a:ext cx="85344" cy="30923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8442960" y="3158321"/>
            <a:ext cx="85344" cy="30923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8961120" y="2754017"/>
            <a:ext cx="85344" cy="30923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8598408" y="3166059"/>
            <a:ext cx="85344" cy="30923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9095232" y="1643881"/>
            <a:ext cx="841248" cy="4572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9095232" y="1643882"/>
            <a:ext cx="658368" cy="383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9515856" y="2718833"/>
                <a:ext cx="16398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</a:t>
                </a:r>
                <a14:m>
                  <m:oMath xmlns:m="http://schemas.openxmlformats.org/officeDocument/2006/math">
                    <m:r>
                      <a:rPr lang="ru-RU" sz="28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×15=</m:t>
                    </m:r>
                  </m:oMath>
                </a14:m>
                <a:endParaRPr lang="ru-RU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856" y="2718833"/>
                <a:ext cx="1639824" cy="523220"/>
              </a:xfrm>
              <a:prstGeom prst="rect">
                <a:avLst/>
              </a:prstGeom>
              <a:blipFill rotWithShape="1">
                <a:blip r:embed="rId5"/>
                <a:stretch>
                  <a:fillRect l="-7435" t="-11628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Прямоугольник 31"/>
          <p:cNvSpPr/>
          <p:nvPr/>
        </p:nvSpPr>
        <p:spPr>
          <a:xfrm>
            <a:off x="11070336" y="2718823"/>
            <a:ext cx="81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405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44512" y="3689128"/>
                <a:ext cx="4754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брутто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512" y="3689128"/>
                <a:ext cx="475488" cy="369332"/>
              </a:xfrm>
              <a:prstGeom prst="rect">
                <a:avLst/>
              </a:prstGeom>
              <a:blipFill rotWithShape="1">
                <a:blip r:embed="rId6"/>
                <a:stretch>
                  <a:fillRect r="-141026" b="-11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7229856" y="816864"/>
            <a:ext cx="310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Найдем брутто на 1 порцию.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29856" y="4242816"/>
            <a:ext cx="186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961120" y="4242824"/>
            <a:ext cx="2840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Составляем пропорцию: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7144512" y="4955293"/>
                <a:ext cx="1298448" cy="791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32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1000</m:t>
                        </m:r>
                      </m:num>
                      <m:den>
                        <m:r>
                          <a:rPr lang="ru-RU" sz="32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150</m:t>
                        </m:r>
                      </m:den>
                    </m:f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r>
                  <a:rPr lang="ru-RU" b="1" dirty="0" smtClean="0">
                    <a:solidFill>
                      <a:schemeClr val="tx1"/>
                    </a:solidFill>
                  </a:rPr>
                  <a:t>=</a:t>
                </a:r>
                <a:endParaRPr lang="ru-RU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512" y="4955293"/>
                <a:ext cx="1298448" cy="7918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8168640" y="4955286"/>
                <a:ext cx="926592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2000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х</m:t>
                          </m:r>
                        </m:den>
                      </m:f>
                    </m:oMath>
                  </m:oMathPara>
                </a14:m>
                <a:endParaRPr lang="ru-RU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640" y="4955286"/>
                <a:ext cx="926592" cy="78380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97" y="5814329"/>
            <a:ext cx="81140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7924800" y="5047488"/>
            <a:ext cx="560832" cy="573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7924800" y="5047488"/>
            <a:ext cx="457200" cy="573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 flipH="1">
                <a:off x="7620000" y="5747122"/>
                <a:ext cx="2511552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2000</m:t>
                          </m:r>
                          <m:r>
                            <a:rPr lang="ru-RU" sz="24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×150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620000" y="5747122"/>
                <a:ext cx="2511552" cy="79367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Прямая соединительная линия 46"/>
          <p:cNvCxnSpPr/>
          <p:nvPr/>
        </p:nvCxnSpPr>
        <p:spPr>
          <a:xfrm flipH="1">
            <a:off x="8308848" y="5790136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8741664" y="6224888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8488680" y="5790136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8887968" y="6242953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8683752" y="5790136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9089136" y="6241873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753600" y="5739098"/>
            <a:ext cx="2048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нетто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995799"/>
              </p:ext>
            </p:extLst>
          </p:nvPr>
        </p:nvGraphicFramePr>
        <p:xfrm>
          <a:off x="146304" y="170689"/>
          <a:ext cx="6827520" cy="663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960"/>
                <a:gridCol w="1165572"/>
                <a:gridCol w="957980"/>
                <a:gridCol w="1246564"/>
                <a:gridCol w="994444"/>
              </a:tblGrid>
              <a:tr h="46950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гр.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гр.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9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78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 брусочками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2700</a:t>
                      </a: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8780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Растительное масло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473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−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18304" y="2027103"/>
            <a:ext cx="102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7232" y="2027102"/>
            <a:ext cx="926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7232" y="5814329"/>
            <a:ext cx="817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30366" y="5814329"/>
            <a:ext cx="633985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0" grpId="0"/>
      <p:bldP spid="32" grpId="0"/>
      <p:bldP spid="33" grpId="0"/>
      <p:bldP spid="35" grpId="0"/>
      <p:bldP spid="36" grpId="0"/>
      <p:bldP spid="37" grpId="0"/>
      <p:bldP spid="38" grpId="0"/>
      <p:bldP spid="45" grpId="0"/>
      <p:bldP spid="56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9456" y="218957"/>
            <a:ext cx="2986321" cy="76859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015634"/>
              </p:ext>
            </p:extLst>
          </p:nvPr>
        </p:nvGraphicFramePr>
        <p:xfrm>
          <a:off x="158496" y="23414"/>
          <a:ext cx="7363968" cy="6473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6479"/>
                <a:gridCol w="1257153"/>
                <a:gridCol w="1033249"/>
                <a:gridCol w="1344508"/>
                <a:gridCol w="1072579"/>
              </a:tblGrid>
              <a:tr h="38909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гр.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гр.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44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68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 брусочками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2700</a:t>
                      </a: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32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668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Растительное масло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530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−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l"/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7851648" y="1194816"/>
            <a:ext cx="1283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405 гр.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9171432" y="1283019"/>
                <a:ext cx="19903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  </m:t>
                      </m:r>
                      <m:r>
                        <a:rPr lang="ru-RU" sz="24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ru-RU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  брутто</m:t>
                      </m:r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1432" y="1283019"/>
                <a:ext cx="1990344" cy="461665"/>
              </a:xfrm>
              <a:prstGeom prst="rect">
                <a:avLst/>
              </a:prstGeom>
              <a:blipFill rotWithShape="1"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7973568" y="3539196"/>
                <a:ext cx="1243584" cy="791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32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32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1000</m:t>
                        </m:r>
                      </m:num>
                      <m:den>
                        <m:r>
                          <a:rPr lang="ru-RU" sz="32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150</m:t>
                        </m:r>
                      </m:den>
                    </m:f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  </a:t>
                </a:r>
                <a:r>
                  <a:rPr lang="ru-RU" b="1" dirty="0" smtClean="0"/>
                  <a:t>=</a:t>
                </a:r>
                <a:endParaRPr lang="ru-RU" b="1" dirty="0"/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3568" y="3539196"/>
                <a:ext cx="1243584" cy="7918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8058912" y="3539196"/>
                <a:ext cx="2963992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160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х</m:t>
                          </m:r>
                        </m:den>
                      </m:f>
                    </m:oMath>
                  </m:oMathPara>
                </a14:m>
                <a:endParaRPr lang="ru-RU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912" y="3539196"/>
                <a:ext cx="2963992" cy="78380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 flipH="1">
                <a:off x="8683752" y="4742696"/>
                <a:ext cx="1557528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150</m:t>
                        </m:r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×160</m:t>
                        </m:r>
                      </m:num>
                      <m:den>
                        <m:r>
                          <a:rPr lang="ru-RU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1000</m:t>
                        </m:r>
                      </m:den>
                    </m:f>
                  </m:oMath>
                </a14:m>
                <a:r>
                  <a:rPr lang="ru-RU" sz="2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endParaRPr lang="ru-RU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683752" y="4742696"/>
                <a:ext cx="1557528" cy="622222"/>
              </a:xfrm>
              <a:prstGeom prst="rect">
                <a:avLst/>
              </a:prstGeom>
              <a:blipFill rotWithShape="1">
                <a:blip r:embed="rId5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Прямая соединительная линия 50"/>
          <p:cNvCxnSpPr/>
          <p:nvPr/>
        </p:nvCxnSpPr>
        <p:spPr>
          <a:xfrm flipH="1">
            <a:off x="9342120" y="5131160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9584436" y="4737902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9250680" y="5104641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9034272" y="4761050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7851648" y="1670304"/>
                <a:ext cx="43403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300 гр.       </a:t>
                </a:r>
                <a14:m>
                  <m:oMath xmlns:m="http://schemas.openxmlformats.org/officeDocument/2006/math">
                    <m:r>
                      <a:rPr lang="ru-RU" sz="2400" i="1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− </m:t>
                    </m:r>
                  </m:oMath>
                </a14:m>
                <a:r>
                  <a:rPr lang="ru-RU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нетто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648" y="1670304"/>
                <a:ext cx="4340352" cy="523220"/>
              </a:xfrm>
              <a:prstGeom prst="rect">
                <a:avLst/>
              </a:prstGeom>
              <a:blipFill rotWithShape="1">
                <a:blip r:embed="rId6"/>
                <a:stretch>
                  <a:fillRect l="-2809" t="-11628" b="-31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27904" y="1670305"/>
            <a:ext cx="90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405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37377" y="1670306"/>
            <a:ext cx="1085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73568" y="4458392"/>
            <a:ext cx="710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936480" y="4761051"/>
                <a:ext cx="877824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240</m:t>
                        </m:r>
                      </m:num>
                      <m:den>
                        <m:r>
                          <a:rPr lang="ru-RU" sz="28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ru-RU" sz="28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endParaRPr lang="ru-RU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480" y="4761051"/>
                <a:ext cx="877824" cy="704295"/>
              </a:xfrm>
              <a:prstGeom prst="rect">
                <a:avLst/>
              </a:prstGeom>
              <a:blipFill rotWithShape="1">
                <a:blip r:embed="rId7"/>
                <a:stretch>
                  <a:fillRect r="-9028" b="-94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0814304" y="4889007"/>
            <a:ext cx="1273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(гр.)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7906" y="3539196"/>
            <a:ext cx="79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4912" y="3539196"/>
            <a:ext cx="81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7377" y="5364918"/>
            <a:ext cx="1085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27904" y="5420554"/>
            <a:ext cx="792480" cy="52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0960" y="2414016"/>
            <a:ext cx="4279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Найдем, сколько потребуется</a:t>
            </a:r>
          </a:p>
          <a:p>
            <a:r>
              <a:rPr lang="ru-RU" sz="2000" dirty="0" smtClean="0"/>
              <a:t>растительного масла на 1 порцию.</a:t>
            </a:r>
            <a:endParaRPr lang="ru-RU" sz="2000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10358628" y="4788728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10261092" y="5174602"/>
            <a:ext cx="91440" cy="31591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9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7" grpId="0"/>
      <p:bldP spid="38" grpId="0"/>
      <p:bldP spid="45" grpId="0"/>
      <p:bldP spid="56" grpId="0"/>
      <p:bldP spid="10" grpId="0"/>
      <p:bldP spid="11" grpId="0"/>
      <p:bldP spid="5" grpId="0"/>
      <p:bldP spid="7" grpId="0"/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4427" y="4"/>
            <a:ext cx="4840213" cy="99167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Бифштекс</a:t>
            </a:r>
          </a:p>
        </p:txBody>
      </p:sp>
      <p:pic>
        <p:nvPicPr>
          <p:cNvPr id="1026" name="Picture 2" descr="Картинки по запросу как выглядит бифштекс из вырез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9" y="193199"/>
            <a:ext cx="2678807" cy="247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59434" y="193183"/>
            <a:ext cx="313787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Рецептура № </a:t>
            </a:r>
            <a:r>
              <a:rPr lang="ru-RU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265</a:t>
            </a:r>
            <a:endParaRPr lang="ru-RU" sz="2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144520"/>
              </p:ext>
            </p:extLst>
          </p:nvPr>
        </p:nvGraphicFramePr>
        <p:xfrm>
          <a:off x="4572005" y="1060704"/>
          <a:ext cx="6851898" cy="5478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3966"/>
                <a:gridCol w="2283966"/>
                <a:gridCol w="2283966"/>
              </a:tblGrid>
              <a:tr h="44578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Масса, гр.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5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373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Вырезка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15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Растительное масло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15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Жареный бифштекс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915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Гарнир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5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Выход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2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28" name="Picture 4" descr="Картинки по запросу как выглядит бифштекс из вырез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12236"/>
            <a:ext cx="4572000" cy="464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07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071" y="169465"/>
            <a:ext cx="1182280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№2.                                                                                                                                              Рассчитать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сырья блюда «Бифштекс с картофелем фри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на 3 порции.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791618"/>
              </p:ext>
            </p:extLst>
          </p:nvPr>
        </p:nvGraphicFramePr>
        <p:xfrm>
          <a:off x="206070" y="1046921"/>
          <a:ext cx="11720886" cy="5506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1618"/>
                <a:gridCol w="2256269"/>
                <a:gridCol w="2241620"/>
                <a:gridCol w="2241620"/>
                <a:gridCol w="2109759"/>
              </a:tblGrid>
              <a:tr h="584082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Масса, гр.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Масса, гр.</a:t>
                      </a:r>
                      <a:endParaRPr kumimoji="0" lang="ru-RU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2639">
                <a:tc vMerge="1"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 -1 порция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 – 1 порция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 – 3 порции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 – </a:t>
                      </a:r>
                      <a:r>
                        <a:rPr lang="ru-RU" sz="1800" b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порции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02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Вырезка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110 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02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Растительное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91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 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брусочками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91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Растительное</a:t>
                      </a:r>
                      <a:r>
                        <a:rPr lang="ru-RU" sz="20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815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4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грамм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137913" y="5961904"/>
            <a:ext cx="1590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 грамм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24672" y="3082961"/>
            <a:ext cx="816864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26624" y="3082961"/>
            <a:ext cx="85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4672" y="3790122"/>
            <a:ext cx="70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26624" y="3790122"/>
            <a:ext cx="90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6627" y="4275625"/>
            <a:ext cx="1299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5025" y="4275626"/>
            <a:ext cx="734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9149" y="4918004"/>
            <a:ext cx="776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5026" y="4918004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84973" y="4918004"/>
            <a:ext cx="756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79505" y="4918004"/>
            <a:ext cx="956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24671" y="4251788"/>
            <a:ext cx="93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1215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05391" y="4275626"/>
            <a:ext cx="1231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328" y="573024"/>
            <a:ext cx="105859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№3. </a:t>
            </a:r>
          </a:p>
          <a:p>
            <a:pPr lvl="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картофеля массой брутто надо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взять,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получилось 1кг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очищенного картофеля в апреле?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отходов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</p:txBody>
      </p:sp>
    </p:spTree>
    <p:extLst>
      <p:ext uri="{BB962C8B-B14F-4D97-AF65-F5344CB8AC3E}">
        <p14:creationId xmlns:p14="http://schemas.microsoft.com/office/powerpoint/2010/main" val="339973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58496" y="466056"/>
            <a:ext cx="119115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prstClr val="white"/>
                </a:solidFill>
                <a:cs typeface="Times New Roman" panose="02020603050405020304" pitchFamily="18" charset="0"/>
              </a:rPr>
              <a:t>Процентом называют </a:t>
            </a:r>
            <a:r>
              <a:rPr lang="ru-RU" sz="3600" b="1" dirty="0" smtClean="0">
                <a:solidFill>
                  <a:prstClr val="white"/>
                </a:solidFill>
                <a:cs typeface="Times New Roman" panose="02020603050405020304" pitchFamily="18" charset="0"/>
              </a:rPr>
              <a:t>одну </a:t>
            </a:r>
            <a:r>
              <a:rPr lang="ru-RU" sz="3600" b="1" dirty="0">
                <a:solidFill>
                  <a:prstClr val="white"/>
                </a:solidFill>
                <a:cs typeface="Times New Roman" panose="02020603050405020304" pitchFamily="18" charset="0"/>
              </a:rPr>
              <a:t>сотую часть величины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426218" y="1500207"/>
            <a:ext cx="700354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0" b="1" dirty="0" smtClean="0">
                <a:solidFill>
                  <a:srgbClr val="69676D">
                    <a:lumMod val="50000"/>
                  </a:srgbClr>
                </a:solidFill>
                <a:cs typeface="Times New Roman" panose="02020603050405020304" pitchFamily="18" charset="0"/>
              </a:rPr>
              <a:t>= </a:t>
            </a:r>
            <a:r>
              <a:rPr lang="ru-RU" sz="3200" b="1" dirty="0" smtClean="0">
                <a:solidFill>
                  <a:srgbClr val="69676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100</a:t>
            </a:r>
            <a:r>
              <a:rPr lang="ru-RU" sz="3200" b="1" dirty="0" smtClean="0">
                <a:solidFill>
                  <a:srgbClr val="69676D">
                    <a:lumMod val="50000"/>
                  </a:srgbClr>
                </a:solidFill>
                <a:cs typeface="Times New Roman" panose="02020603050405020304" pitchFamily="18" charset="0"/>
              </a:rPr>
              <a:t>   </a:t>
            </a:r>
            <a:r>
              <a:rPr lang="ru-RU" sz="8000" b="1" dirty="0" smtClean="0">
                <a:solidFill>
                  <a:srgbClr val="69676D">
                    <a:lumMod val="50000"/>
                  </a:srgbClr>
                </a:solidFill>
                <a:cs typeface="Times New Roman" panose="02020603050405020304" pitchFamily="18" charset="0"/>
              </a:rPr>
              <a:t>= </a:t>
            </a:r>
            <a:r>
              <a:rPr lang="ru-RU" sz="8000" b="1" dirty="0">
                <a:solidFill>
                  <a:srgbClr val="69676D">
                    <a:lumMod val="50000"/>
                  </a:srgbClr>
                </a:solidFill>
                <a:cs typeface="Times New Roman" panose="02020603050405020304" pitchFamily="18" charset="0"/>
              </a:rPr>
              <a:t>0,01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285751" y="2714625"/>
            <a:ext cx="5715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8000" b="1" dirty="0">
              <a:solidFill>
                <a:srgbClr val="800000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0" b="1" dirty="0" smtClean="0">
                <a:solidFill>
                  <a:srgbClr val="69676D">
                    <a:lumMod val="50000"/>
                  </a:srgbClr>
                </a:solidFill>
                <a:latin typeface="Calibri" pitchFamily="34" charset="0"/>
              </a:rPr>
              <a:t> 100 </a:t>
            </a:r>
            <a:r>
              <a:rPr lang="ru-RU" sz="8000" b="1" dirty="0">
                <a:solidFill>
                  <a:srgbClr val="69676D">
                    <a:lumMod val="50000"/>
                  </a:srgbClr>
                </a:solidFill>
                <a:latin typeface="Calibri" pitchFamily="34" charset="0"/>
              </a:rPr>
              <a:t>% = 1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50539" y="1643080"/>
            <a:ext cx="2862891" cy="207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0539" y="4187060"/>
            <a:ext cx="2783120" cy="216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30"/>
          <p:cNvGrpSpPr>
            <a:grpSpLocks/>
          </p:cNvGrpSpPr>
          <p:nvPr/>
        </p:nvGrpSpPr>
        <p:grpSpPr bwMode="auto">
          <a:xfrm>
            <a:off x="3197925" y="1159681"/>
            <a:ext cx="2111475" cy="1487721"/>
            <a:chOff x="2416" y="268"/>
            <a:chExt cx="680" cy="757"/>
          </a:xfrm>
        </p:grpSpPr>
        <p:sp>
          <p:nvSpPr>
            <p:cNvPr id="111625" name="Line 131"/>
            <p:cNvSpPr>
              <a:spLocks noChangeShapeType="1"/>
            </p:cNvSpPr>
            <p:nvPr/>
          </p:nvSpPr>
          <p:spPr bwMode="auto">
            <a:xfrm>
              <a:off x="2416" y="761"/>
              <a:ext cx="270" cy="5"/>
            </a:xfrm>
            <a:prstGeom prst="line">
              <a:avLst/>
            </a:prstGeom>
            <a:ln w="76200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2" name="Rectangle 132"/>
            <p:cNvSpPr>
              <a:spLocks noChangeArrowheads="1"/>
            </p:cNvSpPr>
            <p:nvPr/>
          </p:nvSpPr>
          <p:spPr bwMode="auto">
            <a:xfrm>
              <a:off x="2472" y="884"/>
              <a:ext cx="0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sp>
          <p:nvSpPr>
            <p:cNvPr id="13" name="Rectangle 133"/>
            <p:cNvSpPr>
              <a:spLocks noChangeArrowheads="1"/>
            </p:cNvSpPr>
            <p:nvPr/>
          </p:nvSpPr>
          <p:spPr bwMode="auto">
            <a:xfrm>
              <a:off x="2478" y="268"/>
              <a:ext cx="618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ru-RU" sz="63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</a:t>
              </a:r>
              <a:r>
                <a:rPr lang="ru-RU" sz="4400" b="1" dirty="0" smtClean="0">
                  <a:solidFill>
                    <a:srgbClr val="69676D">
                      <a:lumMod val="50000"/>
                    </a:srgbClr>
                  </a:solidFill>
                  <a:cs typeface="Arial" charset="0"/>
                </a:rPr>
                <a:t>1</a:t>
              </a:r>
              <a:r>
                <a:rPr lang="ru-RU" sz="63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Arial" charset="0"/>
                </a:rPr>
                <a:t>   </a:t>
              </a:r>
              <a:endPara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24256" y="1402096"/>
            <a:ext cx="20116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solidFill>
                  <a:srgbClr val="69676D">
                    <a:lumMod val="50000"/>
                  </a:srgbClr>
                </a:solidFill>
                <a:cs typeface="Times New Roman" panose="02020603050405020304" pitchFamily="18" charset="0"/>
              </a:rPr>
              <a:t>1 % 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28160" y="841248"/>
            <a:ext cx="7863840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Эпиграф: </a:t>
            </a:r>
            <a:r>
              <a:rPr lang="ru-RU" sz="32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«…нет ни одной области в математике, которая когда-либо не окажется применимой к явлениям действительного мира</a:t>
            </a:r>
            <a:r>
              <a:rPr lang="ru-RU" sz="3200" b="1" i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  <a:r>
              <a:rPr lang="ru-RU" sz="32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Н.И</a:t>
            </a: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Лобачевский</a:t>
            </a:r>
          </a:p>
          <a:p>
            <a:pPr>
              <a:spcAft>
                <a:spcPts val="75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6348" y="2889504"/>
            <a:ext cx="3073444" cy="3706368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8" y="827765"/>
            <a:ext cx="3769042" cy="41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118" y="5019938"/>
            <a:ext cx="406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Н.И. Лобачевский </a:t>
            </a:r>
            <a:r>
              <a:rPr lang="ru-RU" dirty="0" smtClean="0"/>
              <a:t>-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5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8" y="512064"/>
            <a:ext cx="10131552" cy="590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04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098" y="463296"/>
            <a:ext cx="113430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ü"/>
              <a:defRPr/>
            </a:pPr>
            <a:r>
              <a:rPr lang="ru-RU" sz="24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Чтобы </a:t>
            </a:r>
            <a:r>
              <a:rPr lang="ru-RU" sz="2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перевести десятичную </a:t>
            </a:r>
            <a:r>
              <a:rPr lang="ru-RU" sz="24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дробь в проценты, надо ее умножить на </a:t>
            </a:r>
            <a:r>
              <a:rPr lang="ru-RU" sz="2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  </a:t>
            </a:r>
          </a:p>
          <a:p>
            <a:pPr algn="ctr">
              <a:buFont typeface="Wingdings" pitchFamily="2" charset="2"/>
              <a:buChar char="ü"/>
              <a:defRPr/>
            </a:pPr>
            <a:endParaRPr lang="ru-RU" sz="32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  <a:p>
            <a:pPr algn="ctr">
              <a:defRPr/>
            </a:pPr>
            <a:endParaRPr lang="ru-RU" sz="4000" b="1" cap="all" dirty="0" smtClean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9727" y="3352800"/>
            <a:ext cx="12301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Font typeface="Wingdings" pitchFamily="2" charset="2"/>
              <a:buChar char="ü"/>
              <a:defRPr/>
            </a:pPr>
            <a:r>
              <a:rPr lang="ru-RU" sz="24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Чтобы перевести проценты в десятичную дробь, </a:t>
            </a:r>
            <a:r>
              <a:rPr lang="ru-RU" sz="24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надо </a:t>
            </a:r>
            <a:r>
              <a:rPr lang="ru-RU" sz="24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разделить число процентов на 100 </a:t>
            </a:r>
          </a:p>
          <a:p>
            <a:pPr lvl="0" algn="ctr">
              <a:buFont typeface="Wingdings" pitchFamily="2" charset="2"/>
              <a:buChar char="ü"/>
              <a:defRPr/>
            </a:pPr>
            <a:endParaRPr lang="ru-RU" sz="32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solidFill>
                <a:prstClr val="white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5649" y="1432791"/>
            <a:ext cx="2117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40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0,45 </a:t>
            </a:r>
            <a:r>
              <a:rPr lang="ru-RU" sz="40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=</a:t>
            </a:r>
            <a:endParaRPr lang="ru-RU" sz="40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9632" y="4584193"/>
            <a:ext cx="214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36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8</a:t>
            </a:r>
            <a:r>
              <a:rPr lang="ru-RU" sz="36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% =</a:t>
            </a:r>
            <a:endParaRPr lang="ru-RU" sz="36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4992" y="1432791"/>
            <a:ext cx="3767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40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0,45•100</a:t>
            </a:r>
            <a:r>
              <a:rPr lang="ru-RU" sz="40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% =</a:t>
            </a:r>
            <a:endParaRPr lang="ru-RU" sz="4000" b="1" cap="all" dirty="0">
              <a:ln w="9000" cmpd="sng">
                <a:solidFill>
                  <a:srgbClr val="6585CF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42049" y="1432791"/>
            <a:ext cx="137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40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45%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8160" y="4584193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8:100 </a:t>
            </a:r>
            <a:r>
              <a:rPr lang="ru-RU" sz="3600" b="1" cap="all" dirty="0" smtClean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=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98336" y="4584193"/>
            <a:ext cx="212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6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0,08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9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3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2227" y="142852"/>
            <a:ext cx="8001056" cy="1110734"/>
          </a:xfrm>
          <a:prstGeom prst="arc">
            <a:avLst>
              <a:gd name="adj1" fmla="val 10757752"/>
              <a:gd name="adj2" fmla="val 21523601"/>
            </a:avLst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ru-RU" sz="3200" b="1" cap="all" dirty="0">
                <a:ln/>
                <a:solidFill>
                  <a:srgbClr val="CEB966"/>
                </a:solidFill>
                <a:effectLst>
                  <a:outerShdw blurRad="19685" dist="12700" dir="5400000" algn="tl" rotWithShape="0">
                    <a:srgbClr val="CEB96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Практическая работа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21791" y="1000125"/>
            <a:ext cx="468172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prstClr val="white"/>
                </a:solidFill>
                <a:cs typeface="Times New Roman" panose="02020603050405020304" pitchFamily="18" charset="0"/>
              </a:rPr>
              <a:t>1% от 1200 равен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3600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prstClr val="white"/>
                </a:solidFill>
                <a:cs typeface="Times New Roman" panose="02020603050405020304" pitchFamily="18" charset="0"/>
              </a:rPr>
              <a:t>1% от 180  равен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3600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prstClr val="white"/>
                </a:solidFill>
                <a:cs typeface="Times New Roman" panose="02020603050405020304" pitchFamily="18" charset="0"/>
              </a:rPr>
              <a:t>1% от 56 равен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3600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prstClr val="white"/>
                </a:solidFill>
                <a:cs typeface="Times New Roman" panose="02020603050405020304" pitchFamily="18" charset="0"/>
              </a:rPr>
              <a:t>1% от 7 равен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20641" y="1000125"/>
            <a:ext cx="1011936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>
                <a:solidFill>
                  <a:srgbClr val="FF0000"/>
                </a:solidFill>
                <a:latin typeface="Calibri" pitchFamily="34" charset="0"/>
              </a:rPr>
              <a:t>12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20641" y="2071705"/>
            <a:ext cx="117043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FF0000"/>
                </a:solidFill>
                <a:latin typeface="Calibri" pitchFamily="34" charset="0"/>
              </a:rPr>
              <a:t>1,8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20642" y="3214689"/>
            <a:ext cx="129235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FF0000"/>
                </a:solidFill>
                <a:latin typeface="Calibri" pitchFamily="34" charset="0"/>
              </a:rPr>
              <a:t>0,56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18177" y="4286266"/>
            <a:ext cx="11948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solidFill>
                  <a:srgbClr val="FF0000"/>
                </a:solidFill>
                <a:latin typeface="Calibri" pitchFamily="34" charset="0"/>
              </a:rPr>
              <a:t>0,07</a:t>
            </a:r>
          </a:p>
        </p:txBody>
      </p:sp>
      <p:pic>
        <p:nvPicPr>
          <p:cNvPr id="15362" name="Picture 2" descr="C:\Users\User\Desktop\видео к открытому уроку\Фотки\DSC016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t="23689" r="9456" b="14013"/>
          <a:stretch/>
        </p:blipFill>
        <p:spPr bwMode="auto">
          <a:xfrm>
            <a:off x="7374949" y="1000125"/>
            <a:ext cx="3717131" cy="435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1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12" y="9"/>
            <a:ext cx="11620581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angle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3200" b="1" spc="150" dirty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679" y="1133856"/>
            <a:ext cx="532257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6%     =</a:t>
            </a:r>
          </a:p>
          <a:p>
            <a:pPr>
              <a:defRPr/>
            </a:pP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45%   =</a:t>
            </a:r>
          </a:p>
          <a:p>
            <a:pPr>
              <a:defRPr/>
            </a:pP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123% =</a:t>
            </a:r>
          </a:p>
          <a:p>
            <a:pPr>
              <a:defRPr/>
            </a:pP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2,5%  = </a:t>
            </a:r>
          </a:p>
          <a:p>
            <a:pPr>
              <a:defRPr/>
            </a:pP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4" name="TextBox 3"/>
          <p:cNvSpPr txBox="1">
            <a:spLocks noChangeArrowheads="1"/>
          </p:cNvSpPr>
          <p:nvPr/>
        </p:nvSpPr>
        <p:spPr bwMode="auto">
          <a:xfrm>
            <a:off x="3048006" y="200025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5" y="1840992"/>
            <a:ext cx="13388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0,06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3751" y="2369582"/>
            <a:ext cx="20916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0,45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3751" y="2852928"/>
            <a:ext cx="18112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1,23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3751" y="3316224"/>
            <a:ext cx="244525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0,025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1426465" y="142862"/>
            <a:ext cx="8705088" cy="1200329"/>
          </a:xfrm>
          <a:custGeom>
            <a:avLst/>
            <a:gdLst>
              <a:gd name="connsiteX0" fmla="*/ 0 w 7368222"/>
              <a:gd name="connsiteY0" fmla="*/ 0 h 2384405"/>
              <a:gd name="connsiteX1" fmla="*/ 7368222 w 7368222"/>
              <a:gd name="connsiteY1" fmla="*/ 0 h 2384405"/>
              <a:gd name="connsiteX2" fmla="*/ 7368222 w 7368222"/>
              <a:gd name="connsiteY2" fmla="*/ 2384405 h 2384405"/>
              <a:gd name="connsiteX3" fmla="*/ 0 w 7368222"/>
              <a:gd name="connsiteY3" fmla="*/ 2384405 h 2384405"/>
              <a:gd name="connsiteX4" fmla="*/ 0 w 7368222"/>
              <a:gd name="connsiteY4" fmla="*/ 0 h 2384405"/>
              <a:gd name="connsiteX0" fmla="*/ 0 w 7368222"/>
              <a:gd name="connsiteY0" fmla="*/ 0 h 2384405"/>
              <a:gd name="connsiteX1" fmla="*/ 7368222 w 7368222"/>
              <a:gd name="connsiteY1" fmla="*/ 0 h 2384405"/>
              <a:gd name="connsiteX2" fmla="*/ 7368222 w 7368222"/>
              <a:gd name="connsiteY2" fmla="*/ 2384405 h 2384405"/>
              <a:gd name="connsiteX3" fmla="*/ 357158 w 7368222"/>
              <a:gd name="connsiteY3" fmla="*/ 1884315 h 2384405"/>
              <a:gd name="connsiteX4" fmla="*/ 0 w 7368222"/>
              <a:gd name="connsiteY4" fmla="*/ 0 h 2384405"/>
              <a:gd name="connsiteX0" fmla="*/ 64 w 7368286"/>
              <a:gd name="connsiteY0" fmla="*/ 0 h 2384405"/>
              <a:gd name="connsiteX1" fmla="*/ 7368286 w 7368286"/>
              <a:gd name="connsiteY1" fmla="*/ 0 h 2384405"/>
              <a:gd name="connsiteX2" fmla="*/ 7368286 w 7368286"/>
              <a:gd name="connsiteY2" fmla="*/ 2384405 h 2384405"/>
              <a:gd name="connsiteX3" fmla="*/ 0 w 7368286"/>
              <a:gd name="connsiteY3" fmla="*/ 2312919 h 2384405"/>
              <a:gd name="connsiteX4" fmla="*/ 64 w 7368286"/>
              <a:gd name="connsiteY4" fmla="*/ 0 h 2384405"/>
              <a:gd name="connsiteX0" fmla="*/ 857288 w 7368286"/>
              <a:gd name="connsiteY0" fmla="*/ 428604 h 2384405"/>
              <a:gd name="connsiteX1" fmla="*/ 7368286 w 7368286"/>
              <a:gd name="connsiteY1" fmla="*/ 0 h 2384405"/>
              <a:gd name="connsiteX2" fmla="*/ 7368286 w 7368286"/>
              <a:gd name="connsiteY2" fmla="*/ 2384405 h 2384405"/>
              <a:gd name="connsiteX3" fmla="*/ 0 w 7368286"/>
              <a:gd name="connsiteY3" fmla="*/ 2312919 h 2384405"/>
              <a:gd name="connsiteX4" fmla="*/ 857288 w 7368286"/>
              <a:gd name="connsiteY4" fmla="*/ 428604 h 2384405"/>
              <a:gd name="connsiteX0" fmla="*/ 857288 w 7368286"/>
              <a:gd name="connsiteY0" fmla="*/ 428604 h 2384405"/>
              <a:gd name="connsiteX1" fmla="*/ 7368286 w 7368286"/>
              <a:gd name="connsiteY1" fmla="*/ 0 h 2384405"/>
              <a:gd name="connsiteX2" fmla="*/ 7368286 w 7368286"/>
              <a:gd name="connsiteY2" fmla="*/ 2384405 h 2384405"/>
              <a:gd name="connsiteX3" fmla="*/ 0 w 7368286"/>
              <a:gd name="connsiteY3" fmla="*/ 2312919 h 2384405"/>
              <a:gd name="connsiteX4" fmla="*/ 857288 w 7368286"/>
              <a:gd name="connsiteY4" fmla="*/ 428604 h 2384405"/>
              <a:gd name="connsiteX0" fmla="*/ 1285884 w 7368286"/>
              <a:gd name="connsiteY0" fmla="*/ 642894 h 2384405"/>
              <a:gd name="connsiteX1" fmla="*/ 7368286 w 7368286"/>
              <a:gd name="connsiteY1" fmla="*/ 0 h 2384405"/>
              <a:gd name="connsiteX2" fmla="*/ 7368286 w 7368286"/>
              <a:gd name="connsiteY2" fmla="*/ 2384405 h 2384405"/>
              <a:gd name="connsiteX3" fmla="*/ 0 w 7368286"/>
              <a:gd name="connsiteY3" fmla="*/ 2312919 h 2384405"/>
              <a:gd name="connsiteX4" fmla="*/ 1285884 w 7368286"/>
              <a:gd name="connsiteY4" fmla="*/ 642894 h 2384405"/>
              <a:gd name="connsiteX0" fmla="*/ 1285884 w 7368286"/>
              <a:gd name="connsiteY0" fmla="*/ 642894 h 2384405"/>
              <a:gd name="connsiteX1" fmla="*/ 7368286 w 7368286"/>
              <a:gd name="connsiteY1" fmla="*/ 0 h 2384405"/>
              <a:gd name="connsiteX2" fmla="*/ 7355845 w 7368286"/>
              <a:gd name="connsiteY2" fmla="*/ 175491 h 2384405"/>
              <a:gd name="connsiteX3" fmla="*/ 7368286 w 7368286"/>
              <a:gd name="connsiteY3" fmla="*/ 2384405 h 2384405"/>
              <a:gd name="connsiteX4" fmla="*/ 0 w 7368286"/>
              <a:gd name="connsiteY4" fmla="*/ 2312919 h 2384405"/>
              <a:gd name="connsiteX5" fmla="*/ 1285884 w 7368286"/>
              <a:gd name="connsiteY5" fmla="*/ 642894 h 2384405"/>
              <a:gd name="connsiteX0" fmla="*/ 1285884 w 7368286"/>
              <a:gd name="connsiteY0" fmla="*/ 642894 h 2384405"/>
              <a:gd name="connsiteX1" fmla="*/ 7368286 w 7368286"/>
              <a:gd name="connsiteY1" fmla="*/ 0 h 2384405"/>
              <a:gd name="connsiteX2" fmla="*/ 6132131 w 7368286"/>
              <a:gd name="connsiteY2" fmla="*/ 1157150 h 2384405"/>
              <a:gd name="connsiteX3" fmla="*/ 7355845 w 7368286"/>
              <a:gd name="connsiteY3" fmla="*/ 175491 h 2384405"/>
              <a:gd name="connsiteX4" fmla="*/ 7368286 w 7368286"/>
              <a:gd name="connsiteY4" fmla="*/ 2384405 h 2384405"/>
              <a:gd name="connsiteX5" fmla="*/ 0 w 7368286"/>
              <a:gd name="connsiteY5" fmla="*/ 2312919 h 2384405"/>
              <a:gd name="connsiteX6" fmla="*/ 1285884 w 7368286"/>
              <a:gd name="connsiteY6" fmla="*/ 642894 h 2384405"/>
              <a:gd name="connsiteX0" fmla="*/ 1285884 w 7368286"/>
              <a:gd name="connsiteY0" fmla="*/ 642894 h 2384405"/>
              <a:gd name="connsiteX1" fmla="*/ 7368286 w 7368286"/>
              <a:gd name="connsiteY1" fmla="*/ 0 h 2384405"/>
              <a:gd name="connsiteX2" fmla="*/ 4793281 w 7368286"/>
              <a:gd name="connsiteY2" fmla="*/ 647848 h 2384405"/>
              <a:gd name="connsiteX3" fmla="*/ 6132131 w 7368286"/>
              <a:gd name="connsiteY3" fmla="*/ 1157150 h 2384405"/>
              <a:gd name="connsiteX4" fmla="*/ 7355845 w 7368286"/>
              <a:gd name="connsiteY4" fmla="*/ 175491 h 2384405"/>
              <a:gd name="connsiteX5" fmla="*/ 7368286 w 7368286"/>
              <a:gd name="connsiteY5" fmla="*/ 2384405 h 2384405"/>
              <a:gd name="connsiteX6" fmla="*/ 0 w 7368286"/>
              <a:gd name="connsiteY6" fmla="*/ 2312919 h 2384405"/>
              <a:gd name="connsiteX7" fmla="*/ 1285884 w 7368286"/>
              <a:gd name="connsiteY7" fmla="*/ 642894 h 2384405"/>
              <a:gd name="connsiteX0" fmla="*/ 715096 w 6797498"/>
              <a:gd name="connsiteY0" fmla="*/ 642894 h 2384405"/>
              <a:gd name="connsiteX1" fmla="*/ 6797498 w 6797498"/>
              <a:gd name="connsiteY1" fmla="*/ 0 h 2384405"/>
              <a:gd name="connsiteX2" fmla="*/ 4222493 w 6797498"/>
              <a:gd name="connsiteY2" fmla="*/ 647848 h 2384405"/>
              <a:gd name="connsiteX3" fmla="*/ 5561343 w 6797498"/>
              <a:gd name="connsiteY3" fmla="*/ 1157150 h 2384405"/>
              <a:gd name="connsiteX4" fmla="*/ 6785057 w 6797498"/>
              <a:gd name="connsiteY4" fmla="*/ 175491 h 2384405"/>
              <a:gd name="connsiteX5" fmla="*/ 6797498 w 6797498"/>
              <a:gd name="connsiteY5" fmla="*/ 2384405 h 2384405"/>
              <a:gd name="connsiteX6" fmla="*/ 1858072 w 6797498"/>
              <a:gd name="connsiteY6" fmla="*/ 884135 h 2384405"/>
              <a:gd name="connsiteX7" fmla="*/ 715096 w 6797498"/>
              <a:gd name="connsiteY7" fmla="*/ 642894 h 238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97498" h="2384405">
                <a:moveTo>
                  <a:pt x="715096" y="642894"/>
                </a:moveTo>
                <a:lnTo>
                  <a:pt x="6797498" y="0"/>
                </a:lnTo>
                <a:lnTo>
                  <a:pt x="4222493" y="647848"/>
                </a:lnTo>
                <a:lnTo>
                  <a:pt x="5561343" y="1157150"/>
                </a:lnTo>
                <a:lnTo>
                  <a:pt x="6785057" y="175491"/>
                </a:lnTo>
                <a:lnTo>
                  <a:pt x="6797498" y="2384405"/>
                </a:lnTo>
                <a:lnTo>
                  <a:pt x="1858072" y="884135"/>
                </a:lnTo>
                <a:cubicBezTo>
                  <a:pt x="1858093" y="113162"/>
                  <a:pt x="0" y="1488205"/>
                  <a:pt x="715096" y="642894"/>
                </a:cubicBezTo>
                <a:close/>
              </a:path>
            </a:pathLst>
          </a:cu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ln w="10541" cmpd="sng">
                  <a:solidFill>
                    <a:srgbClr val="CEB96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CEB966">
                        <a:tint val="40000"/>
                        <a:satMod val="250000"/>
                      </a:srgbClr>
                    </a:gs>
                    <a:gs pos="9000">
                      <a:srgbClr val="CEB966">
                        <a:tint val="52000"/>
                        <a:satMod val="300000"/>
                      </a:srgbClr>
                    </a:gs>
                    <a:gs pos="50000">
                      <a:srgbClr val="CEB966">
                        <a:shade val="20000"/>
                        <a:satMod val="300000"/>
                      </a:srgbClr>
                    </a:gs>
                    <a:gs pos="79000">
                      <a:srgbClr val="CEB966">
                        <a:tint val="52000"/>
                        <a:satMod val="300000"/>
                      </a:srgbClr>
                    </a:gs>
                    <a:gs pos="100000">
                      <a:srgbClr val="CEB96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 panose="02030602050306030303" pitchFamily="18" charset="0"/>
              </a:rPr>
              <a:t>Представить в виде десятичной дроби: </a:t>
            </a:r>
          </a:p>
        </p:txBody>
      </p:sp>
      <p:pic>
        <p:nvPicPr>
          <p:cNvPr id="16386" name="Picture 2" descr="C:\Users\User\Desktop\видео к открытому уроку\Фотки\DSC016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3049"/>
          <a:stretch/>
        </p:blipFill>
        <p:spPr bwMode="auto">
          <a:xfrm>
            <a:off x="7593898" y="1316093"/>
            <a:ext cx="2976566" cy="432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1727" y="500045"/>
            <a:ext cx="7905805" cy="646331"/>
          </a:xfrm>
          <a:prstGeom prst="rect">
            <a:avLst/>
          </a:prstGeom>
          <a:noFill/>
        </p:spPr>
        <p:txBody>
          <a:bodyPr wrap="none">
            <a:prstTxWarp prst="textChevron">
              <a:avLst>
                <a:gd name="adj" fmla="val 26429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Выразить в процентах: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05728" y="1357313"/>
            <a:ext cx="324307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0,87    = </a:t>
            </a:r>
          </a:p>
          <a:p>
            <a:pPr>
              <a:defRPr/>
            </a:pP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0,07    =</a:t>
            </a:r>
          </a:p>
          <a:p>
            <a:pPr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1,45    =</a:t>
            </a:r>
          </a:p>
          <a:p>
            <a:pPr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2        = </a:t>
            </a:r>
          </a:p>
          <a:p>
            <a:pPr>
              <a:defRPr/>
            </a:pPr>
            <a:r>
              <a:rPr lang="ru-RU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4000" b="1" dirty="0">
              <a:solidFill>
                <a:srgbClr val="6585CF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8800" y="1357313"/>
            <a:ext cx="1572768" cy="714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C9C2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87%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48800" y="1853184"/>
            <a:ext cx="20848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solidFill>
                <a:srgbClr val="C9C2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4000" b="1" dirty="0">
                <a:solidFill>
                  <a:srgbClr val="C9C2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63456" y="2596896"/>
            <a:ext cx="21701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solidFill>
                <a:srgbClr val="C9C2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4000" b="1" dirty="0" smtClean="0">
              <a:solidFill>
                <a:srgbClr val="C9C2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4000" b="1" dirty="0" smtClean="0">
                <a:solidFill>
                  <a:srgbClr val="C9C2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145</a:t>
            </a:r>
            <a:r>
              <a:rPr lang="ru-RU" sz="4000" b="1" dirty="0">
                <a:solidFill>
                  <a:srgbClr val="C9C2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63456" y="3037942"/>
            <a:ext cx="1828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ru-RU" sz="4000" b="1" dirty="0">
              <a:solidFill>
                <a:srgbClr val="C9C2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4000" b="1" dirty="0">
              <a:solidFill>
                <a:srgbClr val="C9C2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ru-RU" sz="4000" b="1" dirty="0">
              <a:solidFill>
                <a:srgbClr val="C9C2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sz="4000" b="1" dirty="0">
                <a:solidFill>
                  <a:srgbClr val="C9C2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200%</a:t>
            </a:r>
          </a:p>
        </p:txBody>
      </p:sp>
      <p:pic>
        <p:nvPicPr>
          <p:cNvPr id="17410" name="Picture 2" descr="C:\Users\User\Desktop\видео к открытому уроку\Фотки\DSC016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6" r="31929" b="26066"/>
          <a:stretch/>
        </p:blipFill>
        <p:spPr bwMode="auto">
          <a:xfrm>
            <a:off x="780288" y="1714502"/>
            <a:ext cx="3742944" cy="47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2836" y="768928"/>
            <a:ext cx="10432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картофеля массой брутто надо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взять,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получилось 1кг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очищенного картофеля в апреле?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отходов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6048" y="2731008"/>
            <a:ext cx="28220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Решение: </a:t>
            </a:r>
          </a:p>
          <a:p>
            <a:endParaRPr lang="ru-RU" dirty="0" smtClean="0"/>
          </a:p>
          <a:p>
            <a:r>
              <a:rPr lang="ru-RU" dirty="0" smtClean="0"/>
              <a:t>БРУТТО – Х грамм</a:t>
            </a:r>
          </a:p>
          <a:p>
            <a:r>
              <a:rPr lang="ru-RU" dirty="0" smtClean="0"/>
              <a:t>НЕТТО   -  </a:t>
            </a:r>
            <a:r>
              <a:rPr lang="ru-RU" sz="2800" dirty="0" smtClean="0"/>
              <a:t>1000</a:t>
            </a:r>
            <a:r>
              <a:rPr lang="ru-RU" dirty="0" smtClean="0"/>
              <a:t> грамм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6048" y="4011168"/>
            <a:ext cx="293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white"/>
                </a:solidFill>
              </a:rPr>
              <a:t> Х – </a:t>
            </a:r>
            <a:r>
              <a:rPr lang="ru-RU" sz="2800" dirty="0">
                <a:solidFill>
                  <a:prstClr val="white"/>
                </a:solidFill>
              </a:rPr>
              <a:t>100</a:t>
            </a:r>
            <a:r>
              <a:rPr lang="ru-RU" dirty="0">
                <a:solidFill>
                  <a:prstClr val="white"/>
                </a:solidFill>
              </a:rPr>
              <a:t>% </a:t>
            </a:r>
          </a:p>
          <a:p>
            <a:pPr lvl="0"/>
            <a:r>
              <a:rPr lang="ru-RU" sz="2400" dirty="0">
                <a:solidFill>
                  <a:prstClr val="white"/>
                </a:solidFill>
              </a:rPr>
              <a:t>1000 гр. -</a:t>
            </a:r>
            <a:r>
              <a:rPr lang="ru-RU" dirty="0">
                <a:solidFill>
                  <a:prstClr val="white"/>
                </a:solidFill>
              </a:rPr>
              <a:t>  </a:t>
            </a:r>
            <a:r>
              <a:rPr lang="ru-RU" sz="2800" dirty="0">
                <a:solidFill>
                  <a:prstClr val="white"/>
                </a:solidFill>
              </a:rPr>
              <a:t>50 </a:t>
            </a:r>
            <a:r>
              <a:rPr lang="ru-RU" dirty="0">
                <a:solidFill>
                  <a:prstClr val="white"/>
                </a:solidFill>
              </a:rPr>
              <a:t>%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6304" y="4965275"/>
                <a:ext cx="3425952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х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1000</m:t>
                          </m:r>
                        </m:den>
                      </m:f>
                      <m:r>
                        <a:rPr lang="ru-RU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/>
                            </a:rPr>
                            <m:t>100</m:t>
                          </m:r>
                        </m:num>
                        <m:den>
                          <m:r>
                            <a:rPr lang="ru-RU" b="0" i="1" smtClean="0">
                              <a:latin typeface="Cambria Math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04" y="4965275"/>
                <a:ext cx="3425952" cy="63478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77056" y="4693920"/>
                <a:ext cx="2511552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/>
                  <a:t>Х </a:t>
                </a:r>
                <a:r>
                  <a:rPr lang="ru-RU" sz="32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3200" b="0" i="1" smtClean="0">
                            <a:latin typeface="Cambria Math"/>
                          </a:rPr>
                          <m:t>1000∗100</m:t>
                        </m:r>
                      </m:num>
                      <m:den>
                        <m:r>
                          <a:rPr lang="ru-RU" sz="3200" b="0" i="1" smtClean="0">
                            <a:latin typeface="Cambria Math"/>
                          </a:rPr>
                          <m:t>50</m:t>
                        </m:r>
                      </m:den>
                    </m:f>
                  </m:oMath>
                </a14:m>
                <a:r>
                  <a:rPr lang="ru-RU" sz="3200" dirty="0" smtClean="0"/>
                  <a:t> =</a:t>
                </a:r>
                <a:endParaRPr lang="ru-RU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056" y="4693920"/>
                <a:ext cx="2511552" cy="791820"/>
              </a:xfrm>
              <a:prstGeom prst="rect">
                <a:avLst/>
              </a:prstGeom>
              <a:blipFill rotWithShape="1">
                <a:blip r:embed="rId3"/>
                <a:stretch>
                  <a:fillRect l="-1942" r="-971" b="-123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единительная линия 7"/>
          <p:cNvCxnSpPr/>
          <p:nvPr/>
        </p:nvCxnSpPr>
        <p:spPr>
          <a:xfrm flipH="1">
            <a:off x="5693664" y="4747507"/>
            <a:ext cx="170688" cy="3316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5181600" y="5154044"/>
            <a:ext cx="170688" cy="3316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388608" y="4693920"/>
                <a:ext cx="1194816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latin typeface="Cambria Math"/>
                            </a:rPr>
                            <m:t>10000</m:t>
                          </m:r>
                        </m:num>
                        <m:den>
                          <m:r>
                            <a:rPr lang="ru-RU" sz="24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608" y="4693920"/>
                <a:ext cx="1194816" cy="7861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83424" y="4747505"/>
            <a:ext cx="269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= 2000 (гр.)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3044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0160" y="524256"/>
            <a:ext cx="949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КОНКУРС </a:t>
            </a:r>
          </a:p>
          <a:p>
            <a:pPr algn="ctr"/>
            <a:r>
              <a:rPr lang="ru-RU" sz="3200" dirty="0" smtClean="0"/>
              <a:t>«ПРОИЗВОДСТВЕННАЯ СИТУАЦИЯ»</a:t>
            </a:r>
            <a:endParaRPr lang="ru-RU" sz="3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2590991"/>
            <a:ext cx="2962275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24" y="2243328"/>
            <a:ext cx="5627361" cy="324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10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567" y="414528"/>
            <a:ext cx="114848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№1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Рассчитать количество сырья блюда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«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Бифштекс с картофелем фри» на  5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порций.</a:t>
            </a:r>
          </a:p>
          <a:p>
            <a:pPr lvl="0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№2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Сколько картофеля массой брутто надо взять , чтобы получилось 1кг очищенного картофеля в сентябре? Количество отходов в сентябре – 20%.</a:t>
            </a:r>
          </a:p>
          <a:p>
            <a:pPr lvl="0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№3</a:t>
            </a: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Рассчитайте, сколько порций полуфабриката получится из вырезки массой 550гр.  для блюда «Бифштекс», если масса брутто на 1порцию равна 110гр.</a:t>
            </a:r>
          </a:p>
          <a:p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3567" y="4450080"/>
            <a:ext cx="11484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№4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жарке мяса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40%. Сколько надо взять массой брутто мяса, чтобы получилось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жареного мяса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03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438912"/>
            <a:ext cx="10875264" cy="1877568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3200" spc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Задача </a:t>
            </a:r>
            <a:r>
              <a:rPr lang="ru-RU" sz="3200" spc="0" dirty="0">
                <a:ln>
                  <a:noFill/>
                </a:ln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№1</a:t>
            </a:r>
            <a:r>
              <a:rPr lang="ru-RU" sz="3200" spc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Рассчитать </a:t>
            </a:r>
            <a:r>
              <a:rPr lang="ru-RU" sz="3200" spc="0" dirty="0">
                <a:ln>
                  <a:noFill/>
                </a:ln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количество сырья блюда </a:t>
            </a:r>
            <a:r>
              <a:rPr lang="ru-RU" sz="3200" spc="0" dirty="0" smtClean="0">
                <a:ln>
                  <a:noFill/>
                </a:ln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«</a:t>
            </a:r>
            <a:r>
              <a:rPr lang="ru-RU" sz="3200" spc="0" dirty="0">
                <a:ln>
                  <a:noFill/>
                </a:ln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Бифштекс с картофелем фри» на  5 порций.</a:t>
            </a:r>
            <a:br>
              <a:rPr lang="ru-RU" sz="3200" spc="0" dirty="0">
                <a:ln>
                  <a:noFill/>
                </a:ln>
                <a:solidFill>
                  <a:prstClr val="whit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spc="0" dirty="0">
                <a:ln>
                  <a:noFill/>
                </a:ln>
                <a:solidFill>
                  <a:prstClr val="white"/>
                </a:solidFill>
                <a:effectLst/>
                <a:ea typeface="+mn-ea"/>
                <a:cs typeface="+mn-cs"/>
              </a:rPr>
              <a:t/>
            </a:r>
            <a:br>
              <a:rPr lang="ru-RU" sz="3200" spc="0" dirty="0">
                <a:ln>
                  <a:noFill/>
                </a:ln>
                <a:solidFill>
                  <a:prstClr val="white"/>
                </a:solidFill>
                <a:effectLst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9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904" y="390144"/>
            <a:ext cx="997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prstClr val="white"/>
                </a:solidFill>
              </a:rPr>
              <a:t>Ответы:</a:t>
            </a:r>
            <a:endParaRPr lang="ru-RU" sz="2800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806818"/>
              </p:ext>
            </p:extLst>
          </p:nvPr>
        </p:nvGraphicFramePr>
        <p:xfrm>
          <a:off x="206063" y="1081829"/>
          <a:ext cx="11706900" cy="5671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2296"/>
                <a:gridCol w="1951151"/>
                <a:gridCol w="1951151"/>
                <a:gridCol w="1951151"/>
                <a:gridCol w="1951151"/>
              </a:tblGrid>
              <a:tr h="120226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Продукты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 -1 порция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 – 1 порция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Брутто – 5 порций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Нетто – 5 порций</a:t>
                      </a:r>
                    </a:p>
                    <a:p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37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Вырезка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110 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64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Растительное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37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Картофель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брусочками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378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Растительное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масло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72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24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грамм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8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endParaRPr lang="ru-RU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42688" y="3986784"/>
            <a:ext cx="1109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405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3408" y="3986784"/>
            <a:ext cx="975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2688" y="5047488"/>
            <a:ext cx="55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8752" y="5047488"/>
            <a:ext cx="499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8368" y="2633472"/>
            <a:ext cx="104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24160" y="2633472"/>
            <a:ext cx="81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0496" y="3486912"/>
            <a:ext cx="542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88752" y="3486912"/>
            <a:ext cx="55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8368" y="3986784"/>
            <a:ext cx="1414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24160" y="3728526"/>
            <a:ext cx="1277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12480" y="5047488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58272" y="5101239"/>
            <a:ext cx="652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63912" y="6003447"/>
            <a:ext cx="19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грамм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8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2208" y="588723"/>
            <a:ext cx="75197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ничего не стоит, но много дает. Она обогащает тех, кто ее получает, не обедняя при этом тех, кто ею одаривает. Она длится мгновение, а в памяти остается порой навсегда.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порождает атмосферу доброжелательности и служит паролем для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друзей. Чего нам иногда так не хватает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836" r="26853" b="20826"/>
          <a:stretch/>
        </p:blipFill>
        <p:spPr>
          <a:xfrm>
            <a:off x="1077238" y="694945"/>
            <a:ext cx="3419606" cy="4141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2208" y="4005043"/>
            <a:ext cx="7265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750"/>
              </a:spcAft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давайте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 другу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улыбнемся.                                                      </a:t>
            </a: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придаст нам больше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уверенности!</a:t>
            </a:r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78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1648" y="414536"/>
            <a:ext cx="11704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№2. Сколько картофеля массой брутто надо взять , чтобы получилось 1кг очищенного картофеля 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сентябре?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отходов в сентябре – 20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952" y="1984196"/>
            <a:ext cx="4564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 грамм – 80 %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 грамм     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100 %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85216" y="3340608"/>
                <a:ext cx="2426208" cy="17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latin typeface="Cambria Math"/>
                            </a:rPr>
                            <m:t>1000</m:t>
                          </m:r>
                        </m:num>
                        <m:den>
                          <m:r>
                            <a:rPr lang="ru-RU" sz="2400" b="0" i="1" smtClean="0">
                              <a:latin typeface="Cambria Math"/>
                            </a:rPr>
                            <m:t>х</m:t>
                          </m:r>
                        </m:den>
                      </m:f>
                      <m:r>
                        <a:rPr lang="ru-RU" sz="24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latin typeface="Cambria Math"/>
                            </a:rPr>
                            <m:t>80</m:t>
                          </m:r>
                        </m:num>
                        <m:den>
                          <m:r>
                            <a:rPr lang="ru-RU" sz="2400" b="0" i="1" smtClean="0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ru-RU" sz="2400" dirty="0" smtClean="0"/>
              </a:p>
              <a:p>
                <a:endParaRPr lang="ru-RU" sz="2400" dirty="0"/>
              </a:p>
              <a:p>
                <a:r>
                  <a:rPr lang="ru-RU" sz="2400" dirty="0" smtClean="0"/>
                  <a:t>Х </a:t>
                </a:r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b="0" i="1" smtClean="0">
                            <a:latin typeface="Cambria Math"/>
                          </a:rPr>
                          <m:t>1000∗100</m:t>
                        </m:r>
                      </m:num>
                      <m:den>
                        <m:r>
                          <a:rPr lang="ru-RU" sz="2800" b="0" i="1" smtClean="0">
                            <a:latin typeface="Cambria Math"/>
                          </a:rPr>
                          <m:t>80</m:t>
                        </m:r>
                      </m:den>
                    </m:f>
                  </m:oMath>
                </a14:m>
                <a:r>
                  <a:rPr lang="ru-RU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:endPara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16" y="3340608"/>
                <a:ext cx="2426208" cy="1767728"/>
              </a:xfrm>
              <a:prstGeom prst="rect">
                <a:avLst/>
              </a:prstGeom>
              <a:blipFill rotWithShape="1">
                <a:blip r:embed="rId2"/>
                <a:stretch>
                  <a:fillRect l="-3769" b="-10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660044" y="4401312"/>
            <a:ext cx="2387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1250 (грамм)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9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184" y="207272"/>
            <a:ext cx="11387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№3. Рассчитайте, сколько порций полуфабриката получится из вырезки массой 550гр.  для блюда «Бифштекс», если масса брутто на 1порцию равна 110гр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912" y="2048256"/>
            <a:ext cx="3157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550:110=5(порций)</a:t>
            </a:r>
            <a:endParaRPr lang="ru-RU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9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182889"/>
            <a:ext cx="10838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№4. Потери при жарке мяса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составляют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40%. Сколько надо взять массой брутто мяса, чтобы получилось 100гр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жареного мяса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914144"/>
            <a:ext cx="28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</a:t>
            </a:r>
          </a:p>
          <a:p>
            <a:pPr lvl="0"/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грамм      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 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1104" y="3243072"/>
                <a:ext cx="2036064" cy="1187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х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100</m:t>
                          </m:r>
                        </m:den>
                      </m:f>
                      <m:r>
                        <a:rPr lang="ru-RU" sz="2400">
                          <a:solidFill>
                            <a:prstClr val="white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10</m:t>
                          </m:r>
                          <m:r>
                            <a:rPr lang="ru-RU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0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6</m:t>
                          </m:r>
                          <m:r>
                            <a:rPr lang="ru-RU" sz="24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ru-RU" sz="2400" dirty="0">
                  <a:solidFill>
                    <a:prstClr val="white"/>
                  </a:solidFill>
                </a:endParaRPr>
              </a:p>
              <a:p>
                <a:pPr lvl="0"/>
                <a:endParaRPr lang="ru-RU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04" y="3243072"/>
                <a:ext cx="2036064" cy="118737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70432" y="4669536"/>
                <a:ext cx="2113784" cy="7042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ru-RU" sz="2400" dirty="0" smtClean="0">
                    <a:solidFill>
                      <a:prstClr val="white"/>
                    </a:solidFill>
                  </a:rPr>
                  <a:t>Х </a:t>
                </a:r>
                <a:r>
                  <a:rPr lang="ru-RU" sz="24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ru-RU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  <m:t>100∗100</m:t>
                        </m:r>
                      </m:num>
                      <m:den>
                        <m:r>
                          <a:rPr lang="ru-RU" sz="2800" b="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6</m:t>
                        </m:r>
                        <m:r>
                          <a:rPr lang="ru-RU" sz="2800" i="1">
                            <a:solidFill>
                              <a:prstClr val="white"/>
                            </a:solidFill>
                            <a:latin typeface="Cambria Math"/>
                          </a:rPr>
                          <m:t>0</m:t>
                        </m:r>
                      </m:den>
                    </m:f>
                    <m:r>
                      <a:rPr lang="ru-RU" sz="2800" i="1" smtClean="0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endParaRPr lang="ru-RU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432" y="4669536"/>
                <a:ext cx="2113784" cy="704295"/>
              </a:xfrm>
              <a:prstGeom prst="rect">
                <a:avLst/>
              </a:prstGeom>
              <a:blipFill rotWithShape="1">
                <a:blip r:embed="rId3"/>
                <a:stretch>
                  <a:fillRect l="-4323" b="-43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284216" y="4669536"/>
            <a:ext cx="2104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167 (грамм)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8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21228" y="360609"/>
            <a:ext cx="66541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ДОМАШНЕЕ ЗАДАНИЕ</a:t>
            </a:r>
            <a:endParaRPr lang="ru-RU" sz="4400" i="1" dirty="0"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278" y="1700011"/>
            <a:ext cx="8036781" cy="4636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5" y="1700010"/>
            <a:ext cx="4158203" cy="463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1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Производственная ситуация № </a:t>
            </a:r>
            <a:r>
              <a:rPr lang="ru-RU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19328" y="1536192"/>
            <a:ext cx="10143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приготовления блюд нужно израсходовать 180 кг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чищенного картофеля.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1248" y="3865246"/>
            <a:ext cx="10340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Сколько неочищенного картофеля  следует  взять, если отходы при холодной обработке составляют 40% от массы брутто</a:t>
            </a:r>
            <a:r>
              <a:rPr lang="en-US" sz="2400" dirty="0" smtClean="0"/>
              <a:t>?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14" y="2023745"/>
            <a:ext cx="27559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14" y="4696243"/>
            <a:ext cx="275590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8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984" y="152400"/>
            <a:ext cx="10948416" cy="1042416"/>
          </a:xfrm>
        </p:spPr>
        <p:txBody>
          <a:bodyPr/>
          <a:lstStyle/>
          <a:p>
            <a:pPr algn="ctr"/>
            <a:r>
              <a:rPr lang="ru-RU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</a:rPr>
              <a:t>Производственная ситуация № </a:t>
            </a:r>
            <a:r>
              <a:rPr lang="ru-RU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65632" y="1389888"/>
            <a:ext cx="101559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При разделке говяжьих туш 1 категории                                                                               установлены следующие нормы выхода:</a:t>
            </a:r>
          </a:p>
          <a:p>
            <a:r>
              <a:rPr lang="ru-RU" sz="2400" dirty="0"/>
              <a:t>с</a:t>
            </a:r>
            <a:r>
              <a:rPr lang="ru-RU" sz="2400" dirty="0" smtClean="0"/>
              <a:t>пинной и поясничной части –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3,5%</a:t>
            </a:r>
            <a:r>
              <a:rPr lang="ru-RU" sz="2400" dirty="0" smtClean="0"/>
              <a:t> ;</a:t>
            </a:r>
          </a:p>
          <a:p>
            <a:r>
              <a:rPr lang="ru-RU" sz="2400" dirty="0" err="1"/>
              <a:t>з</a:t>
            </a:r>
            <a:r>
              <a:rPr lang="ru-RU" sz="2400" dirty="0" err="1" smtClean="0"/>
              <a:t>аднетазовой</a:t>
            </a:r>
            <a:r>
              <a:rPr lang="ru-RU" sz="2400" dirty="0" smtClean="0"/>
              <a:t>                               – 16,5%;</a:t>
            </a:r>
          </a:p>
          <a:p>
            <a:r>
              <a:rPr lang="ru-RU" sz="2400" dirty="0"/>
              <a:t>л</a:t>
            </a:r>
            <a:r>
              <a:rPr lang="ru-RU" sz="2400" dirty="0" smtClean="0"/>
              <a:t>опаточной и подлопаточной – 6,5%;</a:t>
            </a:r>
          </a:p>
          <a:p>
            <a:r>
              <a:rPr lang="ru-RU" sz="2400" dirty="0" smtClean="0"/>
              <a:t>грудинки и покромки                – 4,5%;</a:t>
            </a:r>
          </a:p>
          <a:p>
            <a:r>
              <a:rPr lang="ru-RU" sz="2400" dirty="0"/>
              <a:t>к</a:t>
            </a:r>
            <a:r>
              <a:rPr lang="ru-RU" sz="2400" dirty="0" smtClean="0"/>
              <a:t>отлетное мясо                           – 43%;</a:t>
            </a:r>
          </a:p>
          <a:p>
            <a:r>
              <a:rPr lang="ru-RU" sz="2400" dirty="0"/>
              <a:t>о</a:t>
            </a:r>
            <a:r>
              <a:rPr lang="ru-RU" sz="2400" dirty="0" smtClean="0"/>
              <a:t>тходы и потери                        – 26%.</a:t>
            </a:r>
          </a:p>
          <a:p>
            <a:r>
              <a:rPr lang="ru-RU" sz="2400" dirty="0" smtClean="0"/>
              <a:t>Определите выход частей туши, если                                                                              масса составляет 500 кг.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665" y="2583990"/>
            <a:ext cx="212725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666" y="1455819"/>
            <a:ext cx="3897708" cy="388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50665" y="2583990"/>
            <a:ext cx="340315" cy="4056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665" y="1658285"/>
            <a:ext cx="212726" cy="37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86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Производственная ситуация №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09472" y="2398286"/>
            <a:ext cx="59740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Масса одной порции – 200 грамм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порций  -  13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Потери при варке – 35 %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Сколько необходимо взять мяса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4" y="2398286"/>
            <a:ext cx="3779140" cy="285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03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218942"/>
            <a:ext cx="7957301" cy="6233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266" y="218942"/>
            <a:ext cx="4673360" cy="62333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r="26220" b="14129"/>
          <a:stretch/>
        </p:blipFill>
        <p:spPr>
          <a:xfrm>
            <a:off x="7446691" y="3335629"/>
            <a:ext cx="4542509" cy="31104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46691" y="1775053"/>
            <a:ext cx="4542510" cy="19313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СПАСИБО ВСЕМ ЗА ВНИМАНИЕ И УЧАСТИЕ!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16386" name="Picture 2" descr="http://svsever.lg.ua/wp-content/uploads/2013/10/sdelan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0"/>
          <a:stretch/>
        </p:blipFill>
        <p:spPr bwMode="auto">
          <a:xfrm>
            <a:off x="7446692" y="353567"/>
            <a:ext cx="4542508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50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9656" y="365141"/>
            <a:ext cx="7439891" cy="3472779"/>
          </a:xfrm>
        </p:spPr>
        <p:txBody>
          <a:bodyPr>
            <a:noAutofit/>
          </a:bodyPr>
          <a:lstStyle/>
          <a:p>
            <a:pPr algn="ctr" fontAlgn="base"/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 в школе есть одна.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всех профессиях нужна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Учителям, врачам и поварам.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Бухгалтерам, певцам и продавцам.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 математика важна.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Царица всех наук она.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Картинки по запросу математика - царица всех нау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7" y="828331"/>
            <a:ext cx="4239043" cy="538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работа поваром в ресторане москв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3519576"/>
            <a:ext cx="4838700" cy="269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4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412" y="413358"/>
            <a:ext cx="5438132" cy="6444642"/>
          </a:xfrm>
        </p:spPr>
        <p:txBody>
          <a:bodyPr>
            <a:noAutofit/>
          </a:bodyPr>
          <a:lstStyle/>
          <a:p>
            <a:pPr algn="l"/>
            <a:r>
              <a:rPr lang="ru-RU" sz="3200" dirty="0"/>
              <a:t>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 в профессии повара важна наравне с практическими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умениями.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Повар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 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уметь:</a:t>
            </a:r>
            <a:b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определять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закладки продуктов в блюдо,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-  определять расчет норм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отходов при холодной и тепловой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обработке сырья,   </a:t>
            </a:r>
            <a:b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рассчитывать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дневную норму питания в процентах,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- производить калькуляцию                                                - проводить учёт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продуктов 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питания.                                              Поэтому важны 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этой профессии математические задачи на проценты, на части и вообще математика в целом</a:t>
            </a:r>
            <a:r>
              <a:rPr 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73" y="400832"/>
            <a:ext cx="4209236" cy="577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12873" y="5223354"/>
            <a:ext cx="1053056" cy="95197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6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4256" y="839244"/>
            <a:ext cx="4949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Наша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задача состоит в том, чтобы</a:t>
            </a:r>
            <a:r>
              <a:rPr lang="ru-RU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оказать всем,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что знания по математике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необходимы в любой профессии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Для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этого мы будем решать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увлекательные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задачи,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объединяющие </a:t>
            </a:r>
            <a:r>
              <a:rPr lang="ru-RU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математику и </a:t>
            </a:r>
            <a:r>
              <a:rPr lang="ru-RU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профессию повар.</a:t>
            </a:r>
            <a:endParaRPr lang="ru-RU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www.chaika-rest.ru/sites/default/files/pictures/shef-pov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71" y="198984"/>
            <a:ext cx="3451539" cy="39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работа поваром в ресторане москв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1"/>
          <a:stretch/>
        </p:blipFill>
        <p:spPr bwMode="auto">
          <a:xfrm>
            <a:off x="8242480" y="2151559"/>
            <a:ext cx="3640429" cy="44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5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5385" y="234462"/>
            <a:ext cx="54738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Повар 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это не просто человек,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который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колдует на 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кухне.                                             Для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приготовления различных блюд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им соблюдается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рецепт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                               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рецепте указывается точное соблюдение соотношение продуктов.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взвешивании используются единицы измерения массы и объема, а также измеряется время.                                          Чтобы стать хорошим поваром, нужно иметь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навыки устного вычисления, уметь вычислять нормы закладки продуктов и исчислять продажную цену продукции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 descr="Картинки по запросу сборник рецептур для предприятий общественного пит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948" y="388915"/>
            <a:ext cx="2935677" cy="57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видео к открытому уроку\Фотки\DSC016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9" y="234462"/>
            <a:ext cx="3352900" cy="606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klass39.ru/wp-content/uploads/2014/09/26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10621" r="9279" b="7094"/>
          <a:stretch/>
        </p:blipFill>
        <p:spPr bwMode="auto">
          <a:xfrm rot="14778671">
            <a:off x="1148980" y="3584317"/>
            <a:ext cx="2279429" cy="24927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Блок-схема: знак завершения 2"/>
          <p:cNvSpPr/>
          <p:nvPr/>
        </p:nvSpPr>
        <p:spPr>
          <a:xfrm rot="18360390">
            <a:off x="-420993" y="2518686"/>
            <a:ext cx="1222621" cy="8572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6074 w 21657"/>
              <a:gd name="connsiteY0" fmla="*/ 12007 h 21600"/>
              <a:gd name="connsiteX1" fmla="*/ 18182 w 21657"/>
              <a:gd name="connsiteY1" fmla="*/ 0 h 21600"/>
              <a:gd name="connsiteX2" fmla="*/ 21657 w 21657"/>
              <a:gd name="connsiteY2" fmla="*/ 10800 h 21600"/>
              <a:gd name="connsiteX3" fmla="*/ 18182 w 21657"/>
              <a:gd name="connsiteY3" fmla="*/ 21600 h 21600"/>
              <a:gd name="connsiteX4" fmla="*/ 3532 w 21657"/>
              <a:gd name="connsiteY4" fmla="*/ 21600 h 21600"/>
              <a:gd name="connsiteX5" fmla="*/ 57 w 21657"/>
              <a:gd name="connsiteY5" fmla="*/ 10800 h 21600"/>
              <a:gd name="connsiteX6" fmla="*/ 6074 w 21657"/>
              <a:gd name="connsiteY6" fmla="*/ 12007 h 21600"/>
              <a:gd name="connsiteX0" fmla="*/ 3608 w 19191"/>
              <a:gd name="connsiteY0" fmla="*/ 12007 h 21600"/>
              <a:gd name="connsiteX1" fmla="*/ 15716 w 19191"/>
              <a:gd name="connsiteY1" fmla="*/ 0 h 21600"/>
              <a:gd name="connsiteX2" fmla="*/ 19191 w 19191"/>
              <a:gd name="connsiteY2" fmla="*/ 10800 h 21600"/>
              <a:gd name="connsiteX3" fmla="*/ 15716 w 19191"/>
              <a:gd name="connsiteY3" fmla="*/ 21600 h 21600"/>
              <a:gd name="connsiteX4" fmla="*/ 1066 w 19191"/>
              <a:gd name="connsiteY4" fmla="*/ 21600 h 21600"/>
              <a:gd name="connsiteX5" fmla="*/ 747 w 19191"/>
              <a:gd name="connsiteY5" fmla="*/ 16327 h 21600"/>
              <a:gd name="connsiteX6" fmla="*/ 3608 w 19191"/>
              <a:gd name="connsiteY6" fmla="*/ 12007 h 21600"/>
              <a:gd name="connsiteX0" fmla="*/ 3608 w 19191"/>
              <a:gd name="connsiteY0" fmla="*/ 10776 h 20369"/>
              <a:gd name="connsiteX1" fmla="*/ 15755 w 19191"/>
              <a:gd name="connsiteY1" fmla="*/ 0 h 20369"/>
              <a:gd name="connsiteX2" fmla="*/ 19191 w 19191"/>
              <a:gd name="connsiteY2" fmla="*/ 9569 h 20369"/>
              <a:gd name="connsiteX3" fmla="*/ 15716 w 19191"/>
              <a:gd name="connsiteY3" fmla="*/ 20369 h 20369"/>
              <a:gd name="connsiteX4" fmla="*/ 1066 w 19191"/>
              <a:gd name="connsiteY4" fmla="*/ 20369 h 20369"/>
              <a:gd name="connsiteX5" fmla="*/ 747 w 19191"/>
              <a:gd name="connsiteY5" fmla="*/ 15096 h 20369"/>
              <a:gd name="connsiteX6" fmla="*/ 3608 w 19191"/>
              <a:gd name="connsiteY6" fmla="*/ 10776 h 20369"/>
              <a:gd name="connsiteX0" fmla="*/ 6687 w 22270"/>
              <a:gd name="connsiteY0" fmla="*/ 10776 h 20369"/>
              <a:gd name="connsiteX1" fmla="*/ 18834 w 22270"/>
              <a:gd name="connsiteY1" fmla="*/ 0 h 20369"/>
              <a:gd name="connsiteX2" fmla="*/ 22270 w 22270"/>
              <a:gd name="connsiteY2" fmla="*/ 9569 h 20369"/>
              <a:gd name="connsiteX3" fmla="*/ 18795 w 22270"/>
              <a:gd name="connsiteY3" fmla="*/ 20369 h 20369"/>
              <a:gd name="connsiteX4" fmla="*/ 494 w 22270"/>
              <a:gd name="connsiteY4" fmla="*/ 20367 h 20369"/>
              <a:gd name="connsiteX5" fmla="*/ 3826 w 22270"/>
              <a:gd name="connsiteY5" fmla="*/ 15096 h 20369"/>
              <a:gd name="connsiteX6" fmla="*/ 6687 w 22270"/>
              <a:gd name="connsiteY6" fmla="*/ 10776 h 20369"/>
              <a:gd name="connsiteX0" fmla="*/ 6687 w 26234"/>
              <a:gd name="connsiteY0" fmla="*/ 13787 h 23380"/>
              <a:gd name="connsiteX1" fmla="*/ 25742 w 26234"/>
              <a:gd name="connsiteY1" fmla="*/ 0 h 23380"/>
              <a:gd name="connsiteX2" fmla="*/ 22270 w 26234"/>
              <a:gd name="connsiteY2" fmla="*/ 12580 h 23380"/>
              <a:gd name="connsiteX3" fmla="*/ 18795 w 26234"/>
              <a:gd name="connsiteY3" fmla="*/ 23380 h 23380"/>
              <a:gd name="connsiteX4" fmla="*/ 494 w 26234"/>
              <a:gd name="connsiteY4" fmla="*/ 23378 h 23380"/>
              <a:gd name="connsiteX5" fmla="*/ 3826 w 26234"/>
              <a:gd name="connsiteY5" fmla="*/ 18107 h 23380"/>
              <a:gd name="connsiteX6" fmla="*/ 6687 w 26234"/>
              <a:gd name="connsiteY6" fmla="*/ 13787 h 23380"/>
              <a:gd name="connsiteX0" fmla="*/ 7246 w 26241"/>
              <a:gd name="connsiteY0" fmla="*/ 17077 h 23380"/>
              <a:gd name="connsiteX1" fmla="*/ 25749 w 26241"/>
              <a:gd name="connsiteY1" fmla="*/ 0 h 23380"/>
              <a:gd name="connsiteX2" fmla="*/ 22277 w 26241"/>
              <a:gd name="connsiteY2" fmla="*/ 12580 h 23380"/>
              <a:gd name="connsiteX3" fmla="*/ 18802 w 26241"/>
              <a:gd name="connsiteY3" fmla="*/ 23380 h 23380"/>
              <a:gd name="connsiteX4" fmla="*/ 501 w 26241"/>
              <a:gd name="connsiteY4" fmla="*/ 23378 h 23380"/>
              <a:gd name="connsiteX5" fmla="*/ 3833 w 26241"/>
              <a:gd name="connsiteY5" fmla="*/ 18107 h 23380"/>
              <a:gd name="connsiteX6" fmla="*/ 7246 w 26241"/>
              <a:gd name="connsiteY6" fmla="*/ 17077 h 23380"/>
              <a:gd name="connsiteX0" fmla="*/ 7246 w 26241"/>
              <a:gd name="connsiteY0" fmla="*/ 17077 h 23380"/>
              <a:gd name="connsiteX1" fmla="*/ 25749 w 26241"/>
              <a:gd name="connsiteY1" fmla="*/ 0 h 23380"/>
              <a:gd name="connsiteX2" fmla="*/ 22277 w 26241"/>
              <a:gd name="connsiteY2" fmla="*/ 12580 h 23380"/>
              <a:gd name="connsiteX3" fmla="*/ 18802 w 26241"/>
              <a:gd name="connsiteY3" fmla="*/ 23380 h 23380"/>
              <a:gd name="connsiteX4" fmla="*/ 501 w 26241"/>
              <a:gd name="connsiteY4" fmla="*/ 23378 h 23380"/>
              <a:gd name="connsiteX5" fmla="*/ 3833 w 26241"/>
              <a:gd name="connsiteY5" fmla="*/ 18107 h 23380"/>
              <a:gd name="connsiteX6" fmla="*/ 7246 w 26241"/>
              <a:gd name="connsiteY6" fmla="*/ 17077 h 23380"/>
              <a:gd name="connsiteX0" fmla="*/ 5987 w 26225"/>
              <a:gd name="connsiteY0" fmla="*/ 17805 h 23380"/>
              <a:gd name="connsiteX1" fmla="*/ 25733 w 26225"/>
              <a:gd name="connsiteY1" fmla="*/ 0 h 23380"/>
              <a:gd name="connsiteX2" fmla="*/ 22261 w 26225"/>
              <a:gd name="connsiteY2" fmla="*/ 12580 h 23380"/>
              <a:gd name="connsiteX3" fmla="*/ 18786 w 26225"/>
              <a:gd name="connsiteY3" fmla="*/ 23380 h 23380"/>
              <a:gd name="connsiteX4" fmla="*/ 485 w 26225"/>
              <a:gd name="connsiteY4" fmla="*/ 23378 h 23380"/>
              <a:gd name="connsiteX5" fmla="*/ 3817 w 26225"/>
              <a:gd name="connsiteY5" fmla="*/ 18107 h 23380"/>
              <a:gd name="connsiteX6" fmla="*/ 5987 w 26225"/>
              <a:gd name="connsiteY6" fmla="*/ 17805 h 23380"/>
              <a:gd name="connsiteX0" fmla="*/ 3869 w 26199"/>
              <a:gd name="connsiteY0" fmla="*/ 17628 h 23380"/>
              <a:gd name="connsiteX1" fmla="*/ 25707 w 26199"/>
              <a:gd name="connsiteY1" fmla="*/ 0 h 23380"/>
              <a:gd name="connsiteX2" fmla="*/ 22235 w 26199"/>
              <a:gd name="connsiteY2" fmla="*/ 12580 h 23380"/>
              <a:gd name="connsiteX3" fmla="*/ 18760 w 26199"/>
              <a:gd name="connsiteY3" fmla="*/ 23380 h 23380"/>
              <a:gd name="connsiteX4" fmla="*/ 459 w 26199"/>
              <a:gd name="connsiteY4" fmla="*/ 23378 h 23380"/>
              <a:gd name="connsiteX5" fmla="*/ 3791 w 26199"/>
              <a:gd name="connsiteY5" fmla="*/ 18107 h 23380"/>
              <a:gd name="connsiteX6" fmla="*/ 3869 w 26199"/>
              <a:gd name="connsiteY6" fmla="*/ 17628 h 2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99" h="23380">
                <a:moveTo>
                  <a:pt x="3869" y="17628"/>
                </a:moveTo>
                <a:cubicBezTo>
                  <a:pt x="4904" y="16119"/>
                  <a:pt x="20824" y="0"/>
                  <a:pt x="25707" y="0"/>
                </a:cubicBezTo>
                <a:cubicBezTo>
                  <a:pt x="27626" y="0"/>
                  <a:pt x="23393" y="8683"/>
                  <a:pt x="22235" y="12580"/>
                </a:cubicBezTo>
                <a:cubicBezTo>
                  <a:pt x="21077" y="16477"/>
                  <a:pt x="20679" y="23380"/>
                  <a:pt x="18760" y="23380"/>
                </a:cubicBezTo>
                <a:lnTo>
                  <a:pt x="459" y="23378"/>
                </a:lnTo>
                <a:cubicBezTo>
                  <a:pt x="-1460" y="23378"/>
                  <a:pt x="3223" y="19065"/>
                  <a:pt x="3791" y="18107"/>
                </a:cubicBezTo>
                <a:cubicBezTo>
                  <a:pt x="4359" y="17149"/>
                  <a:pt x="1950" y="17628"/>
                  <a:pt x="3869" y="1762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5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ильм производственного обучения.as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4265" y="980902"/>
            <a:ext cx="4297680" cy="351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6254" y="408376"/>
            <a:ext cx="11748656" cy="10394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Бифштекс с картофелем фри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img15.nnm.me/3/5/e/4/6/0bd4e5e0a6e5588fe307ad80a45_pre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22" y="1055077"/>
            <a:ext cx="6920935" cy="49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1852</TotalTime>
  <Words>1116</Words>
  <Application>Microsoft Office PowerPoint</Application>
  <PresentationFormat>Произвольный</PresentationFormat>
  <Paragraphs>432</Paragraphs>
  <Slides>37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Бумажная</vt:lpstr>
      <vt:lpstr>Image</vt:lpstr>
      <vt:lpstr>Математика – царица кулинарного стола</vt:lpstr>
      <vt:lpstr>Презентация PowerPoint</vt:lpstr>
      <vt:lpstr>Презентация PowerPoint</vt:lpstr>
      <vt:lpstr>Наука в школе есть одна. Во всех профессиях нужна Учителям, врачам и поварам. Бухгалтерам, певцам и продавцам. Всем математика важна. Царица всех наук она. </vt:lpstr>
      <vt:lpstr> Математика в профессии повара важна наравне с практическими умениями. Повар должен  уметь:  - определять расчет норм закладки продуктов в блюдо,                                                                -  определять расчет норм отходов при холодной и тепловой обработке сырья,    -  рассчитывать дневную норму питания в процентах,                                                                                      - производить калькуляцию                                                - проводить учёт продуктов питания.                                              Поэтому важны для этой профессии математические задачи на проценты, на части и вообще математика в целом. </vt:lpstr>
      <vt:lpstr>Презентация PowerPoint</vt:lpstr>
      <vt:lpstr>Презентация PowerPoint</vt:lpstr>
      <vt:lpstr>Презентация PowerPoint</vt:lpstr>
      <vt:lpstr>Бифштекс с картофелем фри </vt:lpstr>
      <vt:lpstr>Картофель фри</vt:lpstr>
      <vt:lpstr>Презентация PowerPoint</vt:lpstr>
      <vt:lpstr>Презентация PowerPoint</vt:lpstr>
      <vt:lpstr>Презентация PowerPoint</vt:lpstr>
      <vt:lpstr>Расчет:</vt:lpstr>
      <vt:lpstr>Расчет:</vt:lpstr>
      <vt:lpstr>Бифштекс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№1. Рассчитать количество сырья блюда                  «Бифштекс с картофелем фри» на  5 порций.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Производственная ситуация № 1</vt:lpstr>
      <vt:lpstr>Производственная ситуация № 2</vt:lpstr>
      <vt:lpstr>Производственная ситуация № 3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Математика – царица кулинарного стола</dc:title>
  <dc:creator>Lenovo</dc:creator>
  <cp:lastModifiedBy>Надежда Пронская</cp:lastModifiedBy>
  <cp:revision>162</cp:revision>
  <dcterms:created xsi:type="dcterms:W3CDTF">2016-10-20T12:05:43Z</dcterms:created>
  <dcterms:modified xsi:type="dcterms:W3CDTF">2017-03-29T10:35:43Z</dcterms:modified>
</cp:coreProperties>
</file>